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326" r:id="rId4"/>
    <p:sldId id="300" r:id="rId6"/>
    <p:sldId id="328" r:id="rId7"/>
    <p:sldId id="353" r:id="rId8"/>
    <p:sldId id="325" r:id="rId9"/>
    <p:sldId id="332" r:id="rId10"/>
    <p:sldId id="335" r:id="rId11"/>
    <p:sldId id="334" r:id="rId12"/>
    <p:sldId id="327" r:id="rId13"/>
    <p:sldId id="329" r:id="rId14"/>
    <p:sldId id="337" r:id="rId15"/>
    <p:sldId id="330" r:id="rId16"/>
    <p:sldId id="338" r:id="rId17"/>
    <p:sldId id="341" r:id="rId18"/>
    <p:sldId id="342" r:id="rId19"/>
    <p:sldId id="345" r:id="rId20"/>
    <p:sldId id="319" r:id="rId21"/>
    <p:sldId id="320" r:id="rId22"/>
    <p:sldId id="344" r:id="rId23"/>
    <p:sldId id="346" r:id="rId24"/>
    <p:sldId id="347" r:id="rId25"/>
    <p:sldId id="348" r:id="rId26"/>
    <p:sldId id="354" r:id="rId27"/>
    <p:sldId id="355" r:id="rId28"/>
    <p:sldId id="356" r:id="rId29"/>
    <p:sldId id="357" r:id="rId30"/>
    <p:sldId id="331" r:id="rId31"/>
    <p:sldId id="350" r:id="rId32"/>
    <p:sldId id="351" r:id="rId33"/>
    <p:sldId id="352" r:id="rId34"/>
    <p:sldId id="321" r:id="rId35"/>
    <p:sldId id="308" r:id="rId36"/>
    <p:sldId id="309" r:id="rId37"/>
    <p:sldId id="318" r:id="rId38"/>
    <p:sldId id="339" r:id="rId39"/>
    <p:sldId id="293" r:id="rId40"/>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7" userDrawn="1">
          <p15:clr>
            <a:srgbClr val="A4A3A4"/>
          </p15:clr>
        </p15:guide>
        <p15:guide id="2" pos="3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AC9ED"/>
    <a:srgbClr val="B484B4"/>
    <a:srgbClr val="811280"/>
    <a:srgbClr val="761E75"/>
    <a:srgbClr val="6B1772"/>
    <a:srgbClr val="7F7F7F"/>
    <a:srgbClr val="FFFFFF"/>
    <a:srgbClr val="8A3194"/>
    <a:srgbClr val="C8A5C8"/>
    <a:srgbClr val="DBA5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80" autoAdjust="0"/>
  </p:normalViewPr>
  <p:slideViewPr>
    <p:cSldViewPr snapToGrid="0" showGuides="1">
      <p:cViewPr varScale="1">
        <p:scale>
          <a:sx n="76" d="100"/>
          <a:sy n="76" d="100"/>
        </p:scale>
        <p:origin x="720" y="58"/>
      </p:cViewPr>
      <p:guideLst>
        <p:guide orient="horz" pos="1927"/>
        <p:guide pos="38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4" Type="http://schemas.openxmlformats.org/officeDocument/2006/relationships/tags" Target="tags/tag64.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1456A8-D420-4E27-AB79-8A241508B7B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4C6853C-F5AD-48B2-B7A0-C1C7DF340C7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9254067" y="6356351"/>
            <a:ext cx="2743200" cy="365125"/>
          </a:xfrm>
        </p:spPr>
        <p:txBody>
          <a:bodyPr/>
          <a:lstStyle>
            <a:lvl1pPr>
              <a:defRPr sz="2000" b="1">
                <a:solidFill>
                  <a:srgbClr val="761E75"/>
                </a:solidFill>
                <a:latin typeface="Calibri" panose="020F0502020204030204" charset="0"/>
                <a:cs typeface="Calibri" panose="020F0502020204030204" charset="0"/>
              </a:defRPr>
            </a:lvl1pPr>
          </a:lstStyle>
          <a:p>
            <a:fld id="{C60C495C-2EE5-4436-9209-8A8EF2B9669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32.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3" Type="http://schemas.openxmlformats.org/officeDocument/2006/relationships/notesSlide" Target="../notesSlides/notesSlide9.xml"/><Relationship Id="rId12" Type="http://schemas.openxmlformats.org/officeDocument/2006/relationships/slideLayout" Target="../slideLayouts/slideLayout12.xml"/><Relationship Id="rId11" Type="http://schemas.openxmlformats.org/officeDocument/2006/relationships/image" Target="../media/image33.png"/><Relationship Id="rId10" Type="http://schemas.openxmlformats.org/officeDocument/2006/relationships/image" Target="../media/image10.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0" Type="http://schemas.openxmlformats.org/officeDocument/2006/relationships/notesSlide" Target="../notesSlides/notesSlide10.xml"/><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34.png"/><Relationship Id="rId7" Type="http://schemas.openxmlformats.org/officeDocument/2006/relationships/image" Target="../media/image40.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11.xml"/><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32.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12.xml"/><Relationship Id="rId11" Type="http://schemas.openxmlformats.org/officeDocument/2006/relationships/slideLayout" Target="../slideLayouts/slideLayout12.xml"/><Relationship Id="rId10" Type="http://schemas.openxmlformats.org/officeDocument/2006/relationships/image" Target="../media/image10.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openxmlformats.org/officeDocument/2006/relationships/image" Target="../media/image47.jpeg"/><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2.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2.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image" Target="../media/image54.png"/><Relationship Id="rId1" Type="http://schemas.openxmlformats.org/officeDocument/2006/relationships/image" Target="../media/image51.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2.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2.xml"/><Relationship Id="rId4" Type="http://schemas.openxmlformats.org/officeDocument/2006/relationships/image" Target="../media/image62.jpe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jpeg"/></Relationships>
</file>

<file path=ppt/slides/_rels/slide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3" Type="http://schemas.openxmlformats.org/officeDocument/2006/relationships/notesSlide" Target="../notesSlides/notesSlide1.xml"/><Relationship Id="rId12" Type="http://schemas.openxmlformats.org/officeDocument/2006/relationships/slideLayout" Target="../slideLayouts/slideLayout12.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image" Target="../media/image65.png"/><Relationship Id="rId3" Type="http://schemas.openxmlformats.org/officeDocument/2006/relationships/image" Target="../media/image51.jpeg"/><Relationship Id="rId2" Type="http://schemas.openxmlformats.org/officeDocument/2006/relationships/image" Target="../media/image64.jpeg"/><Relationship Id="rId1" Type="http://schemas.openxmlformats.org/officeDocument/2006/relationships/image" Target="../media/image63.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2.xml"/><Relationship Id="rId3" Type="http://schemas.openxmlformats.org/officeDocument/2006/relationships/image" Target="../media/image51.jpeg"/><Relationship Id="rId2" Type="http://schemas.openxmlformats.org/officeDocument/2006/relationships/image" Target="../media/image64.jpeg"/><Relationship Id="rId1" Type="http://schemas.openxmlformats.org/officeDocument/2006/relationships/image" Target="../media/image63.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2.xml"/><Relationship Id="rId3" Type="http://schemas.openxmlformats.org/officeDocument/2006/relationships/image" Target="../media/image66.jpeg"/><Relationship Id="rId2" Type="http://schemas.openxmlformats.org/officeDocument/2006/relationships/image" Target="../media/image51.jpeg"/><Relationship Id="rId1"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51.jpeg"/><Relationship Id="rId1" Type="http://schemas.openxmlformats.org/officeDocument/2006/relationships/image" Target="../media/image64.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54.png"/><Relationship Id="rId1"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image" Target="../media/image7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2.xml"/><Relationship Id="rId2" Type="http://schemas.openxmlformats.org/officeDocument/2006/relationships/image" Target="../media/image73.png"/><Relationship Id="rId1" Type="http://schemas.openxmlformats.org/officeDocument/2006/relationships/image" Target="../media/image72.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2.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28.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32.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27.xml"/><Relationship Id="rId11" Type="http://schemas.openxmlformats.org/officeDocument/2006/relationships/slideLayout" Target="../slideLayouts/slideLayout12.xml"/><Relationship Id="rId10" Type="http://schemas.openxmlformats.org/officeDocument/2006/relationships/image" Target="../media/image10.png"/><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83.png"/><Relationship Id="rId7" Type="http://schemas.openxmlformats.org/officeDocument/2006/relationships/image" Target="../media/image82.pn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79.png"/><Relationship Id="rId10" Type="http://schemas.openxmlformats.org/officeDocument/2006/relationships/notesSlide" Target="../notesSlides/notesSlide28.xml"/><Relationship Id="rId1" Type="http://schemas.openxmlformats.org/officeDocument/2006/relationships/image" Target="../media/image78.jpe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2.xml"/><Relationship Id="rId2" Type="http://schemas.openxmlformats.org/officeDocument/2006/relationships/image" Target="../media/image85.jpeg"/><Relationship Id="rId1" Type="http://schemas.openxmlformats.org/officeDocument/2006/relationships/image" Target="../media/image84.jpeg"/></Relationships>
</file>

<file path=ppt/slides/_rels/slide31.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image" Target="../media/image82.png"/><Relationship Id="rId7" Type="http://schemas.openxmlformats.org/officeDocument/2006/relationships/image" Target="../media/image81.png"/><Relationship Id="rId6" Type="http://schemas.openxmlformats.org/officeDocument/2006/relationships/image" Target="../media/image8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79.png"/><Relationship Id="rId2" Type="http://schemas.openxmlformats.org/officeDocument/2006/relationships/image" Target="../media/image87.jpeg"/><Relationship Id="rId11" Type="http://schemas.openxmlformats.org/officeDocument/2006/relationships/notesSlide" Target="../notesSlides/notesSlide30.xml"/><Relationship Id="rId10" Type="http://schemas.openxmlformats.org/officeDocument/2006/relationships/slideLayout" Target="../slideLayouts/slideLayout12.xml"/><Relationship Id="rId1" Type="http://schemas.openxmlformats.org/officeDocument/2006/relationships/image" Target="../media/image86.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image" Target="../media/image88.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2.xm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34.xml.rels><?xml version="1.0" encoding="UTF-8" standalone="yes"?>
<Relationships xmlns="http://schemas.openxmlformats.org/package/2006/relationships"><Relationship Id="rId9" Type="http://schemas.openxmlformats.org/officeDocument/2006/relationships/image" Target="../media/image101.png"/><Relationship Id="rId8" Type="http://schemas.openxmlformats.org/officeDocument/2006/relationships/image" Target="../media/image100.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99.png"/><Relationship Id="rId4" Type="http://schemas.openxmlformats.org/officeDocument/2006/relationships/image" Target="../media/image98.svg"/><Relationship Id="rId3" Type="http://schemas.openxmlformats.org/officeDocument/2006/relationships/image" Target="../media/image97.png"/><Relationship Id="rId2" Type="http://schemas.openxmlformats.org/officeDocument/2006/relationships/image" Target="../media/image38.png"/><Relationship Id="rId11" Type="http://schemas.openxmlformats.org/officeDocument/2006/relationships/notesSlide" Target="../notesSlides/notesSlide33.xml"/><Relationship Id="rId10" Type="http://schemas.openxmlformats.org/officeDocument/2006/relationships/slideLayout" Target="../slideLayouts/slideLayout12.xml"/><Relationship Id="rId1" Type="http://schemas.openxmlformats.org/officeDocument/2006/relationships/image" Target="../media/image96.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09.png"/><Relationship Id="rId7" Type="http://schemas.openxmlformats.org/officeDocument/2006/relationships/image" Target="../media/image108.png"/><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0" Type="http://schemas.openxmlformats.org/officeDocument/2006/relationships/notesSlide" Target="../notesSlides/notesSlide34.xml"/><Relationship Id="rId1" Type="http://schemas.openxmlformats.org/officeDocument/2006/relationships/image" Target="../media/image102.jpeg"/></Relationships>
</file>

<file path=ppt/slides/_rels/slide36.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35.xml"/><Relationship Id="rId11" Type="http://schemas.openxmlformats.org/officeDocument/2006/relationships/slideLayout" Target="../slideLayouts/slideLayout12.xml"/><Relationship Id="rId10" Type="http://schemas.openxmlformats.org/officeDocument/2006/relationships/image" Target="../media/image28.png"/><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6.xml"/><Relationship Id="rId14" Type="http://schemas.openxmlformats.org/officeDocument/2006/relationships/slideLayout" Target="../slideLayouts/slideLayout12.xml"/><Relationship Id="rId13" Type="http://schemas.openxmlformats.org/officeDocument/2006/relationships/image" Target="../media/image31.png"/><Relationship Id="rId12" Type="http://schemas.openxmlformats.org/officeDocument/2006/relationships/image" Target="../media/image30.png"/><Relationship Id="rId11" Type="http://schemas.openxmlformats.org/officeDocument/2006/relationships/image" Target="../media/image29.png"/><Relationship Id="rId10" Type="http://schemas.openxmlformats.org/officeDocument/2006/relationships/image" Target="../media/image28.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4" Type="http://schemas.openxmlformats.org/officeDocument/2006/relationships/notesSlide" Target="../notesSlides/notesSlide7.xml"/><Relationship Id="rId13" Type="http://schemas.openxmlformats.org/officeDocument/2006/relationships/slideLayout" Target="../slideLayouts/slideLayout12.xml"/><Relationship Id="rId12" Type="http://schemas.openxmlformats.org/officeDocument/2006/relationships/image" Target="../media/image10.png"/><Relationship Id="rId11" Type="http://schemas.openxmlformats.org/officeDocument/2006/relationships/image" Target="../media/image23.png"/><Relationship Id="rId10" Type="http://schemas.openxmlformats.org/officeDocument/2006/relationships/image" Target="../media/image28.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4" Type="http://schemas.openxmlformats.org/officeDocument/2006/relationships/notesSlide" Target="../notesSlides/notesSlide8.xml"/><Relationship Id="rId13" Type="http://schemas.openxmlformats.org/officeDocument/2006/relationships/slideLayout" Target="../slideLayouts/slideLayout12.xml"/><Relationship Id="rId12" Type="http://schemas.openxmlformats.org/officeDocument/2006/relationships/image" Target="../media/image23.png"/><Relationship Id="rId11" Type="http://schemas.openxmlformats.org/officeDocument/2006/relationships/image" Target="../media/image21.png"/><Relationship Id="rId10" Type="http://schemas.openxmlformats.org/officeDocument/2006/relationships/image" Target="../media/image28.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969010"/>
          </a:xfrm>
          <a:prstGeom prst="rect">
            <a:avLst/>
          </a:prstGeom>
          <a:gradFill flip="none" rotWithShape="1">
            <a:gsLst>
              <a:gs pos="0">
                <a:srgbClr val="811280"/>
              </a:gs>
              <a:gs pos="50000">
                <a:srgbClr val="6B1772"/>
              </a:gs>
              <a:gs pos="100000">
                <a:srgbClr val="761E75">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7"/>
          <p:cNvSpPr>
            <a:spLocks noChangeArrowheads="1"/>
          </p:cNvSpPr>
          <p:nvPr/>
        </p:nvSpPr>
        <p:spPr bwMode="auto">
          <a:xfrm>
            <a:off x="4504456" y="179733"/>
            <a:ext cx="7343012"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oAutofit/>
          </a:bodyPr>
          <a:lstStyle>
            <a:lvl1pPr>
              <a:defRPr sz="2000" b="1">
                <a:solidFill>
                  <a:schemeClr val="tx1"/>
                </a:solidFill>
                <a:latin typeface="Arial" panose="020B0604020202020204" pitchFamily="34" charset="0"/>
                <a:ea typeface="宋体" pitchFamily="2" charset="-122"/>
              </a:defRPr>
            </a:lvl1pPr>
            <a:lvl2pPr marL="742950" indent="-285750">
              <a:defRPr sz="2000" b="1">
                <a:solidFill>
                  <a:schemeClr val="tx1"/>
                </a:solidFill>
                <a:latin typeface="Arial" panose="020B0604020202020204" pitchFamily="34" charset="0"/>
                <a:ea typeface="宋体" pitchFamily="2" charset="-122"/>
              </a:defRPr>
            </a:lvl2pPr>
            <a:lvl3pPr marL="1143000" indent="-228600">
              <a:defRPr sz="2000" b="1">
                <a:solidFill>
                  <a:schemeClr val="tx1"/>
                </a:solidFill>
                <a:latin typeface="Arial" panose="020B0604020202020204" pitchFamily="34" charset="0"/>
                <a:ea typeface="宋体" pitchFamily="2" charset="-122"/>
              </a:defRPr>
            </a:lvl3pPr>
            <a:lvl4pPr marL="1600200" indent="-228600">
              <a:defRPr sz="2000" b="1">
                <a:solidFill>
                  <a:schemeClr val="tx1"/>
                </a:solidFill>
                <a:latin typeface="Arial" panose="020B0604020202020204" pitchFamily="34" charset="0"/>
                <a:ea typeface="宋体" pitchFamily="2" charset="-122"/>
              </a:defRPr>
            </a:lvl4pPr>
            <a:lvl5pPr marL="2057400" indent="-228600">
              <a:defRPr sz="2000" b="1">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itchFamily="2" charset="-122"/>
              </a:defRPr>
            </a:lvl9pPr>
          </a:lstStyle>
          <a:p>
            <a:r>
              <a:rPr lang="zh-CN" altLang="en-US" sz="3600">
                <a:solidFill>
                  <a:schemeClr val="bg1"/>
                </a:solidFill>
                <a:effectLst/>
                <a:latin typeface="微软雅黑" charset="0"/>
                <a:ea typeface="微软雅黑" charset="0"/>
              </a:rPr>
              <a:t>H</a:t>
            </a:r>
            <a:r>
              <a:rPr lang="en-US" altLang="zh-CN" sz="3600">
                <a:solidFill>
                  <a:schemeClr val="bg1"/>
                </a:solidFill>
                <a:effectLst/>
                <a:latin typeface="微软雅黑" charset="0"/>
                <a:ea typeface="微软雅黑" charset="0"/>
              </a:rPr>
              <a:t>DSS 2025</a:t>
            </a:r>
            <a:endParaRPr lang="zh-CN" altLang="en-US">
              <a:latin typeface="微软雅黑"/>
              <a:ea typeface="微软雅黑"/>
            </a:endParaRPr>
          </a:p>
        </p:txBody>
      </p:sp>
      <p:sp>
        <p:nvSpPr>
          <p:cNvPr id="7" name="Text Box 5"/>
          <p:cNvSpPr txBox="1">
            <a:spLocks noChangeArrowheads="1"/>
          </p:cNvSpPr>
          <p:nvPr/>
        </p:nvSpPr>
        <p:spPr bwMode="auto">
          <a:xfrm>
            <a:off x="1260803" y="1512497"/>
            <a:ext cx="9670394" cy="1014730"/>
          </a:xfrm>
          <a:prstGeom prst="rect">
            <a:avLst/>
          </a:prstGeom>
          <a:noFill/>
          <a:ln>
            <a:noFill/>
          </a:ln>
          <a:effectLst/>
        </p:spPr>
        <p:txBody>
          <a:bodyPr wrap="square" lIns="91440" tIns="45720" rIns="91440" bIns="45720" anchor="t">
            <a:spAutoFit/>
          </a:bodyPr>
          <a:lstStyle/>
          <a:p>
            <a:pPr algn="ctr">
              <a:lnSpc>
                <a:spcPct val="125000"/>
              </a:lnSpc>
              <a:defRPr/>
            </a:pPr>
            <a:r>
              <a:rPr lang="zh-CN" altLang="en-US" sz="4800">
                <a:solidFill>
                  <a:srgbClr val="761E75"/>
                </a:solidFill>
                <a:latin typeface="微软雅黑" charset="0"/>
                <a:ea typeface="微软雅黑" charset="0"/>
                <a:cs typeface="+mn-lt"/>
                <a:sym typeface="Symbol" panose="05050102010706020507" pitchFamily="18" charset="2"/>
              </a:rPr>
              <a:t>AI</a:t>
            </a:r>
            <a:r>
              <a:rPr lang="zh-CN" altLang="en-US" sz="4800">
                <a:solidFill>
                  <a:srgbClr val="761E75"/>
                </a:solidFill>
                <a:latin typeface="微软雅黑"/>
                <a:ea typeface="微软雅黑"/>
                <a:cs typeface="+mn-lt"/>
                <a:sym typeface="Symbol" panose="05050102010706020507" pitchFamily="18" charset="2"/>
              </a:rPr>
              <a:t>赋能的药物发现与开发</a:t>
            </a:r>
            <a:endParaRPr lang="zh-CN">
              <a:latin typeface="微软雅黑"/>
              <a:ea typeface="微软雅黑"/>
            </a:endParaRPr>
          </a:p>
        </p:txBody>
      </p:sp>
      <p:sp>
        <p:nvSpPr>
          <p:cNvPr id="9" name="文本框 8"/>
          <p:cNvSpPr txBox="1"/>
          <p:nvPr/>
        </p:nvSpPr>
        <p:spPr>
          <a:xfrm>
            <a:off x="3182938" y="4136335"/>
            <a:ext cx="6096000" cy="783590"/>
          </a:xfrm>
          <a:prstGeom prst="rect">
            <a:avLst/>
          </a:prstGeom>
          <a:noFill/>
        </p:spPr>
        <p:txBody>
          <a:bodyPr wrap="square" lIns="91440" tIns="45720" rIns="91440" bIns="45720" anchor="t">
            <a:spAutoFit/>
          </a:bodyPr>
          <a:lstStyle/>
          <a:p>
            <a:pPr algn="ctr">
              <a:lnSpc>
                <a:spcPct val="125000"/>
              </a:lnSpc>
              <a:spcBef>
                <a:spcPts val="0"/>
              </a:spcBef>
              <a:defRPr/>
            </a:pPr>
            <a:r>
              <a:rPr lang="zh-CN" altLang="en-US" sz="3600" kern="0" spc="300" dirty="0">
                <a:latin typeface="微软雅黑"/>
                <a:ea typeface="微软雅黑"/>
                <a:cs typeface="Arial" panose="020B0604020202020204" pitchFamily="34" charset="0"/>
              </a:rPr>
              <a:t>符天凡  </a:t>
            </a:r>
            <a:r>
              <a:rPr lang="zh-CN" altLang="en-US" sz="3600" kern="0" spc="300" dirty="0">
                <a:latin typeface="微软雅黑"/>
                <a:ea typeface="微软雅黑"/>
                <a:cs typeface="Calibri"/>
              </a:rPr>
              <a:t>南京大学</a:t>
            </a:r>
            <a:endParaRPr lang="en-US" altLang="zh-CN" sz="3600" kern="0" spc="300" dirty="0">
              <a:latin typeface="微软雅黑"/>
              <a:ea typeface="微软雅黑"/>
              <a:cs typeface="Calibri"/>
            </a:endParaRPr>
          </a:p>
        </p:txBody>
      </p:sp>
      <p:sp>
        <p:nvSpPr>
          <p:cNvPr id="11" name="文本框 10"/>
          <p:cNvSpPr txBox="1"/>
          <p:nvPr/>
        </p:nvSpPr>
        <p:spPr>
          <a:xfrm>
            <a:off x="3629943" y="5210062"/>
            <a:ext cx="4692423" cy="629920"/>
          </a:xfrm>
          <a:prstGeom prst="rect">
            <a:avLst/>
          </a:prstGeom>
          <a:noFill/>
        </p:spPr>
        <p:txBody>
          <a:bodyPr wrap="square" lIns="91440" tIns="45720" rIns="91440" bIns="45720" anchor="t">
            <a:spAutoFit/>
          </a:bodyPr>
          <a:lstStyle/>
          <a:p>
            <a:pPr algn="ctr">
              <a:lnSpc>
                <a:spcPct val="125000"/>
              </a:lnSpc>
              <a:spcBef>
                <a:spcPts val="0"/>
              </a:spcBef>
              <a:defRPr/>
            </a:pPr>
            <a:r>
              <a:rPr lang="en-US" altLang="zh-CN" sz="2800" kern="0" spc="300">
                <a:latin typeface="微软雅黑"/>
                <a:ea typeface="微软雅黑"/>
                <a:cs typeface="Calibri"/>
              </a:rPr>
              <a:t>2025</a:t>
            </a:r>
            <a:r>
              <a:rPr lang="zh-CN" altLang="en-US" sz="2800" kern="0" spc="300">
                <a:latin typeface="微软雅黑"/>
                <a:ea typeface="微软雅黑"/>
                <a:cs typeface="Calibri"/>
              </a:rPr>
              <a:t>年</a:t>
            </a:r>
            <a:r>
              <a:rPr lang="en-US" altLang="zh-CN" sz="2800" kern="0" spc="300">
                <a:latin typeface="微软雅黑"/>
                <a:ea typeface="微软雅黑"/>
                <a:cs typeface="Calibri"/>
              </a:rPr>
              <a:t>10</a:t>
            </a:r>
            <a:r>
              <a:rPr lang="zh-CN" altLang="en-US" sz="2800" kern="0" spc="300">
                <a:latin typeface="微软雅黑"/>
                <a:ea typeface="微软雅黑"/>
                <a:cs typeface="Calibri"/>
              </a:rPr>
              <a:t>月</a:t>
            </a:r>
            <a:r>
              <a:rPr lang="en-US" altLang="zh-CN" sz="2800" kern="0" spc="300">
                <a:latin typeface="微软雅黑"/>
                <a:ea typeface="微软雅黑"/>
                <a:cs typeface="Calibri"/>
              </a:rPr>
              <a:t>19</a:t>
            </a:r>
            <a:r>
              <a:rPr lang="zh-CN" altLang="en-US" sz="2800" kern="0" spc="300">
                <a:latin typeface="微软雅黑"/>
                <a:ea typeface="微软雅黑"/>
                <a:cs typeface="Calibri"/>
              </a:rPr>
              <a:t>日</a:t>
            </a:r>
            <a:endParaRPr lang="en-US" altLang="zh-CN" sz="2800" kern="0" spc="300">
              <a:latin typeface="微软雅黑"/>
              <a:ea typeface="微软雅黑"/>
              <a:cs typeface="Calibri"/>
            </a:endParaRPr>
          </a:p>
        </p:txBody>
      </p:sp>
      <p:pic>
        <p:nvPicPr>
          <p:cNvPr id="14" name="图片 13"/>
          <p:cNvPicPr>
            <a:picLocks noChangeAspect="1"/>
          </p:cNvPicPr>
          <p:nvPr/>
        </p:nvPicPr>
        <p:blipFill>
          <a:blip r:embed="rId1" cstate="print">
            <a:lum bright="70000" contrast="-70000"/>
            <a:extLst>
              <a:ext uri="{BEBA8EAE-BF5A-486C-A8C5-ECC9F3942E4B}">
                <a14:imgProps xmlns:a14="http://schemas.microsoft.com/office/drawing/2010/main">
                  <a14:imgLayer r:embed="rId2">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042650" y="161339"/>
            <a:ext cx="529590" cy="663575"/>
          </a:xfrm>
          <a:prstGeom prst="rect">
            <a:avLst/>
          </a:prstGeom>
        </p:spPr>
      </p:pic>
    </p:spTree>
    <p:custDataLst>
      <p:tags r:id="rId3"/>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charset="0"/>
                <a:ea typeface="微软雅黑" charset="0"/>
                <a:cs typeface="Arial" panose="020B0604020202020204"/>
              </a:rPr>
              <a:t>药物发现--</a:t>
            </a:r>
            <a:r>
              <a:rPr lang="zh-CN" altLang="en-US" sz="3200" b="1" dirty="0">
                <a:solidFill>
                  <a:schemeClr val="bg1"/>
                </a:solidFill>
                <a:latin typeface="微软雅黑" charset="0"/>
                <a:ea typeface="微软雅黑" charset="0"/>
                <a:cs typeface="Arial" panose="020B0604020202020204" pitchFamily="34" charset="0"/>
              </a:rPr>
              <a:t>高通量筛选</a:t>
            </a:r>
            <a:r>
              <a:rPr lang="en-US" altLang="zh-CN" sz="3200" b="1" dirty="0">
                <a:solidFill>
                  <a:schemeClr val="bg1"/>
                </a:solidFill>
                <a:latin typeface="微软雅黑" charset="0"/>
                <a:ea typeface="微软雅黑" charset="0"/>
                <a:cs typeface="Arial" panose="020B0604020202020204"/>
              </a:rPr>
              <a:t>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4" name="图片 3" descr="图示&#10;&#10;已自动生成说明"/>
          <p:cNvPicPr>
            <a:picLocks noChangeAspect="1"/>
          </p:cNvPicPr>
          <p:nvPr/>
        </p:nvPicPr>
        <p:blipFill>
          <a:blip r:embed="rId1"/>
          <a:stretch>
            <a:fillRect/>
          </a:stretch>
        </p:blipFill>
        <p:spPr>
          <a:xfrm rot="16200000">
            <a:off x="6211562" y="3462037"/>
            <a:ext cx="1147902" cy="1797506"/>
          </a:xfrm>
          <a:prstGeom prst="rect">
            <a:avLst/>
          </a:prstGeom>
        </p:spPr>
      </p:pic>
      <p:cxnSp>
        <p:nvCxnSpPr>
          <p:cNvPr id="6" name="直接箭头连接符 5"/>
          <p:cNvCxnSpPr/>
          <p:nvPr/>
        </p:nvCxnSpPr>
        <p:spPr>
          <a:xfrm>
            <a:off x="5326267" y="4258817"/>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4238964" y="3802692"/>
            <a:ext cx="1033782" cy="1033782"/>
          </a:xfrm>
          <a:prstGeom prst="rect">
            <a:avLst/>
          </a:prstGeom>
        </p:spPr>
      </p:pic>
      <p:sp>
        <p:nvSpPr>
          <p:cNvPr id="11" name="Content Placeholder 2"/>
          <p:cNvSpPr txBox="1"/>
          <p:nvPr/>
        </p:nvSpPr>
        <p:spPr>
          <a:xfrm>
            <a:off x="4292480" y="4917540"/>
            <a:ext cx="374514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Arial" panose="020B0604020202020204" pitchFamily="34" charset="0"/>
              </a:rPr>
              <a:t>未知</a:t>
            </a:r>
            <a:r>
              <a:rPr lang="zh-CN" altLang="en-US" sz="2400">
                <a:solidFill>
                  <a:schemeClr val="tx1">
                    <a:lumMod val="95000"/>
                    <a:lumOff val="5000"/>
                  </a:schemeClr>
                </a:solidFill>
                <a:latin typeface="微软雅黑"/>
                <a:ea typeface="微软雅黑"/>
                <a:cs typeface="+mn-lt"/>
              </a:rPr>
              <a:t>分子空间，约为</a:t>
            </a:r>
            <a:r>
              <a:rPr lang="en-US" sz="2400">
                <a:solidFill>
                  <a:schemeClr val="tx1">
                    <a:lumMod val="95000"/>
                    <a:lumOff val="5000"/>
                  </a:schemeClr>
                </a:solidFill>
                <a:latin typeface="微软雅黑"/>
                <a:ea typeface="+mn-lt"/>
                <a:cs typeface="+mn-lt"/>
              </a:rPr>
              <a:t>10</a:t>
            </a:r>
            <a:r>
              <a:rPr lang="en-US" sz="2400" baseline="30000">
                <a:solidFill>
                  <a:schemeClr val="tx1">
                    <a:lumMod val="95000"/>
                    <a:lumOff val="5000"/>
                  </a:schemeClr>
                </a:solidFill>
                <a:latin typeface="微软雅黑"/>
                <a:ea typeface="+mn-lt"/>
                <a:cs typeface="+mn-lt"/>
              </a:rPr>
              <a:t>60 </a:t>
            </a:r>
            <a:endParaRPr lang="en-US" sz="2400">
              <a:solidFill>
                <a:schemeClr val="tx1">
                  <a:lumMod val="95000"/>
                  <a:lumOff val="5000"/>
                </a:schemeClr>
              </a:solidFill>
              <a:latin typeface="微软雅黑"/>
              <a:ea typeface="Calibri"/>
              <a:cs typeface="+mn-lt"/>
            </a:endParaRPr>
          </a:p>
        </p:txBody>
      </p:sp>
      <p:sp>
        <p:nvSpPr>
          <p:cNvPr id="10" name="文本框 9"/>
          <p:cNvSpPr txBox="1"/>
          <p:nvPr/>
        </p:nvSpPr>
        <p:spPr>
          <a:xfrm>
            <a:off x="4154417" y="1527126"/>
            <a:ext cx="3807639"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sz="2800">
                <a:solidFill>
                  <a:schemeClr val="bg1"/>
                </a:solidFill>
                <a:latin typeface="微软雅黑"/>
                <a:ea typeface="微软雅黑"/>
              </a:rPr>
              <a:t>药物发现</a:t>
            </a:r>
            <a:endParaRPr lang="zh-CN" altLang="en-US" sz="2800">
              <a:solidFill>
                <a:schemeClr val="bg1"/>
              </a:solidFill>
              <a:latin typeface="微软雅黑"/>
              <a:ea typeface="微软雅黑"/>
              <a:cs typeface="Arial" panose="020B0604020202020204"/>
            </a:endParaRPr>
          </a:p>
        </p:txBody>
      </p:sp>
      <p:sp>
        <p:nvSpPr>
          <p:cNvPr id="13" name="矩形 12"/>
          <p:cNvSpPr/>
          <p:nvPr/>
        </p:nvSpPr>
        <p:spPr>
          <a:xfrm>
            <a:off x="4154417" y="2064702"/>
            <a:ext cx="3807668" cy="330458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ntent Placeholder 2"/>
          <p:cNvSpPr txBox="1"/>
          <p:nvPr/>
        </p:nvSpPr>
        <p:spPr>
          <a:xfrm>
            <a:off x="8281308" y="4380016"/>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mn-lt"/>
              </a:rPr>
              <a:t>模拟临床试验、预测临床试验结果</a:t>
            </a:r>
            <a:r>
              <a:rPr lang="en-US" sz="2400" baseline="30000">
                <a:solidFill>
                  <a:schemeClr val="tx1">
                    <a:lumMod val="95000"/>
                    <a:lumOff val="5000"/>
                  </a:schemeClr>
                </a:solidFill>
                <a:latin typeface="微软雅黑"/>
                <a:ea typeface="Calibri"/>
                <a:cs typeface="+mn-lt"/>
              </a:rPr>
              <a:t> </a:t>
            </a:r>
            <a:endParaRPr lang="en-US" sz="2400">
              <a:solidFill>
                <a:schemeClr val="tx1">
                  <a:lumMod val="95000"/>
                  <a:lumOff val="5000"/>
                </a:schemeClr>
              </a:solidFill>
              <a:latin typeface="微软雅黑"/>
              <a:ea typeface="Calibri"/>
              <a:cs typeface="+mn-lt"/>
            </a:endParaRPr>
          </a:p>
        </p:txBody>
      </p:sp>
      <p:sp>
        <p:nvSpPr>
          <p:cNvPr id="22" name="文本框 21"/>
          <p:cNvSpPr txBox="1"/>
          <p:nvPr/>
        </p:nvSpPr>
        <p:spPr>
          <a:xfrm>
            <a:off x="8103333" y="1527163"/>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a:ea typeface="微软雅黑"/>
              </a:rPr>
              <a:t>临床试验</a:t>
            </a:r>
            <a:endParaRPr lang="zh-CN" altLang="en-US" sz="2800">
              <a:solidFill>
                <a:schemeClr val="bg1"/>
              </a:solidFill>
              <a:latin typeface="微软雅黑"/>
              <a:ea typeface="微软雅黑"/>
              <a:cs typeface="Arial" panose="020B0604020202020204"/>
            </a:endParaRPr>
          </a:p>
        </p:txBody>
      </p:sp>
      <p:sp>
        <p:nvSpPr>
          <p:cNvPr id="32" name="矩形 31"/>
          <p:cNvSpPr/>
          <p:nvPr/>
        </p:nvSpPr>
        <p:spPr>
          <a:xfrm>
            <a:off x="8103333" y="2053450"/>
            <a:ext cx="3891624" cy="33158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标&#10;&#10;已自动生成说明"/>
          <p:cNvPicPr>
            <a:picLocks noChangeAspect="1"/>
          </p:cNvPicPr>
          <p:nvPr/>
        </p:nvPicPr>
        <p:blipFill>
          <a:blip r:embed="rId3"/>
          <a:stretch>
            <a:fillRect/>
          </a:stretch>
        </p:blipFill>
        <p:spPr>
          <a:xfrm>
            <a:off x="9221304" y="2323574"/>
            <a:ext cx="865754" cy="865754"/>
          </a:xfrm>
          <a:prstGeom prst="rect">
            <a:avLst/>
          </a:prstGeom>
        </p:spPr>
      </p:pic>
      <p:pic>
        <p:nvPicPr>
          <p:cNvPr id="36" name="图片 35" descr="Drug container - Free healthcare and medical icons"/>
          <p:cNvPicPr>
            <a:picLocks noChangeAspect="1"/>
          </p:cNvPicPr>
          <p:nvPr/>
        </p:nvPicPr>
        <p:blipFill>
          <a:blip r:embed="rId4"/>
          <a:stretch>
            <a:fillRect/>
          </a:stretch>
        </p:blipFill>
        <p:spPr>
          <a:xfrm>
            <a:off x="8281330" y="3328016"/>
            <a:ext cx="762001" cy="801510"/>
          </a:xfrm>
          <a:prstGeom prst="rect">
            <a:avLst/>
          </a:prstGeom>
        </p:spPr>
      </p:pic>
      <p:pic>
        <p:nvPicPr>
          <p:cNvPr id="37" name="图片 36" descr="Virus Icon. Black Disease Symbol. Epidem Graphic by microvectorone ·  Creative Fabrica"/>
          <p:cNvPicPr>
            <a:picLocks noChangeAspect="1"/>
          </p:cNvPicPr>
          <p:nvPr/>
        </p:nvPicPr>
        <p:blipFill>
          <a:blip r:embed="rId5"/>
          <a:stretch>
            <a:fillRect/>
          </a:stretch>
        </p:blipFill>
        <p:spPr>
          <a:xfrm>
            <a:off x="8120577" y="2350556"/>
            <a:ext cx="1117953" cy="811741"/>
          </a:xfrm>
          <a:prstGeom prst="rect">
            <a:avLst/>
          </a:prstGeom>
        </p:spPr>
      </p:pic>
      <p:pic>
        <p:nvPicPr>
          <p:cNvPr id="39" name="图片 38" descr="Hospital Icon PNG Images, Vectors Free Download - Pngtree"/>
          <p:cNvPicPr>
            <a:picLocks noChangeAspect="1"/>
          </p:cNvPicPr>
          <p:nvPr/>
        </p:nvPicPr>
        <p:blipFill>
          <a:blip r:embed="rId6"/>
          <a:stretch>
            <a:fillRect/>
          </a:stretch>
        </p:blipFill>
        <p:spPr>
          <a:xfrm>
            <a:off x="9238566" y="3328064"/>
            <a:ext cx="976488" cy="982133"/>
          </a:xfrm>
          <a:prstGeom prst="rect">
            <a:avLst/>
          </a:prstGeom>
        </p:spPr>
      </p:pic>
      <p:pic>
        <p:nvPicPr>
          <p:cNvPr id="40" name="图片 39" descr="图标&#10;&#10;已自动生成说明"/>
          <p:cNvPicPr>
            <a:picLocks noChangeAspect="1"/>
          </p:cNvPicPr>
          <p:nvPr/>
        </p:nvPicPr>
        <p:blipFill>
          <a:blip r:embed="rId7"/>
          <a:stretch>
            <a:fillRect/>
          </a:stretch>
        </p:blipFill>
        <p:spPr>
          <a:xfrm>
            <a:off x="10440186" y="3524238"/>
            <a:ext cx="1487311" cy="786695"/>
          </a:xfrm>
          <a:prstGeom prst="rect">
            <a:avLst/>
          </a:prstGeom>
        </p:spPr>
      </p:pic>
      <p:pic>
        <p:nvPicPr>
          <p:cNvPr id="41" name="图片 40"/>
          <p:cNvPicPr>
            <a:picLocks noChangeAspect="1"/>
          </p:cNvPicPr>
          <p:nvPr/>
        </p:nvPicPr>
        <p:blipFill>
          <a:blip r:embed="rId2"/>
          <a:stretch>
            <a:fillRect/>
          </a:stretch>
        </p:blipFill>
        <p:spPr>
          <a:xfrm>
            <a:off x="10620331" y="2097804"/>
            <a:ext cx="1048600" cy="1048600"/>
          </a:xfrm>
          <a:prstGeom prst="rect">
            <a:avLst/>
          </a:prstGeom>
        </p:spPr>
      </p:pic>
      <p:cxnSp>
        <p:nvCxnSpPr>
          <p:cNvPr id="42" name="直接箭头连接符 41"/>
          <p:cNvCxnSpPr/>
          <p:nvPr/>
        </p:nvCxnSpPr>
        <p:spPr>
          <a:xfrm>
            <a:off x="10160036" y="2839496"/>
            <a:ext cx="408561"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1138686" y="3149941"/>
            <a:ext cx="11289" cy="46848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descr="upload_post_object_v2_3657434485"/>
          <p:cNvPicPr>
            <a:picLocks noChangeAspect="1"/>
          </p:cNvPicPr>
          <p:nvPr/>
        </p:nvPicPr>
        <p:blipFill>
          <a:blip r:embed="rId8"/>
          <a:stretch>
            <a:fillRect/>
          </a:stretch>
        </p:blipFill>
        <p:spPr>
          <a:xfrm>
            <a:off x="5955866" y="2212439"/>
            <a:ext cx="1968185" cy="988826"/>
          </a:xfrm>
          <a:prstGeom prst="rect">
            <a:avLst/>
          </a:prstGeom>
        </p:spPr>
      </p:pic>
      <p:sp>
        <p:nvSpPr>
          <p:cNvPr id="24" name="Content Placeholder 2"/>
          <p:cNvSpPr txBox="1"/>
          <p:nvPr/>
        </p:nvSpPr>
        <p:spPr>
          <a:xfrm>
            <a:off x="4292480" y="3263172"/>
            <a:ext cx="3598989"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Arial" panose="020B0604020202020204" pitchFamily="34" charset="0"/>
              </a:rPr>
              <a:t>已知</a:t>
            </a:r>
            <a:r>
              <a:rPr lang="zh-CN" altLang="en-US" sz="2400">
                <a:solidFill>
                  <a:schemeClr val="tx1">
                    <a:lumMod val="95000"/>
                    <a:lumOff val="5000"/>
                  </a:schemeClr>
                </a:solidFill>
                <a:latin typeface="微软雅黑"/>
                <a:ea typeface="微软雅黑"/>
                <a:cs typeface="+mn-lt"/>
              </a:rPr>
              <a:t>分子空间，约为</a:t>
            </a:r>
            <a:r>
              <a:rPr lang="en-US" sz="2400">
                <a:solidFill>
                  <a:schemeClr val="tx1">
                    <a:lumMod val="95000"/>
                    <a:lumOff val="5000"/>
                  </a:schemeClr>
                </a:solidFill>
                <a:latin typeface="微软雅黑"/>
                <a:ea typeface="+mn-lt"/>
                <a:cs typeface="+mn-lt"/>
              </a:rPr>
              <a:t>10</a:t>
            </a:r>
            <a:r>
              <a:rPr lang="en-US" altLang="zh-CN" sz="2400" baseline="30000">
                <a:solidFill>
                  <a:schemeClr val="tx1">
                    <a:lumMod val="95000"/>
                    <a:lumOff val="5000"/>
                  </a:schemeClr>
                </a:solidFill>
                <a:latin typeface="微软雅黑"/>
                <a:ea typeface="+mn-lt"/>
                <a:cs typeface="+mn-lt"/>
              </a:rPr>
              <a:t>11</a:t>
            </a:r>
            <a:r>
              <a:rPr lang="en-US" sz="2400" baseline="30000">
                <a:solidFill>
                  <a:schemeClr val="tx1">
                    <a:lumMod val="95000"/>
                    <a:lumOff val="5000"/>
                  </a:schemeClr>
                </a:solidFill>
                <a:latin typeface="微软雅黑"/>
                <a:ea typeface="+mn-lt"/>
                <a:cs typeface="+mn-lt"/>
              </a:rPr>
              <a:t> </a:t>
            </a:r>
            <a:endParaRPr lang="en-US" sz="2400">
              <a:solidFill>
                <a:schemeClr val="tx1">
                  <a:lumMod val="95000"/>
                  <a:lumOff val="5000"/>
                </a:schemeClr>
              </a:solidFill>
              <a:latin typeface="微软雅黑"/>
              <a:ea typeface="Calibri"/>
              <a:cs typeface="+mn-lt"/>
            </a:endParaRPr>
          </a:p>
        </p:txBody>
      </p:sp>
      <p:cxnSp>
        <p:nvCxnSpPr>
          <p:cNvPr id="26" name="直接箭头连接符 25"/>
          <p:cNvCxnSpPr/>
          <p:nvPr/>
        </p:nvCxnSpPr>
        <p:spPr>
          <a:xfrm>
            <a:off x="5326262" y="2685913"/>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2"/>
          <a:stretch>
            <a:fillRect/>
          </a:stretch>
        </p:blipFill>
        <p:spPr>
          <a:xfrm>
            <a:off x="4292480" y="2167522"/>
            <a:ext cx="1033782" cy="1033782"/>
          </a:xfrm>
          <a:prstGeom prst="rect">
            <a:avLst/>
          </a:prstGeom>
        </p:spPr>
      </p:pic>
      <p:sp>
        <p:nvSpPr>
          <p:cNvPr id="28" name="Content Placeholder 2"/>
          <p:cNvSpPr txBox="1"/>
          <p:nvPr/>
        </p:nvSpPr>
        <p:spPr>
          <a:xfrm>
            <a:off x="345273" y="4687110"/>
            <a:ext cx="4209508"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靶点筛选、结构确定</a:t>
            </a:r>
            <a:endParaRPr lang="en-US">
              <a:latin typeface="微软雅黑"/>
              <a:ea typeface="Calibri"/>
              <a:cs typeface="+mn-lt"/>
            </a:endParaRPr>
          </a:p>
        </p:txBody>
      </p:sp>
      <p:sp>
        <p:nvSpPr>
          <p:cNvPr id="29" name="文本框 28"/>
          <p:cNvSpPr txBox="1"/>
          <p:nvPr/>
        </p:nvSpPr>
        <p:spPr>
          <a:xfrm>
            <a:off x="101186" y="1527126"/>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charset="0"/>
                <a:ea typeface="微软雅黑" charset="0"/>
                <a:cs typeface="Arial" panose="020B0604020202020204"/>
              </a:rPr>
              <a:t>靶点</a:t>
            </a:r>
            <a:r>
              <a:rPr lang="zh-CN" altLang="en-US" sz="2800">
                <a:solidFill>
                  <a:schemeClr val="bg1"/>
                </a:solidFill>
                <a:latin typeface="微软雅黑" charset="0"/>
                <a:ea typeface="微软雅黑" charset="0"/>
                <a:cs typeface="Arial" panose="020B0604020202020204" pitchFamily="34" charset="0"/>
              </a:rPr>
              <a:t>发现</a:t>
            </a:r>
            <a:endParaRPr lang="zh-CN" altLang="en-US">
              <a:latin typeface="微软雅黑" charset="0"/>
              <a:ea typeface="微软雅黑" charset="0"/>
              <a:cs typeface="Arial" panose="020B0604020202020204"/>
            </a:endParaRPr>
          </a:p>
        </p:txBody>
      </p:sp>
      <p:sp>
        <p:nvSpPr>
          <p:cNvPr id="30" name="矩形 29"/>
          <p:cNvSpPr/>
          <p:nvPr/>
        </p:nvSpPr>
        <p:spPr>
          <a:xfrm>
            <a:off x="101186" y="2064649"/>
            <a:ext cx="3891624" cy="33046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descr="upload_post_object_v2_3906979227"/>
          <p:cNvPicPr>
            <a:picLocks noChangeAspect="1"/>
          </p:cNvPicPr>
          <p:nvPr/>
        </p:nvPicPr>
        <p:blipFill>
          <a:blip r:embed="rId9"/>
          <a:stretch>
            <a:fillRect/>
          </a:stretch>
        </p:blipFill>
        <p:spPr>
          <a:xfrm>
            <a:off x="585401" y="3328016"/>
            <a:ext cx="2763995" cy="1199469"/>
          </a:xfrm>
          <a:prstGeom prst="rect">
            <a:avLst/>
          </a:prstGeom>
        </p:spPr>
      </p:pic>
      <p:pic>
        <p:nvPicPr>
          <p:cNvPr id="51" name="图片 50" descr="upload_post_object_v2_1294503252"/>
          <p:cNvPicPr>
            <a:picLocks noChangeAspect="1"/>
          </p:cNvPicPr>
          <p:nvPr/>
        </p:nvPicPr>
        <p:blipFill>
          <a:blip r:embed="rId10"/>
          <a:stretch>
            <a:fillRect/>
          </a:stretch>
        </p:blipFill>
        <p:spPr>
          <a:xfrm>
            <a:off x="696551" y="2124974"/>
            <a:ext cx="2831411" cy="1262903"/>
          </a:xfrm>
          <a:prstGeom prst="rect">
            <a:avLst/>
          </a:prstGeom>
        </p:spPr>
      </p:pic>
      <p:sp>
        <p:nvSpPr>
          <p:cNvPr id="7" name="圆角矩形 6"/>
          <p:cNvSpPr/>
          <p:nvPr userDrawn="1"/>
        </p:nvSpPr>
        <p:spPr>
          <a:xfrm>
            <a:off x="4154371" y="2097816"/>
            <a:ext cx="3807639" cy="1610323"/>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5" name="文本框 14"/>
          <p:cNvSpPr txBox="1"/>
          <p:nvPr userDrawn="1"/>
        </p:nvSpPr>
        <p:spPr>
          <a:xfrm>
            <a:off x="5242582" y="2167522"/>
            <a:ext cx="1706880" cy="460375"/>
          </a:xfrm>
          <a:prstGeom prst="rect">
            <a:avLst/>
          </a:prstGeom>
        </p:spPr>
        <p:txBody>
          <a:bodyPr wrap="none" rtlCol="0">
            <a:spAutoFit/>
          </a:bodyPr>
          <a:p>
            <a:r>
              <a:rPr lang="zh-CN" altLang="en-US" sz="2400">
                <a:highlight>
                  <a:srgbClr val="FF0000"/>
                </a:highlight>
              </a:rPr>
              <a:t>高通量筛选</a:t>
            </a:r>
            <a:endParaRPr lang="zh-CN" altLang="en-US" sz="2400">
              <a:highlight>
                <a:srgbClr val="FF0000"/>
              </a:highlight>
            </a:endParaRPr>
          </a:p>
        </p:txBody>
      </p:sp>
      <p:sp>
        <p:nvSpPr>
          <p:cNvPr id="16" name="Content Placeholder 2"/>
          <p:cNvSpPr txBox="1"/>
          <p:nvPr/>
        </p:nvSpPr>
        <p:spPr>
          <a:xfrm>
            <a:off x="1229319" y="5887860"/>
            <a:ext cx="3598989"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a:t>
            </a:r>
            <a:r>
              <a:rPr lang="en-US" altLang="zh-CN" sz="2400">
                <a:solidFill>
                  <a:schemeClr val="tx1">
                    <a:lumMod val="95000"/>
                    <a:lumOff val="5000"/>
                  </a:schemeClr>
                </a:solidFill>
                <a:latin typeface="微软雅黑" charset="0"/>
                <a:ea typeface="微软雅黑" charset="0"/>
                <a:cs typeface="Arial" panose="020B0604020202020204" pitchFamily="34" charset="0"/>
              </a:rPr>
              <a:t>I docking</a:t>
            </a:r>
            <a:r>
              <a:rPr lang="zh-CN" altLang="en-US" sz="2400">
                <a:solidFill>
                  <a:schemeClr val="tx1">
                    <a:lumMod val="95000"/>
                    <a:lumOff val="5000"/>
                  </a:schemeClr>
                </a:solidFill>
                <a:latin typeface="微软雅黑" charset="0"/>
                <a:ea typeface="微软雅黑" charset="0"/>
                <a:cs typeface="Arial" panose="020B0604020202020204" pitchFamily="34" charset="0"/>
              </a:rPr>
              <a:t>（分子对接）</a:t>
            </a:r>
            <a:endParaRPr lang="en-US">
              <a:latin typeface="微软雅黑"/>
              <a:ea typeface="Calibri"/>
              <a:cs typeface="+mn-lt"/>
            </a:endParaRPr>
          </a:p>
        </p:txBody>
      </p:sp>
      <p:pic>
        <p:nvPicPr>
          <p:cNvPr id="17" name="图片 16" descr="upload_post_object_v2_2055982245"/>
          <p:cNvPicPr>
            <a:picLocks noChangeAspect="1"/>
          </p:cNvPicPr>
          <p:nvPr/>
        </p:nvPicPr>
        <p:blipFill>
          <a:blip r:embed="rId11"/>
          <a:stretch>
            <a:fillRect/>
          </a:stretch>
        </p:blipFill>
        <p:spPr>
          <a:xfrm>
            <a:off x="4986065" y="5484087"/>
            <a:ext cx="4723536" cy="13739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AlphaFold3</a:t>
            </a:r>
            <a:r>
              <a:rPr lang="zh-CN" altLang="en-US" sz="3200" b="1" dirty="0">
                <a:solidFill>
                  <a:schemeClr val="bg1"/>
                </a:solidFill>
                <a:latin typeface="微软雅黑" charset="0"/>
                <a:ea typeface="微软雅黑" charset="0"/>
                <a:cs typeface="Arial" panose="020B0604020202020204"/>
              </a:rPr>
              <a:t>直接用于</a:t>
            </a:r>
            <a:r>
              <a:rPr lang="en-US" altLang="zh-CN" sz="3200" b="1" dirty="0">
                <a:solidFill>
                  <a:schemeClr val="bg1"/>
                </a:solidFill>
                <a:latin typeface="微软雅黑" charset="0"/>
                <a:ea typeface="微软雅黑" charset="0"/>
                <a:cs typeface="Arial" panose="020B0604020202020204"/>
              </a:rPr>
              <a:t>药物</a:t>
            </a:r>
            <a:r>
              <a:rPr lang="zh-CN" altLang="en-US" sz="3200" b="1" dirty="0">
                <a:solidFill>
                  <a:schemeClr val="bg1"/>
                </a:solidFill>
                <a:latin typeface="微软雅黑" charset="0"/>
                <a:ea typeface="微软雅黑" charset="0"/>
                <a:cs typeface="Arial" panose="020B0604020202020204"/>
              </a:rPr>
              <a:t>发现-</a:t>
            </a:r>
            <a:r>
              <a:rPr lang="en-US" altLang="zh-CN" sz="3200" b="1" dirty="0">
                <a:solidFill>
                  <a:schemeClr val="bg1"/>
                </a:solidFill>
                <a:latin typeface="微软雅黑" charset="0"/>
                <a:ea typeface="微软雅黑" charset="0"/>
                <a:cs typeface="Arial" panose="020B0604020202020204"/>
              </a:rPr>
              <a:t>PoseX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15" name="Content Placeholder 2"/>
          <p:cNvSpPr txBox="1"/>
          <p:nvPr/>
        </p:nvSpPr>
        <p:spPr>
          <a:xfrm>
            <a:off x="188727" y="833438"/>
            <a:ext cx="11324005" cy="4159159"/>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a:solidFill>
                  <a:schemeClr val="tx1">
                    <a:lumMod val="95000"/>
                    <a:lumOff val="5000"/>
                  </a:schemeClr>
                </a:solidFill>
                <a:latin typeface="微软雅黑"/>
                <a:ea typeface="Calibri"/>
                <a:cs typeface="+mn-lt"/>
              </a:rPr>
              <a:t>首次系统性</a:t>
            </a:r>
            <a:r>
              <a:rPr lang="zh-CN" altLang="en-US" sz="2400">
                <a:solidFill>
                  <a:schemeClr val="tx1">
                    <a:lumMod val="95000"/>
                    <a:lumOff val="5000"/>
                  </a:schemeClr>
                </a:solidFill>
                <a:latin typeface="微软雅黑"/>
                <a:ea typeface="Calibri"/>
                <a:cs typeface="+mn-lt"/>
              </a:rPr>
              <a:t>地将蛋白质复合物折叠方法（</a:t>
            </a:r>
            <a:r>
              <a:rPr lang="en-US" altLang="zh-CN" sz="2400">
                <a:solidFill>
                  <a:schemeClr val="tx1">
                    <a:lumMod val="95000"/>
                    <a:lumOff val="5000"/>
                  </a:schemeClr>
                </a:solidFill>
                <a:latin typeface="微软雅黑"/>
                <a:ea typeface="Calibri"/>
                <a:cs typeface="+mn-lt"/>
              </a:rPr>
              <a:t>AlphaFold3</a:t>
            </a:r>
            <a:r>
              <a:rPr lang="zh-CN" altLang="en-US" sz="2400">
                <a:solidFill>
                  <a:schemeClr val="tx1">
                    <a:lumMod val="95000"/>
                    <a:lumOff val="5000"/>
                  </a:schemeClr>
                </a:solidFill>
                <a:latin typeface="微软雅黑"/>
                <a:ea typeface="Calibri"/>
                <a:cs typeface="+mn-lt"/>
              </a:rPr>
              <a:t>，</a:t>
            </a:r>
            <a:r>
              <a:rPr lang="en-US" altLang="zh-CN" sz="2400">
                <a:solidFill>
                  <a:schemeClr val="tx1">
                    <a:lumMod val="95000"/>
                    <a:lumOff val="5000"/>
                  </a:schemeClr>
                </a:solidFill>
                <a:latin typeface="微软雅黑"/>
                <a:ea typeface="Calibri"/>
                <a:cs typeface="+mn-lt"/>
              </a:rPr>
              <a:t>RoseTTAFoldAA</a:t>
            </a:r>
            <a:r>
              <a:rPr lang="zh-CN" altLang="en-US" sz="2400">
                <a:solidFill>
                  <a:schemeClr val="tx1">
                    <a:lumMod val="95000"/>
                    <a:lumOff val="5000"/>
                  </a:schemeClr>
                </a:solidFill>
                <a:latin typeface="微软雅黑"/>
                <a:ea typeface="Calibri"/>
                <a:cs typeface="+mn-lt"/>
              </a:rPr>
              <a:t>）应用于蛋白质-小分子对接（</a:t>
            </a:r>
            <a:r>
              <a:rPr lang="en-US" altLang="zh-CN" sz="2400">
                <a:solidFill>
                  <a:schemeClr val="tx1">
                    <a:lumMod val="95000"/>
                    <a:lumOff val="5000"/>
                  </a:schemeClr>
                </a:solidFill>
                <a:latin typeface="微软雅黑"/>
                <a:ea typeface="Calibri"/>
                <a:cs typeface="+mn-lt"/>
              </a:rPr>
              <a:t>12XAI docking</a:t>
            </a:r>
            <a:r>
              <a:rPr lang="zh-CN" altLang="en-US" sz="2400">
                <a:solidFill>
                  <a:schemeClr val="tx1">
                    <a:lumMod val="95000"/>
                    <a:lumOff val="5000"/>
                  </a:schemeClr>
                </a:solidFill>
                <a:latin typeface="微软雅黑"/>
                <a:ea typeface="Calibri"/>
                <a:cs typeface="+mn-lt"/>
              </a:rPr>
              <a:t>+</a:t>
            </a:r>
            <a:r>
              <a:rPr lang="en-US" altLang="zh-CN" sz="2400">
                <a:solidFill>
                  <a:schemeClr val="tx1">
                    <a:lumMod val="95000"/>
                    <a:lumOff val="5000"/>
                  </a:schemeClr>
                </a:solidFill>
                <a:latin typeface="微软雅黑"/>
                <a:ea typeface="Calibri"/>
                <a:cs typeface="+mn-lt"/>
              </a:rPr>
              <a:t>6Xfolding</a:t>
            </a:r>
            <a:r>
              <a:rPr lang="zh-CN" altLang="en-US" sz="2400">
                <a:solidFill>
                  <a:schemeClr val="tx1">
                    <a:lumMod val="95000"/>
                    <a:lumOff val="5000"/>
                  </a:schemeClr>
                </a:solidFill>
                <a:latin typeface="微软雅黑"/>
                <a:ea typeface="Calibri"/>
                <a:cs typeface="+mn-lt"/>
              </a:rPr>
              <a:t>+</a:t>
            </a:r>
            <a:r>
              <a:rPr lang="en-US" altLang="zh-CN" sz="2400">
                <a:solidFill>
                  <a:schemeClr val="tx1">
                    <a:lumMod val="95000"/>
                    <a:lumOff val="5000"/>
                  </a:schemeClr>
                </a:solidFill>
                <a:latin typeface="微软雅黑"/>
                <a:ea typeface="Calibri"/>
                <a:cs typeface="+mn-lt"/>
              </a:rPr>
              <a:t>5X</a:t>
            </a:r>
            <a:r>
              <a:rPr lang="zh-CN" altLang="en-US" sz="2400">
                <a:solidFill>
                  <a:schemeClr val="tx1">
                    <a:lumMod val="95000"/>
                    <a:lumOff val="5000"/>
                  </a:schemeClr>
                </a:solidFill>
                <a:latin typeface="微软雅黑"/>
                <a:ea typeface="Calibri"/>
                <a:cs typeface="+mn-lt"/>
              </a:rPr>
              <a:t>物理</a:t>
            </a:r>
            <a:endParaRPr lang="zh-CN" altLang="en-US" sz="2400">
              <a:solidFill>
                <a:schemeClr val="tx1">
                  <a:lumMod val="95000"/>
                  <a:lumOff val="5000"/>
                </a:schemeClr>
              </a:solidFill>
              <a:latin typeface="微软雅黑"/>
              <a:ea typeface="Calibri"/>
              <a:cs typeface="+mn-lt"/>
            </a:endParaRPr>
          </a:p>
          <a:p>
            <a:pPr marL="342900" indent="-342900">
              <a:buFont typeface="Arial" panose="020B0604020202020204" pitchFamily="34" charset="0"/>
              <a:buChar char="•"/>
            </a:pPr>
            <a:endParaRPr lang="zh-CN" altLang="en-US" sz="2400">
              <a:solidFill>
                <a:schemeClr val="tx1">
                  <a:lumMod val="95000"/>
                  <a:lumOff val="5000"/>
                </a:schemeClr>
              </a:solidFill>
              <a:latin typeface="微软雅黑"/>
              <a:ea typeface="Calibri"/>
              <a:cs typeface="+mn-lt"/>
            </a:endParaRPr>
          </a:p>
          <a:p>
            <a:pPr marL="342900" indent="-342900">
              <a:buFont typeface="Arial" panose="020B0604020202020204" pitchFamily="34" charset="0"/>
              <a:buChar char="•"/>
            </a:pPr>
            <a:r>
              <a:rPr lang="zh-CN" altLang="en-US" sz="2400">
                <a:solidFill>
                  <a:schemeClr val="tx1">
                    <a:lumMod val="95000"/>
                    <a:lumOff val="5000"/>
                  </a:schemeClr>
                </a:solidFill>
                <a:latin typeface="微软雅黑"/>
                <a:ea typeface="Calibri"/>
                <a:cs typeface="+mn-lt"/>
              </a:rPr>
              <a:t>新评估手段</a:t>
            </a:r>
            <a:r>
              <a:rPr lang="en-US" altLang="zh-CN" sz="2400">
                <a:solidFill>
                  <a:schemeClr val="tx1">
                    <a:lumMod val="95000"/>
                    <a:lumOff val="5000"/>
                  </a:schemeClr>
                </a:solidFill>
                <a:latin typeface="微软雅黑"/>
                <a:ea typeface="Calibri"/>
                <a:cs typeface="+mn-lt"/>
              </a:rPr>
              <a:t>cross-docking (self</a:t>
            </a:r>
            <a:r>
              <a:rPr lang="zh-CN" altLang="en-US" sz="2400">
                <a:solidFill>
                  <a:schemeClr val="tx1">
                    <a:lumMod val="95000"/>
                    <a:lumOff val="5000"/>
                  </a:schemeClr>
                </a:solidFill>
                <a:latin typeface="微软雅黑"/>
                <a:ea typeface="Calibri"/>
                <a:cs typeface="+mn-lt"/>
              </a:rPr>
              <a:t>-</a:t>
            </a:r>
            <a:r>
              <a:rPr lang="en-US" altLang="zh-CN" sz="2400">
                <a:solidFill>
                  <a:schemeClr val="tx1">
                    <a:lumMod val="95000"/>
                    <a:lumOff val="5000"/>
                  </a:schemeClr>
                </a:solidFill>
                <a:latin typeface="微软雅黑"/>
                <a:ea typeface="Calibri"/>
                <a:cs typeface="+mn-lt"/>
              </a:rPr>
              <a:t>docking)           </a:t>
            </a:r>
            <a:endParaRPr lang="en-US" altLang="zh-CN" sz="2400">
              <a:solidFill>
                <a:schemeClr val="tx1">
                  <a:lumMod val="95000"/>
                  <a:lumOff val="5000"/>
                </a:schemeClr>
              </a:solidFill>
              <a:latin typeface="微软雅黑"/>
              <a:ea typeface="Calibri"/>
              <a:cs typeface="+mn-lt"/>
            </a:endParaRPr>
          </a:p>
          <a:p>
            <a:pPr marL="342900" indent="-342900">
              <a:buFont typeface="Arial" panose="020B0604020202020204" pitchFamily="34" charset="0"/>
              <a:buChar char="•"/>
            </a:pPr>
            <a:endParaRPr lang="zh-CN" altLang="en-US" sz="2400">
              <a:solidFill>
                <a:schemeClr val="tx1">
                  <a:lumMod val="95000"/>
                  <a:lumOff val="5000"/>
                </a:schemeClr>
              </a:solidFill>
              <a:latin typeface="微软雅黑"/>
              <a:ea typeface="Calibri"/>
              <a:cs typeface="+mn-lt"/>
            </a:endParaRPr>
          </a:p>
          <a:p>
            <a:pPr marL="342900" indent="-342900">
              <a:buFont typeface="Arial" panose="020B0604020202020204" pitchFamily="34" charset="0"/>
              <a:buChar char="•"/>
            </a:pPr>
            <a:r>
              <a:rPr lang="zh-CN" altLang="en-US" sz="2400">
                <a:solidFill>
                  <a:schemeClr val="tx1">
                    <a:lumMod val="95000"/>
                    <a:lumOff val="5000"/>
                  </a:schemeClr>
                </a:solidFill>
                <a:latin typeface="微软雅黑"/>
                <a:ea typeface="Calibri"/>
                <a:cs typeface="+mn-lt"/>
              </a:rPr>
              <a:t>新数据</a:t>
            </a:r>
            <a:r>
              <a:rPr lang="en-US" altLang="zh-CN" sz="2400">
                <a:solidFill>
                  <a:schemeClr val="tx1">
                    <a:lumMod val="95000"/>
                    <a:lumOff val="5000"/>
                  </a:schemeClr>
                </a:solidFill>
                <a:latin typeface="微软雅黑"/>
                <a:ea typeface="Calibri"/>
                <a:cs typeface="+mn-lt"/>
              </a:rPr>
              <a:t>PoseX</a:t>
            </a:r>
            <a:r>
              <a:rPr lang="zh-CN" altLang="en-US" sz="2400">
                <a:solidFill>
                  <a:schemeClr val="tx1">
                    <a:lumMod val="95000"/>
                    <a:lumOff val="5000"/>
                  </a:schemeClr>
                </a:solidFill>
                <a:latin typeface="微软雅黑"/>
                <a:ea typeface="Calibri"/>
                <a:cs typeface="+mn-lt"/>
              </a:rPr>
              <a:t>（</a:t>
            </a:r>
            <a:r>
              <a:rPr lang="en-US" altLang="zh-CN" sz="2400">
                <a:solidFill>
                  <a:schemeClr val="tx1">
                    <a:lumMod val="95000"/>
                    <a:lumOff val="5000"/>
                  </a:schemeClr>
                </a:solidFill>
                <a:latin typeface="微软雅黑"/>
                <a:ea typeface="Calibri"/>
                <a:cs typeface="+mn-lt"/>
              </a:rPr>
              <a:t>&gt;2024</a:t>
            </a:r>
            <a:r>
              <a:rPr lang="zh-CN" altLang="en-US" sz="2400">
                <a:solidFill>
                  <a:schemeClr val="tx1">
                    <a:lumMod val="95000"/>
                    <a:lumOff val="5000"/>
                  </a:schemeClr>
                </a:solidFill>
                <a:latin typeface="微软雅黑"/>
                <a:ea typeface="Calibri"/>
                <a:cs typeface="+mn-lt"/>
              </a:rPr>
              <a:t>年）</a:t>
            </a:r>
            <a:endParaRPr lang="zh-CN" altLang="en-US" sz="2400">
              <a:solidFill>
                <a:schemeClr val="tx1">
                  <a:lumMod val="95000"/>
                  <a:lumOff val="5000"/>
                </a:schemeClr>
              </a:solidFill>
              <a:latin typeface="微软雅黑"/>
              <a:ea typeface="Calibri"/>
              <a:cs typeface="+mn-lt"/>
            </a:endParaRPr>
          </a:p>
          <a:p>
            <a:pPr marL="342900" indent="-342900">
              <a:buFont typeface="Arial" panose="020B0604020202020204" pitchFamily="34" charset="0"/>
              <a:buChar char="•"/>
            </a:pPr>
            <a:endParaRPr lang="zh-CN" altLang="en-US" sz="2400">
              <a:solidFill>
                <a:schemeClr val="tx1">
                  <a:lumMod val="95000"/>
                  <a:lumOff val="5000"/>
                </a:schemeClr>
              </a:solidFill>
              <a:latin typeface="微软雅黑" charset="0"/>
              <a:ea typeface="Calibri" panose="020F0502020204030204" charset="0"/>
              <a:cs typeface="+mn-lt"/>
            </a:endParaRPr>
          </a:p>
          <a:p>
            <a:pPr marL="342900" indent="-342900">
              <a:buFont typeface="Arial" panose="020B0604020202020204" pitchFamily="34" charset="0"/>
              <a:buChar char="•"/>
            </a:pPr>
            <a:r>
              <a:rPr lang="zh-CN" altLang="en-US" sz="2400">
                <a:solidFill>
                  <a:schemeClr val="tx1">
                    <a:lumMod val="95000"/>
                    <a:lumOff val="5000"/>
                  </a:schemeClr>
                </a:solidFill>
                <a:latin typeface="微软雅黑" charset="0"/>
                <a:ea typeface="Calibri" panose="020F0502020204030204" charset="0"/>
                <a:cs typeface="+mn-lt"/>
              </a:rPr>
              <a:t>新的</a:t>
            </a:r>
            <a:r>
              <a:rPr lang="en-US" altLang="zh-CN" sz="2400">
                <a:solidFill>
                  <a:schemeClr val="tx1">
                    <a:lumMod val="95000"/>
                    <a:lumOff val="5000"/>
                  </a:schemeClr>
                </a:solidFill>
                <a:latin typeface="微软雅黑" charset="0"/>
                <a:ea typeface="Calibri" panose="020F0502020204030204" charset="0"/>
                <a:cs typeface="+mn-lt"/>
              </a:rPr>
              <a:t>relaxation</a:t>
            </a:r>
            <a:r>
              <a:rPr lang="zh-CN" altLang="en-US" sz="2400">
                <a:solidFill>
                  <a:schemeClr val="tx1">
                    <a:lumMod val="95000"/>
                    <a:lumOff val="5000"/>
                  </a:schemeClr>
                </a:solidFill>
                <a:latin typeface="微软雅黑" charset="0"/>
                <a:ea typeface="Calibri" panose="020F0502020204030204" charset="0"/>
                <a:cs typeface="+mn-lt"/>
              </a:rPr>
              <a:t>方法</a:t>
            </a:r>
            <a:endParaRPr lang="zh-CN" altLang="en-US" sz="2400">
              <a:solidFill>
                <a:schemeClr val="tx1">
                  <a:lumMod val="95000"/>
                  <a:lumOff val="5000"/>
                </a:schemeClr>
              </a:solidFill>
              <a:latin typeface="微软雅黑" charset="0"/>
              <a:ea typeface="Calibri" panose="020F0502020204030204" charset="0"/>
              <a:cs typeface="+mn-lt"/>
            </a:endParaRPr>
          </a:p>
          <a:p>
            <a:pPr marL="342900" indent="-342900">
              <a:buFont typeface="Arial" panose="020B0604020202020204" pitchFamily="34" charset="0"/>
              <a:buChar char="•"/>
            </a:pPr>
            <a:endParaRPr lang="zh-CN" altLang="en-US" sz="2400">
              <a:solidFill>
                <a:schemeClr val="tx1">
                  <a:lumMod val="95000"/>
                  <a:lumOff val="5000"/>
                </a:schemeClr>
              </a:solidFill>
              <a:latin typeface="微软雅黑" charset="0"/>
              <a:ea typeface="Calibri" panose="020F0502020204030204" charset="0"/>
              <a:cs typeface="+mn-lt"/>
            </a:endParaRPr>
          </a:p>
          <a:p>
            <a:pPr marL="342900" indent="-342900">
              <a:buFont typeface="Arial" panose="020B0604020202020204" pitchFamily="34" charset="0"/>
              <a:buChar char="•"/>
            </a:pPr>
            <a:r>
              <a:rPr lang="zh-CN" altLang="en-US" sz="2400">
                <a:solidFill>
                  <a:schemeClr val="tx1">
                    <a:lumMod val="95000"/>
                    <a:lumOff val="5000"/>
                  </a:schemeClr>
                </a:solidFill>
                <a:latin typeface="微软雅黑" charset="0"/>
                <a:ea typeface="Calibri" panose="020F0502020204030204" charset="0"/>
                <a:cs typeface="+mn-lt"/>
              </a:rPr>
              <a:t>新的评估指标（物理可靠性、</a:t>
            </a:r>
            <a:r>
              <a:rPr lang="en-US" altLang="zh-CN" sz="2400">
                <a:solidFill>
                  <a:schemeClr val="tx1">
                    <a:lumMod val="95000"/>
                    <a:lumOff val="5000"/>
                  </a:schemeClr>
                </a:solidFill>
                <a:latin typeface="微软雅黑" charset="0"/>
                <a:ea typeface="Calibri" panose="020F0502020204030204" charset="0"/>
                <a:cs typeface="+mn-lt"/>
              </a:rPr>
              <a:t>RMSD</a:t>
            </a:r>
            <a:r>
              <a:rPr lang="zh-CN" altLang="en-US" sz="2400">
                <a:solidFill>
                  <a:schemeClr val="tx1">
                    <a:lumMod val="95000"/>
                    <a:lumOff val="5000"/>
                  </a:schemeClr>
                </a:solidFill>
                <a:latin typeface="微软雅黑" charset="0"/>
                <a:ea typeface="Calibri" panose="020F0502020204030204" charset="0"/>
                <a:cs typeface="+mn-lt"/>
              </a:rPr>
              <a:t>）</a:t>
            </a:r>
            <a:endParaRPr lang="zh-CN" altLang="en-US" sz="2400">
              <a:solidFill>
                <a:schemeClr val="tx1">
                  <a:lumMod val="95000"/>
                  <a:lumOff val="5000"/>
                </a:schemeClr>
              </a:solidFill>
              <a:latin typeface="微软雅黑" charset="0"/>
              <a:ea typeface="Calibri" panose="020F0502020204030204" charset="0"/>
              <a:cs typeface="+mn-lt"/>
            </a:endParaRPr>
          </a:p>
          <a:p>
            <a:pPr marL="342900" indent="-342900">
              <a:buFont typeface="Arial" panose="020B0604020202020204" pitchFamily="34" charset="0"/>
              <a:buChar char="•"/>
            </a:pPr>
            <a:endParaRPr lang="en-US">
              <a:latin typeface="微软雅黑"/>
              <a:ea typeface="Calibri"/>
              <a:cs typeface="+mn-lt"/>
            </a:endParaRPr>
          </a:p>
          <a:p>
            <a:pPr marL="342900" indent="-342900">
              <a:buFont typeface="Arial" panose="020B0604020202020204" pitchFamily="34" charset="0"/>
              <a:buChar char="•"/>
            </a:pPr>
            <a:r>
              <a:rPr lang="en-US" altLang="zh-CN" sz="2400">
                <a:solidFill>
                  <a:schemeClr val="tx1">
                    <a:lumMod val="95000"/>
                    <a:lumOff val="5000"/>
                  </a:schemeClr>
                </a:solidFill>
                <a:latin typeface="微软雅黑" charset="0"/>
                <a:ea typeface="Calibri" panose="020F0502020204030204" charset="0"/>
                <a:cs typeface="+mn-lt"/>
              </a:rPr>
              <a:t>folding</a:t>
            </a:r>
            <a:r>
              <a:rPr lang="zh-CN" altLang="en-US" sz="2400">
                <a:solidFill>
                  <a:schemeClr val="tx1">
                    <a:lumMod val="95000"/>
                    <a:lumOff val="5000"/>
                  </a:schemeClr>
                </a:solidFill>
                <a:latin typeface="微软雅黑" charset="0"/>
                <a:ea typeface="Calibri" panose="020F0502020204030204" charset="0"/>
                <a:cs typeface="+mn-lt"/>
              </a:rPr>
              <a:t>方法的先进性：更快、更准、</a:t>
            </a:r>
            <a:endParaRPr lang="zh-CN" altLang="en-US" sz="2400">
              <a:solidFill>
                <a:schemeClr val="tx1">
                  <a:lumMod val="95000"/>
                  <a:lumOff val="5000"/>
                </a:schemeClr>
              </a:solidFill>
              <a:latin typeface="微软雅黑" charset="0"/>
              <a:ea typeface="Calibri" panose="020F0502020204030204" charset="0"/>
              <a:cs typeface="+mn-lt"/>
            </a:endParaRPr>
          </a:p>
          <a:p>
            <a:pPr indent="0">
              <a:buNone/>
            </a:pPr>
            <a:r>
              <a:rPr lang="zh-CN" altLang="en-US" sz="2400">
                <a:solidFill>
                  <a:schemeClr val="tx1">
                    <a:lumMod val="95000"/>
                    <a:lumOff val="5000"/>
                  </a:schemeClr>
                </a:solidFill>
                <a:latin typeface="微软雅黑" charset="0"/>
                <a:ea typeface="Calibri" panose="020F0502020204030204" charset="0"/>
                <a:cs typeface="+mn-lt"/>
              </a:rPr>
              <a:t>更简单（不需要</a:t>
            </a:r>
            <a:r>
              <a:rPr lang="en-US" altLang="zh-CN" sz="2400">
                <a:solidFill>
                  <a:schemeClr val="tx1">
                    <a:lumMod val="95000"/>
                    <a:lumOff val="5000"/>
                  </a:schemeClr>
                </a:solidFill>
                <a:latin typeface="微软雅黑" charset="0"/>
                <a:ea typeface="Calibri" panose="020F0502020204030204" charset="0"/>
                <a:cs typeface="+mn-lt"/>
              </a:rPr>
              <a:t>3D</a:t>
            </a:r>
            <a:r>
              <a:rPr lang="zh-CN" altLang="en-US" sz="2400">
                <a:solidFill>
                  <a:schemeClr val="tx1">
                    <a:lumMod val="95000"/>
                    <a:lumOff val="5000"/>
                  </a:schemeClr>
                </a:solidFill>
                <a:latin typeface="微软雅黑" charset="0"/>
                <a:ea typeface="Calibri" panose="020F0502020204030204" charset="0"/>
                <a:cs typeface="+mn-lt"/>
              </a:rPr>
              <a:t>结构和口袋信息）、</a:t>
            </a:r>
            <a:endParaRPr lang="zh-CN" altLang="en-US" sz="2400">
              <a:solidFill>
                <a:schemeClr val="tx1">
                  <a:lumMod val="95000"/>
                  <a:lumOff val="5000"/>
                </a:schemeClr>
              </a:solidFill>
              <a:latin typeface="微软雅黑" charset="0"/>
              <a:ea typeface="Calibri" panose="020F0502020204030204" charset="0"/>
              <a:cs typeface="+mn-lt"/>
            </a:endParaRPr>
          </a:p>
          <a:p>
            <a:pPr indent="0">
              <a:buNone/>
            </a:pPr>
            <a:r>
              <a:rPr lang="zh-CN" altLang="en-US" sz="2400">
                <a:solidFill>
                  <a:schemeClr val="tx1">
                    <a:lumMod val="95000"/>
                    <a:lumOff val="5000"/>
                  </a:schemeClr>
                </a:solidFill>
                <a:latin typeface="微软雅黑" charset="0"/>
                <a:ea typeface="Calibri" panose="020F0502020204030204" charset="0"/>
                <a:cs typeface="+mn-lt"/>
              </a:rPr>
              <a:t>更通用</a:t>
            </a:r>
            <a:endParaRPr lang="en-US">
              <a:latin typeface="微软雅黑"/>
              <a:ea typeface="Calibri"/>
              <a:cs typeface="+mn-lt"/>
            </a:endParaRPr>
          </a:p>
        </p:txBody>
      </p:sp>
      <p:pic>
        <p:nvPicPr>
          <p:cNvPr id="10" name="图片 9" descr="upload_post_object_v2_2962443457"/>
          <p:cNvPicPr>
            <a:picLocks noChangeAspect="1"/>
          </p:cNvPicPr>
          <p:nvPr/>
        </p:nvPicPr>
        <p:blipFill>
          <a:blip r:embed="rId1"/>
          <a:stretch>
            <a:fillRect/>
          </a:stretch>
        </p:blipFill>
        <p:spPr>
          <a:xfrm>
            <a:off x="9869734" y="16302"/>
            <a:ext cx="1711795" cy="716378"/>
          </a:xfrm>
          <a:prstGeom prst="rect">
            <a:avLst/>
          </a:prstGeom>
        </p:spPr>
      </p:pic>
      <p:pic>
        <p:nvPicPr>
          <p:cNvPr id="11" name="图片 10" descr="upload_post_object_v2_3115821742"/>
          <p:cNvPicPr>
            <a:picLocks noChangeAspect="1"/>
          </p:cNvPicPr>
          <p:nvPr/>
        </p:nvPicPr>
        <p:blipFill>
          <a:blip r:embed="rId2"/>
          <a:stretch>
            <a:fillRect/>
          </a:stretch>
        </p:blipFill>
        <p:spPr>
          <a:xfrm>
            <a:off x="9136244" y="1225852"/>
            <a:ext cx="2605944" cy="5130453"/>
          </a:xfrm>
          <a:prstGeom prst="rect">
            <a:avLst/>
          </a:prstGeom>
        </p:spPr>
      </p:pic>
      <p:sp>
        <p:nvSpPr>
          <p:cNvPr id="13" name="矩形 12"/>
          <p:cNvSpPr/>
          <p:nvPr userDrawn="1"/>
        </p:nvSpPr>
        <p:spPr>
          <a:xfrm>
            <a:off x="9254082" y="1225868"/>
            <a:ext cx="2088724" cy="2328744"/>
          </a:xfrm>
          <a:prstGeom prst="rect">
            <a:avLst/>
          </a:prstGeom>
          <a:noFill/>
          <a:ln w="38100" cap="flat" cmpd="sng" algn="ctr">
            <a:solidFill>
              <a:srgbClr val="00B0F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4" name="矩形 13"/>
          <p:cNvSpPr/>
          <p:nvPr userDrawn="1"/>
        </p:nvSpPr>
        <p:spPr>
          <a:xfrm>
            <a:off x="9254082" y="3554594"/>
            <a:ext cx="2088724" cy="1438021"/>
          </a:xfrm>
          <a:prstGeom prst="rect">
            <a:avLst/>
          </a:prstGeom>
          <a:noFill/>
          <a:ln w="38100" cap="flat" cmpd="sng" algn="ctr">
            <a:solidFill>
              <a:srgbClr val="00B0F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22" name="矩形 21"/>
          <p:cNvSpPr/>
          <p:nvPr userDrawn="1"/>
        </p:nvSpPr>
        <p:spPr>
          <a:xfrm>
            <a:off x="9254082" y="4992597"/>
            <a:ext cx="2088724" cy="1363708"/>
          </a:xfrm>
          <a:prstGeom prst="rect">
            <a:avLst/>
          </a:prstGeom>
          <a:noFill/>
          <a:ln w="38100" cap="flat" cmpd="sng" algn="ctr">
            <a:solidFill>
              <a:srgbClr val="00B0F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23" name="Content Placeholder 2"/>
          <p:cNvSpPr txBox="1"/>
          <p:nvPr/>
        </p:nvSpPr>
        <p:spPr>
          <a:xfrm>
            <a:off x="9517244" y="1225868"/>
            <a:ext cx="2870535"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Calibri" panose="020F0502020204030204" charset="0"/>
                <a:cs typeface="+mn-lt"/>
              </a:rPr>
              <a:t>A</a:t>
            </a:r>
            <a:r>
              <a:rPr lang="en-US" altLang="zh-CN" sz="2400">
                <a:solidFill>
                  <a:schemeClr val="tx1">
                    <a:lumMod val="95000"/>
                    <a:lumOff val="5000"/>
                  </a:schemeClr>
                </a:solidFill>
                <a:latin typeface="微软雅黑" charset="0"/>
                <a:ea typeface="Calibri" panose="020F0502020204030204" charset="0"/>
                <a:cs typeface="Arial" panose="020B0604020202020204" pitchFamily="34" charset="0"/>
              </a:rPr>
              <a:t>I docking</a:t>
            </a:r>
            <a:endParaRPr lang="en-US">
              <a:latin typeface="微软雅黑"/>
              <a:ea typeface="Calibri"/>
              <a:cs typeface="+mn-lt"/>
            </a:endParaRPr>
          </a:p>
        </p:txBody>
      </p:sp>
      <p:sp>
        <p:nvSpPr>
          <p:cNvPr id="24" name="Content Placeholder 2"/>
          <p:cNvSpPr txBox="1"/>
          <p:nvPr/>
        </p:nvSpPr>
        <p:spPr>
          <a:xfrm>
            <a:off x="9290413" y="3990344"/>
            <a:ext cx="2870535"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400">
                <a:solidFill>
                  <a:schemeClr val="tx1">
                    <a:lumMod val="95000"/>
                    <a:lumOff val="5000"/>
                  </a:schemeClr>
                </a:solidFill>
                <a:latin typeface="微软雅黑" charset="0"/>
                <a:ea typeface="Calibri" panose="020F0502020204030204" charset="0"/>
                <a:cs typeface="Arial" panose="020B0604020202020204" pitchFamily="34" charset="0"/>
              </a:rPr>
              <a:t>    AI folding</a:t>
            </a:r>
            <a:endParaRPr lang="zh-CN" altLang="en-US" sz="2400">
              <a:solidFill>
                <a:schemeClr val="tx1">
                  <a:lumMod val="95000"/>
                  <a:lumOff val="5000"/>
                </a:schemeClr>
              </a:solidFill>
              <a:latin typeface="微软雅黑" charset="0"/>
              <a:ea typeface="Calibri" panose="020F0502020204030204" charset="0"/>
              <a:cs typeface="Arial" panose="020B0604020202020204" pitchFamily="34" charset="0"/>
            </a:endParaRPr>
          </a:p>
          <a:p>
            <a:r>
              <a:rPr lang="zh-CN" altLang="en-US" sz="2400">
                <a:solidFill>
                  <a:schemeClr val="tx1">
                    <a:lumMod val="95000"/>
                    <a:lumOff val="5000"/>
                  </a:schemeClr>
                </a:solidFill>
                <a:latin typeface="微软雅黑" charset="0"/>
                <a:ea typeface="Calibri" panose="020F0502020204030204" charset="0"/>
                <a:cs typeface="Arial" panose="020B0604020202020204" pitchFamily="34" charset="0"/>
              </a:rPr>
              <a:t>（</a:t>
            </a:r>
            <a:r>
              <a:rPr lang="en-US" altLang="zh-CN" sz="2400">
                <a:solidFill>
                  <a:schemeClr val="tx1">
                    <a:lumMod val="95000"/>
                    <a:lumOff val="5000"/>
                  </a:schemeClr>
                </a:solidFill>
                <a:highlight>
                  <a:srgbClr val="FFFF00"/>
                </a:highlight>
                <a:latin typeface="微软雅黑" charset="0"/>
                <a:ea typeface="Calibri" panose="020F0502020204030204" charset="0"/>
                <a:cs typeface="Arial" panose="020B0604020202020204" pitchFamily="34" charset="0"/>
              </a:rPr>
              <a:t>AlphaFold3</a:t>
            </a:r>
            <a:r>
              <a:rPr lang="zh-CN" altLang="en-US" sz="2400">
                <a:solidFill>
                  <a:schemeClr val="tx1">
                    <a:lumMod val="95000"/>
                    <a:lumOff val="5000"/>
                  </a:schemeClr>
                </a:solidFill>
                <a:latin typeface="微软雅黑" charset="0"/>
                <a:ea typeface="Calibri" panose="020F0502020204030204" charset="0"/>
                <a:cs typeface="Arial" panose="020B0604020202020204" pitchFamily="34" charset="0"/>
              </a:rPr>
              <a:t>）</a:t>
            </a:r>
            <a:endParaRPr lang="en-US">
              <a:latin typeface="微软雅黑"/>
              <a:ea typeface="Calibri"/>
              <a:cs typeface="+mn-lt"/>
            </a:endParaRPr>
          </a:p>
        </p:txBody>
      </p:sp>
      <p:sp>
        <p:nvSpPr>
          <p:cNvPr id="26" name="Content Placeholder 2"/>
          <p:cNvSpPr txBox="1"/>
          <p:nvPr/>
        </p:nvSpPr>
        <p:spPr>
          <a:xfrm>
            <a:off x="9290394" y="5958722"/>
            <a:ext cx="2016073"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charset="0"/>
                <a:ea typeface="Calibri" panose="020F0502020204030204" charset="0"/>
                <a:cs typeface="Arial" panose="020B0604020202020204" pitchFamily="34" charset="0"/>
              </a:rPr>
              <a:t>传统物理</a:t>
            </a:r>
            <a:r>
              <a:rPr lang="zh-CN" altLang="en-US" sz="2400">
                <a:solidFill>
                  <a:schemeClr val="tx1">
                    <a:lumMod val="95000"/>
                    <a:lumOff val="5000"/>
                  </a:schemeClr>
                </a:solidFill>
                <a:latin typeface="微软雅黑" charset="0"/>
                <a:ea typeface="Calibri" panose="020F0502020204030204" charset="0"/>
                <a:cs typeface="Arial" panose="020B0604020202020204" pitchFamily="34" charset="0"/>
              </a:rPr>
              <a:t>docking方法</a:t>
            </a:r>
            <a:endParaRPr lang="en-US">
              <a:latin typeface="微软雅黑"/>
              <a:ea typeface="Calibri"/>
              <a:cs typeface="+mn-lt"/>
            </a:endParaRPr>
          </a:p>
        </p:txBody>
      </p:sp>
      <p:sp>
        <p:nvSpPr>
          <p:cNvPr id="29" name="文本框 28"/>
          <p:cNvSpPr txBox="1"/>
          <p:nvPr/>
        </p:nvSpPr>
        <p:spPr>
          <a:xfrm>
            <a:off x="677896" y="6356305"/>
            <a:ext cx="8458348" cy="521970"/>
          </a:xfrm>
          <a:prstGeom prst="rect">
            <a:avLst/>
          </a:prstGeom>
          <a:noFill/>
        </p:spPr>
        <p:txBody>
          <a:bodyPr wrap="square" rtlCol="0" anchor="t">
            <a:noAutofit/>
          </a:bodyPr>
          <a:p>
            <a:r>
              <a:rPr lang="en-US" altLang="zh-CN" sz="1400"/>
              <a:t>Jiang et al. PoseX: AI Defeats Physics-based Methods on Protein Ligand Cross-Docking. 2025</a:t>
            </a:r>
            <a:endParaRPr lang="en-US" altLang="zh-CN" sz="1400"/>
          </a:p>
        </p:txBody>
      </p:sp>
      <p:pic>
        <p:nvPicPr>
          <p:cNvPr id="30" name="图片 29" descr="upload_post_object_v2_2458599457"/>
          <p:cNvPicPr>
            <a:picLocks noChangeAspect="1"/>
          </p:cNvPicPr>
          <p:nvPr/>
        </p:nvPicPr>
        <p:blipFill>
          <a:blip r:embed="rId3"/>
          <a:stretch>
            <a:fillRect/>
          </a:stretch>
        </p:blipFill>
        <p:spPr>
          <a:xfrm>
            <a:off x="8165102" y="4110718"/>
            <a:ext cx="971142" cy="971142"/>
          </a:xfrm>
          <a:prstGeom prst="rect">
            <a:avLst/>
          </a:prstGeom>
        </p:spPr>
      </p:pic>
      <p:pic>
        <p:nvPicPr>
          <p:cNvPr id="31" name="图片 30" descr="upload_post_object_v2_1149529486"/>
          <p:cNvPicPr>
            <a:picLocks noChangeAspect="1"/>
          </p:cNvPicPr>
          <p:nvPr/>
        </p:nvPicPr>
        <p:blipFill>
          <a:blip r:embed="rId4"/>
          <a:stretch>
            <a:fillRect/>
          </a:stretch>
        </p:blipFill>
        <p:spPr>
          <a:xfrm>
            <a:off x="6487953" y="5569540"/>
            <a:ext cx="1978275" cy="714083"/>
          </a:xfrm>
          <a:prstGeom prst="rect">
            <a:avLst/>
          </a:prstGeom>
        </p:spPr>
      </p:pic>
      <p:pic>
        <p:nvPicPr>
          <p:cNvPr id="32" name="图片 31" descr="Stanford University - Wikipedia"/>
          <p:cNvPicPr>
            <a:picLocks noChangeAspect="1"/>
          </p:cNvPicPr>
          <p:nvPr/>
        </p:nvPicPr>
        <p:blipFill>
          <a:blip r:embed="rId5"/>
          <a:stretch>
            <a:fillRect/>
          </a:stretch>
        </p:blipFill>
        <p:spPr>
          <a:xfrm>
            <a:off x="5827909" y="4702528"/>
            <a:ext cx="915031" cy="866989"/>
          </a:xfrm>
          <a:prstGeom prst="rect">
            <a:avLst/>
          </a:prstGeom>
          <a:noFill/>
        </p:spPr>
      </p:pic>
      <p:pic>
        <p:nvPicPr>
          <p:cNvPr id="33" name="图片 32" descr="upload_post_object_v2_3940195718"/>
          <p:cNvPicPr>
            <a:picLocks noChangeAspect="1"/>
          </p:cNvPicPr>
          <p:nvPr/>
        </p:nvPicPr>
        <p:blipFill>
          <a:blip r:embed="rId6"/>
          <a:stretch>
            <a:fillRect/>
          </a:stretch>
        </p:blipFill>
        <p:spPr>
          <a:xfrm>
            <a:off x="6742967" y="4110718"/>
            <a:ext cx="1272456" cy="1458866"/>
          </a:xfrm>
          <a:prstGeom prst="rect">
            <a:avLst/>
          </a:prstGeom>
        </p:spPr>
      </p:pic>
      <p:pic>
        <p:nvPicPr>
          <p:cNvPr id="34" name="图片 33" descr="upload_post_object_v2_2478916553"/>
          <p:cNvPicPr>
            <a:picLocks noChangeAspect="1"/>
          </p:cNvPicPr>
          <p:nvPr/>
        </p:nvPicPr>
        <p:blipFill>
          <a:blip r:embed="rId7"/>
          <a:stretch>
            <a:fillRect/>
          </a:stretch>
        </p:blipFill>
        <p:spPr>
          <a:xfrm>
            <a:off x="8165138" y="5115061"/>
            <a:ext cx="971106" cy="1239502"/>
          </a:xfrm>
          <a:prstGeom prst="rect">
            <a:avLst/>
          </a:prstGeom>
        </p:spPr>
      </p:pic>
      <p:pic>
        <p:nvPicPr>
          <p:cNvPr id="28" name="图片 27" descr="upload_post_object_v2_4038452844"/>
          <p:cNvPicPr>
            <a:picLocks noChangeAspect="1"/>
          </p:cNvPicPr>
          <p:nvPr/>
        </p:nvPicPr>
        <p:blipFill>
          <a:blip r:embed="rId8"/>
          <a:stretch>
            <a:fillRect/>
          </a:stretch>
        </p:blipFill>
        <p:spPr>
          <a:xfrm>
            <a:off x="4511985" y="2330269"/>
            <a:ext cx="4521636" cy="16600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AlphaFold3</a:t>
            </a:r>
            <a:r>
              <a:rPr lang="zh-CN" altLang="en-US" sz="3200" b="1" dirty="0">
                <a:solidFill>
                  <a:schemeClr val="bg1"/>
                </a:solidFill>
                <a:latin typeface="微软雅黑" charset="0"/>
                <a:ea typeface="微软雅黑" charset="0"/>
                <a:cs typeface="Arial" panose="020B0604020202020204"/>
              </a:rPr>
              <a:t>直接用于</a:t>
            </a:r>
            <a:r>
              <a:rPr lang="en-US" altLang="zh-CN" sz="3200" b="1" dirty="0">
                <a:solidFill>
                  <a:schemeClr val="bg1"/>
                </a:solidFill>
                <a:latin typeface="微软雅黑" charset="0"/>
                <a:ea typeface="微软雅黑" charset="0"/>
                <a:cs typeface="Arial" panose="020B0604020202020204"/>
              </a:rPr>
              <a:t>药物</a:t>
            </a:r>
            <a:r>
              <a:rPr lang="zh-CN" altLang="en-US" sz="3200" b="1" dirty="0">
                <a:solidFill>
                  <a:schemeClr val="bg1"/>
                </a:solidFill>
                <a:latin typeface="微软雅黑" charset="0"/>
                <a:ea typeface="微软雅黑" charset="0"/>
                <a:cs typeface="Arial" panose="020B0604020202020204"/>
              </a:rPr>
              <a:t>发现-</a:t>
            </a:r>
            <a:r>
              <a:rPr lang="en-US" altLang="zh-CN" sz="3200" b="1" dirty="0">
                <a:solidFill>
                  <a:schemeClr val="bg1"/>
                </a:solidFill>
                <a:latin typeface="微软雅黑" charset="0"/>
                <a:ea typeface="微软雅黑" charset="0"/>
                <a:cs typeface="Arial" panose="020B0604020202020204"/>
              </a:rPr>
              <a:t>PoseX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19" name="文本框 18"/>
          <p:cNvSpPr txBox="1"/>
          <p:nvPr/>
        </p:nvSpPr>
        <p:spPr>
          <a:xfrm>
            <a:off x="303559" y="6138633"/>
            <a:ext cx="6226777" cy="521970"/>
          </a:xfrm>
          <a:prstGeom prst="rect">
            <a:avLst/>
          </a:prstGeom>
          <a:noFill/>
        </p:spPr>
        <p:txBody>
          <a:bodyPr wrap="square" rtlCol="0" anchor="t">
            <a:noAutofit/>
          </a:bodyPr>
          <a:p>
            <a:r>
              <a:rPr lang="en-US" altLang="zh-CN" sz="1400"/>
              <a:t>Jiang et al. PoseX: AI Defeats Physics-based Methods on Protein Ligand Cross-Docking. 2025</a:t>
            </a:r>
            <a:endParaRPr lang="en-US" altLang="zh-CN" sz="1400"/>
          </a:p>
        </p:txBody>
      </p:sp>
      <p:pic>
        <p:nvPicPr>
          <p:cNvPr id="21" name="图片 20" descr="upload_post_object_v2_2458599457"/>
          <p:cNvPicPr>
            <a:picLocks noChangeAspect="1"/>
          </p:cNvPicPr>
          <p:nvPr/>
        </p:nvPicPr>
        <p:blipFill>
          <a:blip r:embed="rId1"/>
          <a:stretch>
            <a:fillRect/>
          </a:stretch>
        </p:blipFill>
        <p:spPr>
          <a:xfrm>
            <a:off x="930502" y="5115013"/>
            <a:ext cx="1023645" cy="1023645"/>
          </a:xfrm>
          <a:prstGeom prst="rect">
            <a:avLst/>
          </a:prstGeom>
        </p:spPr>
      </p:pic>
      <p:pic>
        <p:nvPicPr>
          <p:cNvPr id="25" name="图片 24" descr="upload_post_object_v2_1149529486"/>
          <p:cNvPicPr>
            <a:picLocks noChangeAspect="1"/>
          </p:cNvPicPr>
          <p:nvPr/>
        </p:nvPicPr>
        <p:blipFill>
          <a:blip r:embed="rId2"/>
          <a:stretch>
            <a:fillRect/>
          </a:stretch>
        </p:blipFill>
        <p:spPr>
          <a:xfrm>
            <a:off x="3644017" y="5360153"/>
            <a:ext cx="1978275" cy="714083"/>
          </a:xfrm>
          <a:prstGeom prst="rect">
            <a:avLst/>
          </a:prstGeom>
        </p:spPr>
      </p:pic>
      <p:pic>
        <p:nvPicPr>
          <p:cNvPr id="20" name="图片 19" descr="Stanford University - Wikipedia"/>
          <p:cNvPicPr>
            <a:picLocks noChangeAspect="1"/>
          </p:cNvPicPr>
          <p:nvPr/>
        </p:nvPicPr>
        <p:blipFill>
          <a:blip r:embed="rId3"/>
          <a:stretch>
            <a:fillRect/>
          </a:stretch>
        </p:blipFill>
        <p:spPr>
          <a:xfrm>
            <a:off x="2852644" y="5207201"/>
            <a:ext cx="915031" cy="866989"/>
          </a:xfrm>
          <a:prstGeom prst="rect">
            <a:avLst/>
          </a:prstGeom>
          <a:noFill/>
        </p:spPr>
      </p:pic>
      <p:pic>
        <p:nvPicPr>
          <p:cNvPr id="4" name="图片 3" descr="upload_post_object_v2_3940195718"/>
          <p:cNvPicPr>
            <a:picLocks noChangeAspect="1"/>
          </p:cNvPicPr>
          <p:nvPr/>
        </p:nvPicPr>
        <p:blipFill>
          <a:blip r:embed="rId4"/>
          <a:stretch>
            <a:fillRect/>
          </a:stretch>
        </p:blipFill>
        <p:spPr>
          <a:xfrm>
            <a:off x="1860399" y="5115057"/>
            <a:ext cx="892768" cy="1023555"/>
          </a:xfrm>
          <a:prstGeom prst="rect">
            <a:avLst/>
          </a:prstGeom>
        </p:spPr>
      </p:pic>
      <p:pic>
        <p:nvPicPr>
          <p:cNvPr id="6" name="图片 5" descr="upload_post_object_v2_623152045"/>
          <p:cNvPicPr>
            <a:picLocks noChangeAspect="1"/>
          </p:cNvPicPr>
          <p:nvPr/>
        </p:nvPicPr>
        <p:blipFill>
          <a:blip r:embed="rId5"/>
          <a:stretch>
            <a:fillRect/>
          </a:stretch>
        </p:blipFill>
        <p:spPr>
          <a:xfrm>
            <a:off x="1232760" y="1283700"/>
            <a:ext cx="4657346" cy="3545774"/>
          </a:xfrm>
          <a:prstGeom prst="rect">
            <a:avLst/>
          </a:prstGeom>
        </p:spPr>
      </p:pic>
      <p:pic>
        <p:nvPicPr>
          <p:cNvPr id="11" name="图片 10" descr="upload_post_object_v2_2452116643"/>
          <p:cNvPicPr>
            <a:picLocks noChangeAspect="1"/>
          </p:cNvPicPr>
          <p:nvPr/>
        </p:nvPicPr>
        <p:blipFill>
          <a:blip r:embed="rId6"/>
          <a:stretch>
            <a:fillRect/>
          </a:stretch>
        </p:blipFill>
        <p:spPr>
          <a:xfrm>
            <a:off x="6338428" y="1385141"/>
            <a:ext cx="4086225" cy="4800600"/>
          </a:xfrm>
          <a:prstGeom prst="rect">
            <a:avLst/>
          </a:prstGeom>
        </p:spPr>
      </p:pic>
      <p:sp>
        <p:nvSpPr>
          <p:cNvPr id="13" name="文本框 12"/>
          <p:cNvSpPr txBox="1"/>
          <p:nvPr/>
        </p:nvSpPr>
        <p:spPr>
          <a:xfrm>
            <a:off x="2400708" y="844323"/>
            <a:ext cx="2321379" cy="829945"/>
          </a:xfrm>
          <a:prstGeom prst="rect">
            <a:avLst/>
          </a:prstGeom>
          <a:noFill/>
        </p:spPr>
        <p:txBody>
          <a:bodyPr wrap="square" rtlCol="0" anchor="t">
            <a:noAutofit/>
          </a:bodyPr>
          <a:p>
            <a:r>
              <a:rPr lang="zh-CN" altLang="en-US" sz="2400"/>
              <a:t>更准、更简单</a:t>
            </a:r>
            <a:endParaRPr lang="zh-CN" altLang="en-US" sz="2400"/>
          </a:p>
        </p:txBody>
      </p:sp>
      <p:sp>
        <p:nvSpPr>
          <p:cNvPr id="14" name="文本框 13"/>
          <p:cNvSpPr txBox="1"/>
          <p:nvPr/>
        </p:nvSpPr>
        <p:spPr>
          <a:xfrm>
            <a:off x="7770767" y="844323"/>
            <a:ext cx="1572986" cy="829945"/>
          </a:xfrm>
          <a:prstGeom prst="rect">
            <a:avLst/>
          </a:prstGeom>
          <a:noFill/>
        </p:spPr>
        <p:txBody>
          <a:bodyPr wrap="square" rtlCol="0" anchor="t">
            <a:noAutofit/>
          </a:bodyPr>
          <a:p>
            <a:r>
              <a:rPr lang="zh-CN" altLang="en-US" sz="2400"/>
              <a:t>更通用</a:t>
            </a:r>
            <a:endParaRPr lang="zh-CN" altLang="en-US" sz="2400"/>
          </a:p>
        </p:txBody>
      </p:sp>
      <p:pic>
        <p:nvPicPr>
          <p:cNvPr id="34" name="图片 33" descr="upload_post_object_v2_2478916553"/>
          <p:cNvPicPr>
            <a:picLocks noChangeAspect="1"/>
          </p:cNvPicPr>
          <p:nvPr/>
        </p:nvPicPr>
        <p:blipFill>
          <a:blip r:embed="rId7"/>
          <a:stretch>
            <a:fillRect/>
          </a:stretch>
        </p:blipFill>
        <p:spPr>
          <a:xfrm>
            <a:off x="5361486" y="5067962"/>
            <a:ext cx="875747" cy="1117788"/>
          </a:xfrm>
          <a:prstGeom prst="rect">
            <a:avLst/>
          </a:prstGeom>
        </p:spPr>
      </p:pic>
      <p:pic>
        <p:nvPicPr>
          <p:cNvPr id="5" name="图片 4" descr="upload_post_object_v2_2962443457"/>
          <p:cNvPicPr>
            <a:picLocks noChangeAspect="1"/>
          </p:cNvPicPr>
          <p:nvPr/>
        </p:nvPicPr>
        <p:blipFill>
          <a:blip r:embed="rId8"/>
          <a:stretch>
            <a:fillRect/>
          </a:stretch>
        </p:blipFill>
        <p:spPr>
          <a:xfrm>
            <a:off x="9869734" y="16302"/>
            <a:ext cx="1711795" cy="71637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药物</a:t>
            </a:r>
            <a:r>
              <a:rPr lang="en-US" altLang="zh-CN" sz="3200" b="1" dirty="0">
                <a:solidFill>
                  <a:schemeClr val="bg1"/>
                </a:solidFill>
                <a:latin typeface="微软雅黑" charset="0"/>
                <a:ea typeface="微软雅黑" charset="0"/>
                <a:cs typeface="Arial" panose="020B0604020202020204" pitchFamily="34" charset="0"/>
              </a:rPr>
              <a:t>设计</a:t>
            </a:r>
            <a:r>
              <a:rPr lang="en-US" altLang="zh-CN" sz="3200" b="1" dirty="0">
                <a:solidFill>
                  <a:schemeClr val="bg1"/>
                </a:solidFill>
                <a:latin typeface="微软雅黑" charset="0"/>
                <a:ea typeface="微软雅黑" charset="0"/>
                <a:cs typeface="Arial" panose="020B0604020202020204"/>
              </a:rPr>
              <a:t>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4" name="图片 3" descr="图示&#10;&#10;已自动生成说明"/>
          <p:cNvPicPr>
            <a:picLocks noChangeAspect="1"/>
          </p:cNvPicPr>
          <p:nvPr/>
        </p:nvPicPr>
        <p:blipFill>
          <a:blip r:embed="rId1"/>
          <a:stretch>
            <a:fillRect/>
          </a:stretch>
        </p:blipFill>
        <p:spPr>
          <a:xfrm rot="16200000">
            <a:off x="6211562" y="3462037"/>
            <a:ext cx="1147902" cy="1797506"/>
          </a:xfrm>
          <a:prstGeom prst="rect">
            <a:avLst/>
          </a:prstGeom>
        </p:spPr>
      </p:pic>
      <p:cxnSp>
        <p:nvCxnSpPr>
          <p:cNvPr id="6" name="直接箭头连接符 5"/>
          <p:cNvCxnSpPr/>
          <p:nvPr/>
        </p:nvCxnSpPr>
        <p:spPr>
          <a:xfrm>
            <a:off x="5326267" y="4258817"/>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4238964" y="3802692"/>
            <a:ext cx="1033782" cy="1033782"/>
          </a:xfrm>
          <a:prstGeom prst="rect">
            <a:avLst/>
          </a:prstGeom>
        </p:spPr>
      </p:pic>
      <p:sp>
        <p:nvSpPr>
          <p:cNvPr id="11" name="Content Placeholder 2"/>
          <p:cNvSpPr txBox="1"/>
          <p:nvPr/>
        </p:nvSpPr>
        <p:spPr>
          <a:xfrm>
            <a:off x="4292480" y="4917540"/>
            <a:ext cx="4159745"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Arial" panose="020B0604020202020204" pitchFamily="34" charset="0"/>
              </a:rPr>
              <a:t>未知</a:t>
            </a:r>
            <a:r>
              <a:rPr lang="zh-CN" altLang="en-US" sz="2400">
                <a:solidFill>
                  <a:schemeClr val="tx1">
                    <a:lumMod val="95000"/>
                    <a:lumOff val="5000"/>
                  </a:schemeClr>
                </a:solidFill>
                <a:latin typeface="微软雅黑"/>
                <a:ea typeface="微软雅黑"/>
                <a:cs typeface="+mn-lt"/>
              </a:rPr>
              <a:t>分子空间，约为</a:t>
            </a:r>
            <a:r>
              <a:rPr lang="en-US" sz="2400">
                <a:solidFill>
                  <a:schemeClr val="tx1">
                    <a:lumMod val="95000"/>
                    <a:lumOff val="5000"/>
                  </a:schemeClr>
                </a:solidFill>
                <a:latin typeface="微软雅黑"/>
                <a:ea typeface="+mn-lt"/>
                <a:cs typeface="+mn-lt"/>
              </a:rPr>
              <a:t>10</a:t>
            </a:r>
            <a:r>
              <a:rPr lang="en-US" sz="2400" baseline="30000">
                <a:solidFill>
                  <a:schemeClr val="tx1">
                    <a:lumMod val="95000"/>
                    <a:lumOff val="5000"/>
                  </a:schemeClr>
                </a:solidFill>
                <a:latin typeface="微软雅黑"/>
                <a:ea typeface="+mn-lt"/>
                <a:cs typeface="+mn-lt"/>
              </a:rPr>
              <a:t>60 </a:t>
            </a:r>
            <a:endParaRPr lang="en-US" sz="2400">
              <a:solidFill>
                <a:schemeClr val="tx1">
                  <a:lumMod val="95000"/>
                  <a:lumOff val="5000"/>
                </a:schemeClr>
              </a:solidFill>
              <a:latin typeface="微软雅黑"/>
              <a:ea typeface="Calibri"/>
              <a:cs typeface="+mn-lt"/>
            </a:endParaRPr>
          </a:p>
        </p:txBody>
      </p:sp>
      <p:sp>
        <p:nvSpPr>
          <p:cNvPr id="10" name="文本框 9"/>
          <p:cNvSpPr txBox="1"/>
          <p:nvPr/>
        </p:nvSpPr>
        <p:spPr>
          <a:xfrm>
            <a:off x="4154417" y="1527126"/>
            <a:ext cx="3807639"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sz="2800">
                <a:solidFill>
                  <a:schemeClr val="bg1"/>
                </a:solidFill>
                <a:latin typeface="微软雅黑"/>
                <a:ea typeface="微软雅黑"/>
              </a:rPr>
              <a:t>药物发现</a:t>
            </a:r>
            <a:endParaRPr lang="zh-CN" altLang="en-US" sz="2800">
              <a:solidFill>
                <a:schemeClr val="bg1"/>
              </a:solidFill>
              <a:latin typeface="微软雅黑"/>
              <a:ea typeface="微软雅黑"/>
              <a:cs typeface="Arial" panose="020B0604020202020204"/>
            </a:endParaRPr>
          </a:p>
        </p:txBody>
      </p:sp>
      <p:sp>
        <p:nvSpPr>
          <p:cNvPr id="13" name="矩形 12"/>
          <p:cNvSpPr/>
          <p:nvPr/>
        </p:nvSpPr>
        <p:spPr>
          <a:xfrm>
            <a:off x="4154417" y="2064702"/>
            <a:ext cx="3807668" cy="330458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ntent Placeholder 2"/>
          <p:cNvSpPr txBox="1"/>
          <p:nvPr/>
        </p:nvSpPr>
        <p:spPr>
          <a:xfrm>
            <a:off x="8281308" y="4380016"/>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mn-lt"/>
              </a:rPr>
              <a:t>模拟临床试验、预测临床试验结果</a:t>
            </a:r>
            <a:r>
              <a:rPr lang="en-US" sz="2400" baseline="30000">
                <a:solidFill>
                  <a:schemeClr val="tx1">
                    <a:lumMod val="95000"/>
                    <a:lumOff val="5000"/>
                  </a:schemeClr>
                </a:solidFill>
                <a:latin typeface="微软雅黑"/>
                <a:ea typeface="Calibri"/>
                <a:cs typeface="+mn-lt"/>
              </a:rPr>
              <a:t> </a:t>
            </a:r>
            <a:endParaRPr lang="en-US" sz="2400">
              <a:solidFill>
                <a:schemeClr val="tx1">
                  <a:lumMod val="95000"/>
                  <a:lumOff val="5000"/>
                </a:schemeClr>
              </a:solidFill>
              <a:latin typeface="微软雅黑"/>
              <a:ea typeface="Calibri"/>
              <a:cs typeface="+mn-lt"/>
            </a:endParaRPr>
          </a:p>
        </p:txBody>
      </p:sp>
      <p:sp>
        <p:nvSpPr>
          <p:cNvPr id="22" name="文本框 21"/>
          <p:cNvSpPr txBox="1"/>
          <p:nvPr/>
        </p:nvSpPr>
        <p:spPr>
          <a:xfrm>
            <a:off x="8103333" y="1527163"/>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a:ea typeface="微软雅黑"/>
              </a:rPr>
              <a:t>临床试验</a:t>
            </a:r>
            <a:endParaRPr lang="zh-CN" altLang="en-US" sz="2800">
              <a:solidFill>
                <a:schemeClr val="bg1"/>
              </a:solidFill>
              <a:latin typeface="微软雅黑"/>
              <a:ea typeface="微软雅黑"/>
              <a:cs typeface="Arial" panose="020B0604020202020204"/>
            </a:endParaRPr>
          </a:p>
        </p:txBody>
      </p:sp>
      <p:sp>
        <p:nvSpPr>
          <p:cNvPr id="32" name="矩形 31"/>
          <p:cNvSpPr/>
          <p:nvPr/>
        </p:nvSpPr>
        <p:spPr>
          <a:xfrm>
            <a:off x="8103333" y="2053450"/>
            <a:ext cx="3891624" cy="33158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标&#10;&#10;已自动生成说明"/>
          <p:cNvPicPr>
            <a:picLocks noChangeAspect="1"/>
          </p:cNvPicPr>
          <p:nvPr/>
        </p:nvPicPr>
        <p:blipFill>
          <a:blip r:embed="rId3"/>
          <a:stretch>
            <a:fillRect/>
          </a:stretch>
        </p:blipFill>
        <p:spPr>
          <a:xfrm>
            <a:off x="9221304" y="2323574"/>
            <a:ext cx="865754" cy="865754"/>
          </a:xfrm>
          <a:prstGeom prst="rect">
            <a:avLst/>
          </a:prstGeom>
        </p:spPr>
      </p:pic>
      <p:pic>
        <p:nvPicPr>
          <p:cNvPr id="36" name="图片 35" descr="Drug container - Free healthcare and medical icons"/>
          <p:cNvPicPr>
            <a:picLocks noChangeAspect="1"/>
          </p:cNvPicPr>
          <p:nvPr/>
        </p:nvPicPr>
        <p:blipFill>
          <a:blip r:embed="rId4"/>
          <a:stretch>
            <a:fillRect/>
          </a:stretch>
        </p:blipFill>
        <p:spPr>
          <a:xfrm>
            <a:off x="8281330" y="3328016"/>
            <a:ext cx="762001" cy="801510"/>
          </a:xfrm>
          <a:prstGeom prst="rect">
            <a:avLst/>
          </a:prstGeom>
        </p:spPr>
      </p:pic>
      <p:pic>
        <p:nvPicPr>
          <p:cNvPr id="37" name="图片 36" descr="Virus Icon. Black Disease Symbol. Epidem Graphic by microvectorone ·  Creative Fabrica"/>
          <p:cNvPicPr>
            <a:picLocks noChangeAspect="1"/>
          </p:cNvPicPr>
          <p:nvPr/>
        </p:nvPicPr>
        <p:blipFill>
          <a:blip r:embed="rId5"/>
          <a:stretch>
            <a:fillRect/>
          </a:stretch>
        </p:blipFill>
        <p:spPr>
          <a:xfrm>
            <a:off x="8120577" y="2350556"/>
            <a:ext cx="1117953" cy="811741"/>
          </a:xfrm>
          <a:prstGeom prst="rect">
            <a:avLst/>
          </a:prstGeom>
        </p:spPr>
      </p:pic>
      <p:pic>
        <p:nvPicPr>
          <p:cNvPr id="39" name="图片 38" descr="Hospital Icon PNG Images, Vectors Free Download - Pngtree"/>
          <p:cNvPicPr>
            <a:picLocks noChangeAspect="1"/>
          </p:cNvPicPr>
          <p:nvPr/>
        </p:nvPicPr>
        <p:blipFill>
          <a:blip r:embed="rId6"/>
          <a:stretch>
            <a:fillRect/>
          </a:stretch>
        </p:blipFill>
        <p:spPr>
          <a:xfrm>
            <a:off x="9238566" y="3328064"/>
            <a:ext cx="976488" cy="982133"/>
          </a:xfrm>
          <a:prstGeom prst="rect">
            <a:avLst/>
          </a:prstGeom>
        </p:spPr>
      </p:pic>
      <p:pic>
        <p:nvPicPr>
          <p:cNvPr id="40" name="图片 39" descr="图标&#10;&#10;已自动生成说明"/>
          <p:cNvPicPr>
            <a:picLocks noChangeAspect="1"/>
          </p:cNvPicPr>
          <p:nvPr/>
        </p:nvPicPr>
        <p:blipFill>
          <a:blip r:embed="rId7"/>
          <a:stretch>
            <a:fillRect/>
          </a:stretch>
        </p:blipFill>
        <p:spPr>
          <a:xfrm>
            <a:off x="10440186" y="3524238"/>
            <a:ext cx="1487311" cy="786695"/>
          </a:xfrm>
          <a:prstGeom prst="rect">
            <a:avLst/>
          </a:prstGeom>
        </p:spPr>
      </p:pic>
      <p:pic>
        <p:nvPicPr>
          <p:cNvPr id="41" name="图片 40"/>
          <p:cNvPicPr>
            <a:picLocks noChangeAspect="1"/>
          </p:cNvPicPr>
          <p:nvPr/>
        </p:nvPicPr>
        <p:blipFill>
          <a:blip r:embed="rId2"/>
          <a:stretch>
            <a:fillRect/>
          </a:stretch>
        </p:blipFill>
        <p:spPr>
          <a:xfrm>
            <a:off x="10620331" y="2097804"/>
            <a:ext cx="1048600" cy="1048600"/>
          </a:xfrm>
          <a:prstGeom prst="rect">
            <a:avLst/>
          </a:prstGeom>
        </p:spPr>
      </p:pic>
      <p:cxnSp>
        <p:nvCxnSpPr>
          <p:cNvPr id="42" name="直接箭头连接符 41"/>
          <p:cNvCxnSpPr/>
          <p:nvPr/>
        </p:nvCxnSpPr>
        <p:spPr>
          <a:xfrm>
            <a:off x="10160036" y="2839496"/>
            <a:ext cx="408561"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1138686" y="3149941"/>
            <a:ext cx="11289" cy="46848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descr="upload_post_object_v2_3657434485"/>
          <p:cNvPicPr>
            <a:picLocks noChangeAspect="1"/>
          </p:cNvPicPr>
          <p:nvPr/>
        </p:nvPicPr>
        <p:blipFill>
          <a:blip r:embed="rId8"/>
          <a:stretch>
            <a:fillRect/>
          </a:stretch>
        </p:blipFill>
        <p:spPr>
          <a:xfrm>
            <a:off x="5955866" y="2212439"/>
            <a:ext cx="1968185" cy="988826"/>
          </a:xfrm>
          <a:prstGeom prst="rect">
            <a:avLst/>
          </a:prstGeom>
        </p:spPr>
      </p:pic>
      <p:sp>
        <p:nvSpPr>
          <p:cNvPr id="24" name="Content Placeholder 2"/>
          <p:cNvSpPr txBox="1"/>
          <p:nvPr/>
        </p:nvSpPr>
        <p:spPr>
          <a:xfrm>
            <a:off x="4292480" y="3263172"/>
            <a:ext cx="4024758"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Arial" panose="020B0604020202020204" pitchFamily="34" charset="0"/>
              </a:rPr>
              <a:t>已知</a:t>
            </a:r>
            <a:r>
              <a:rPr lang="zh-CN" altLang="en-US" sz="2400">
                <a:solidFill>
                  <a:schemeClr val="tx1">
                    <a:lumMod val="95000"/>
                    <a:lumOff val="5000"/>
                  </a:schemeClr>
                </a:solidFill>
                <a:latin typeface="微软雅黑"/>
                <a:ea typeface="微软雅黑"/>
                <a:cs typeface="+mn-lt"/>
              </a:rPr>
              <a:t>分子空间，约为</a:t>
            </a:r>
            <a:r>
              <a:rPr lang="en-US" sz="2400">
                <a:solidFill>
                  <a:schemeClr val="tx1">
                    <a:lumMod val="95000"/>
                    <a:lumOff val="5000"/>
                  </a:schemeClr>
                </a:solidFill>
                <a:latin typeface="微软雅黑"/>
                <a:ea typeface="+mn-lt"/>
                <a:cs typeface="+mn-lt"/>
              </a:rPr>
              <a:t>10</a:t>
            </a:r>
            <a:r>
              <a:rPr lang="en-US" altLang="zh-CN" sz="2400" baseline="30000">
                <a:solidFill>
                  <a:schemeClr val="tx1">
                    <a:lumMod val="95000"/>
                    <a:lumOff val="5000"/>
                  </a:schemeClr>
                </a:solidFill>
                <a:latin typeface="微软雅黑"/>
                <a:ea typeface="+mn-lt"/>
                <a:cs typeface="+mn-lt"/>
              </a:rPr>
              <a:t>11</a:t>
            </a:r>
            <a:r>
              <a:rPr lang="en-US" sz="2400" baseline="30000">
                <a:solidFill>
                  <a:schemeClr val="tx1">
                    <a:lumMod val="95000"/>
                    <a:lumOff val="5000"/>
                  </a:schemeClr>
                </a:solidFill>
                <a:latin typeface="微软雅黑"/>
                <a:ea typeface="+mn-lt"/>
                <a:cs typeface="+mn-lt"/>
              </a:rPr>
              <a:t> </a:t>
            </a:r>
            <a:endParaRPr lang="en-US" sz="2400">
              <a:solidFill>
                <a:schemeClr val="tx1">
                  <a:lumMod val="95000"/>
                  <a:lumOff val="5000"/>
                </a:schemeClr>
              </a:solidFill>
              <a:latin typeface="微软雅黑"/>
              <a:ea typeface="Calibri"/>
              <a:cs typeface="+mn-lt"/>
            </a:endParaRPr>
          </a:p>
        </p:txBody>
      </p:sp>
      <p:cxnSp>
        <p:nvCxnSpPr>
          <p:cNvPr id="26" name="直接箭头连接符 25"/>
          <p:cNvCxnSpPr/>
          <p:nvPr/>
        </p:nvCxnSpPr>
        <p:spPr>
          <a:xfrm>
            <a:off x="5326262" y="2685913"/>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2"/>
          <a:stretch>
            <a:fillRect/>
          </a:stretch>
        </p:blipFill>
        <p:spPr>
          <a:xfrm>
            <a:off x="4292480" y="2167522"/>
            <a:ext cx="1033782" cy="1033782"/>
          </a:xfrm>
          <a:prstGeom prst="rect">
            <a:avLst/>
          </a:prstGeom>
        </p:spPr>
      </p:pic>
      <p:sp>
        <p:nvSpPr>
          <p:cNvPr id="28" name="Content Placeholder 2"/>
          <p:cNvSpPr txBox="1"/>
          <p:nvPr/>
        </p:nvSpPr>
        <p:spPr>
          <a:xfrm>
            <a:off x="345273" y="4687110"/>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靶点筛选、靶点结构确定</a:t>
            </a:r>
            <a:endParaRPr lang="en-US">
              <a:latin typeface="微软雅黑"/>
              <a:ea typeface="Calibri"/>
              <a:cs typeface="+mn-lt"/>
            </a:endParaRPr>
          </a:p>
        </p:txBody>
      </p:sp>
      <p:sp>
        <p:nvSpPr>
          <p:cNvPr id="29" name="文本框 28"/>
          <p:cNvSpPr txBox="1"/>
          <p:nvPr/>
        </p:nvSpPr>
        <p:spPr>
          <a:xfrm>
            <a:off x="101186" y="1527126"/>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charset="0"/>
                <a:ea typeface="微软雅黑" charset="0"/>
                <a:cs typeface="Arial" panose="020B0604020202020204"/>
              </a:rPr>
              <a:t>靶点</a:t>
            </a:r>
            <a:r>
              <a:rPr lang="zh-CN" altLang="en-US" sz="2800">
                <a:solidFill>
                  <a:schemeClr val="bg1"/>
                </a:solidFill>
                <a:latin typeface="微软雅黑" charset="0"/>
                <a:ea typeface="微软雅黑" charset="0"/>
                <a:cs typeface="Arial" panose="020B0604020202020204" pitchFamily="34" charset="0"/>
              </a:rPr>
              <a:t>发现</a:t>
            </a:r>
            <a:endParaRPr lang="zh-CN" altLang="en-US">
              <a:latin typeface="微软雅黑" charset="0"/>
              <a:ea typeface="微软雅黑" charset="0"/>
              <a:cs typeface="Arial" panose="020B0604020202020204"/>
            </a:endParaRPr>
          </a:p>
        </p:txBody>
      </p:sp>
      <p:sp>
        <p:nvSpPr>
          <p:cNvPr id="30" name="矩形 29"/>
          <p:cNvSpPr/>
          <p:nvPr/>
        </p:nvSpPr>
        <p:spPr>
          <a:xfrm>
            <a:off x="101186" y="2064649"/>
            <a:ext cx="3891624" cy="33046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descr="upload_post_object_v2_3906979227"/>
          <p:cNvPicPr>
            <a:picLocks noChangeAspect="1"/>
          </p:cNvPicPr>
          <p:nvPr/>
        </p:nvPicPr>
        <p:blipFill>
          <a:blip r:embed="rId9"/>
          <a:stretch>
            <a:fillRect/>
          </a:stretch>
        </p:blipFill>
        <p:spPr>
          <a:xfrm>
            <a:off x="585401" y="3328016"/>
            <a:ext cx="2763995" cy="1199469"/>
          </a:xfrm>
          <a:prstGeom prst="rect">
            <a:avLst/>
          </a:prstGeom>
        </p:spPr>
      </p:pic>
      <p:pic>
        <p:nvPicPr>
          <p:cNvPr id="51" name="图片 50" descr="upload_post_object_v2_1294503252"/>
          <p:cNvPicPr>
            <a:picLocks noChangeAspect="1"/>
          </p:cNvPicPr>
          <p:nvPr/>
        </p:nvPicPr>
        <p:blipFill>
          <a:blip r:embed="rId10"/>
          <a:stretch>
            <a:fillRect/>
          </a:stretch>
        </p:blipFill>
        <p:spPr>
          <a:xfrm>
            <a:off x="696551" y="2124974"/>
            <a:ext cx="2831411" cy="1262903"/>
          </a:xfrm>
          <a:prstGeom prst="rect">
            <a:avLst/>
          </a:prstGeom>
        </p:spPr>
      </p:pic>
      <p:sp>
        <p:nvSpPr>
          <p:cNvPr id="7" name="圆角矩形 6"/>
          <p:cNvSpPr/>
          <p:nvPr userDrawn="1"/>
        </p:nvSpPr>
        <p:spPr>
          <a:xfrm>
            <a:off x="4154423" y="3759025"/>
            <a:ext cx="3807639" cy="1610323"/>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31" name="文本框 23"/>
          <p:cNvSpPr txBox="1"/>
          <p:nvPr/>
        </p:nvSpPr>
        <p:spPr>
          <a:xfrm>
            <a:off x="585379" y="5830389"/>
            <a:ext cx="11911029" cy="1573783"/>
          </a:xfrm>
          <a:prstGeom prst="rect">
            <a:avLst/>
          </a:prstGeom>
          <a:noFill/>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altLang="en-US" sz="2400">
                <a:solidFill>
                  <a:srgbClr val="FF0000"/>
                </a:solidFill>
                <a:latin typeface="微软雅黑"/>
                <a:ea typeface="微软雅黑"/>
                <a:cs typeface="Calibri"/>
              </a:rPr>
              <a:t>挑战</a:t>
            </a:r>
            <a:r>
              <a:rPr lang="zh-CN" altLang="en-US" sz="2400">
                <a:latin typeface="微软雅黑"/>
                <a:ea typeface="微软雅黑"/>
                <a:cs typeface="Calibri"/>
              </a:rPr>
              <a:t>：高效地搜索巨大的分子空间</a:t>
            </a:r>
            <a:endParaRPr lang="zh-CN">
              <a:latin typeface="微软雅黑"/>
              <a:ea typeface="微软雅黑"/>
              <a:cs typeface="Arial" panose="020B0604020202020204"/>
            </a:endParaRPr>
          </a:p>
        </p:txBody>
      </p:sp>
      <p:sp>
        <p:nvSpPr>
          <p:cNvPr id="16" name="文本框 15"/>
          <p:cNvSpPr txBox="1"/>
          <p:nvPr userDrawn="1"/>
        </p:nvSpPr>
        <p:spPr>
          <a:xfrm>
            <a:off x="5464029" y="5369348"/>
            <a:ext cx="1402080" cy="460375"/>
          </a:xfrm>
          <a:prstGeom prst="rect">
            <a:avLst/>
          </a:prstGeom>
        </p:spPr>
        <p:txBody>
          <a:bodyPr wrap="none" rtlCol="0">
            <a:spAutoFit/>
          </a:bodyPr>
          <a:p>
            <a:r>
              <a:rPr lang="zh-CN" altLang="en-US" sz="2400">
                <a:solidFill>
                  <a:schemeClr val="tx1"/>
                </a:solidFill>
                <a:highlight>
                  <a:srgbClr val="FF0000"/>
                </a:highlight>
              </a:rPr>
              <a:t>药物设计</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药物</a:t>
            </a:r>
            <a:r>
              <a:rPr lang="en-US" altLang="zh-CN" sz="3200" b="1" dirty="0">
                <a:solidFill>
                  <a:schemeClr val="bg1"/>
                </a:solidFill>
                <a:latin typeface="微软雅黑" charset="0"/>
                <a:ea typeface="微软雅黑" charset="0"/>
                <a:cs typeface="Arial" panose="020B0604020202020204" pitchFamily="34" charset="0"/>
              </a:rPr>
              <a:t>设计</a:t>
            </a:r>
            <a:r>
              <a:rPr lang="en-US" altLang="zh-CN" sz="3200" b="1" dirty="0">
                <a:solidFill>
                  <a:schemeClr val="bg1"/>
                </a:solidFill>
                <a:latin typeface="微软雅黑" charset="0"/>
                <a:ea typeface="微软雅黑" charset="0"/>
                <a:cs typeface="Arial" panose="020B0604020202020204"/>
              </a:rPr>
              <a:t>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31" name="文本框 23"/>
          <p:cNvSpPr txBox="1"/>
          <p:nvPr/>
        </p:nvSpPr>
        <p:spPr>
          <a:xfrm>
            <a:off x="790575" y="5484054"/>
            <a:ext cx="11911029" cy="1573783"/>
          </a:xfrm>
          <a:prstGeom prst="rect">
            <a:avLst/>
          </a:prstGeom>
          <a:noFill/>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altLang="en-US" sz="2400">
                <a:solidFill>
                  <a:srgbClr val="FF0000"/>
                </a:solidFill>
                <a:latin typeface="微软雅黑"/>
                <a:ea typeface="微软雅黑"/>
                <a:cs typeface="Calibri"/>
              </a:rPr>
              <a:t>挑战</a:t>
            </a:r>
            <a:r>
              <a:rPr lang="zh-CN" altLang="en-US" sz="2400">
                <a:latin typeface="微软雅黑"/>
                <a:ea typeface="微软雅黑"/>
                <a:cs typeface="Calibri"/>
              </a:rPr>
              <a:t>：高效地搜索巨大的分子空间</a:t>
            </a:r>
            <a:endParaRPr lang="zh-CN" altLang="en-US" sz="2400">
              <a:solidFill>
                <a:srgbClr val="FF0000"/>
              </a:solidFill>
              <a:latin typeface="微软雅黑"/>
              <a:ea typeface="微软雅黑"/>
              <a:cs typeface="+mn-lt"/>
            </a:endParaRPr>
          </a:p>
          <a:p>
            <a:pPr>
              <a:lnSpc>
                <a:spcPct val="150000"/>
              </a:lnSpc>
            </a:pPr>
            <a:r>
              <a:rPr lang="zh-CN" altLang="en-US" sz="2400">
                <a:solidFill>
                  <a:srgbClr val="FF0000"/>
                </a:solidFill>
                <a:latin typeface="微软雅黑"/>
                <a:ea typeface="微软雅黑"/>
                <a:cs typeface="+mn-lt"/>
              </a:rPr>
              <a:t>技术路线</a:t>
            </a:r>
            <a:r>
              <a:rPr lang="zh-CN" sz="2400">
                <a:solidFill>
                  <a:srgbClr val="FF0000"/>
                </a:solidFill>
                <a:latin typeface="微软雅黑"/>
                <a:ea typeface="微软雅黑"/>
                <a:cs typeface="+mn-lt"/>
              </a:rPr>
              <a:t>1</a:t>
            </a:r>
            <a:r>
              <a:rPr lang="zh-CN" sz="2400">
                <a:latin typeface="微软雅黑"/>
                <a:ea typeface="微软雅黑"/>
                <a:cs typeface="+mn-lt"/>
              </a:rPr>
              <a:t>：离散空间药物设计搜索     </a:t>
            </a:r>
            <a:r>
              <a:rPr lang="zh-CN" altLang="en-US" sz="2400">
                <a:solidFill>
                  <a:srgbClr val="FF0000"/>
                </a:solidFill>
                <a:latin typeface="微软雅黑"/>
                <a:ea typeface="微软雅黑"/>
                <a:cs typeface="+mn-lt"/>
              </a:rPr>
              <a:t>技术路线</a:t>
            </a:r>
            <a:r>
              <a:rPr lang="zh-CN" sz="2400">
                <a:solidFill>
                  <a:srgbClr val="FF0000"/>
                </a:solidFill>
                <a:latin typeface="微软雅黑"/>
                <a:ea typeface="微软雅黑"/>
                <a:cs typeface="+mn-lt"/>
              </a:rPr>
              <a:t>2</a:t>
            </a:r>
            <a:r>
              <a:rPr lang="zh-CN" sz="2400">
                <a:latin typeface="微软雅黑"/>
                <a:ea typeface="微软雅黑"/>
                <a:cs typeface="+mn-lt"/>
              </a:rPr>
              <a:t>：连续空间药物分子优化</a:t>
            </a:r>
            <a:endParaRPr lang="zh-CN">
              <a:latin typeface="微软雅黑"/>
              <a:ea typeface="微软雅黑"/>
              <a:cs typeface="Arial" panose="020B0604020202020204"/>
            </a:endParaRPr>
          </a:p>
        </p:txBody>
      </p:sp>
      <p:pic>
        <p:nvPicPr>
          <p:cNvPr id="8" name="图片 7" descr="upload_post_object_v2_650350290"/>
          <p:cNvPicPr>
            <a:picLocks noChangeAspect="1"/>
          </p:cNvPicPr>
          <p:nvPr/>
        </p:nvPicPr>
        <p:blipFill>
          <a:blip r:embed="rId1"/>
          <a:stretch>
            <a:fillRect/>
          </a:stretch>
        </p:blipFill>
        <p:spPr>
          <a:xfrm>
            <a:off x="790575" y="851807"/>
            <a:ext cx="4324350" cy="4800600"/>
          </a:xfrm>
          <a:prstGeom prst="rect">
            <a:avLst/>
          </a:prstGeom>
        </p:spPr>
      </p:pic>
      <p:pic>
        <p:nvPicPr>
          <p:cNvPr id="20" name="图片 19" descr="upload_post_object_v2_4268609562"/>
          <p:cNvPicPr>
            <a:picLocks noChangeAspect="1"/>
          </p:cNvPicPr>
          <p:nvPr/>
        </p:nvPicPr>
        <p:blipFill>
          <a:blip r:embed="rId2"/>
          <a:stretch>
            <a:fillRect/>
          </a:stretch>
        </p:blipFill>
        <p:spPr>
          <a:xfrm>
            <a:off x="9590314" y="2745921"/>
            <a:ext cx="2314575" cy="2314575"/>
          </a:xfrm>
          <a:prstGeom prst="rect">
            <a:avLst/>
          </a:prstGeom>
        </p:spPr>
      </p:pic>
      <p:pic>
        <p:nvPicPr>
          <p:cNvPr id="25" name="图片 24" descr="upload_post_object_v2_2908961872"/>
          <p:cNvPicPr>
            <a:picLocks noChangeAspect="1"/>
          </p:cNvPicPr>
          <p:nvPr/>
        </p:nvPicPr>
        <p:blipFill>
          <a:blip r:embed="rId3"/>
          <a:stretch>
            <a:fillRect/>
          </a:stretch>
        </p:blipFill>
        <p:spPr>
          <a:xfrm>
            <a:off x="7562850" y="3048726"/>
            <a:ext cx="1691232" cy="1691232"/>
          </a:xfrm>
          <a:prstGeom prst="rect">
            <a:avLst/>
          </a:prstGeom>
        </p:spPr>
      </p:pic>
      <p:pic>
        <p:nvPicPr>
          <p:cNvPr id="34" name="图片 33" descr="upload_post_object_v2_1556280177"/>
          <p:cNvPicPr>
            <a:picLocks noChangeAspect="1"/>
          </p:cNvPicPr>
          <p:nvPr/>
        </p:nvPicPr>
        <p:blipFill>
          <a:blip r:embed="rId4"/>
          <a:stretch>
            <a:fillRect/>
          </a:stretch>
        </p:blipFill>
        <p:spPr>
          <a:xfrm>
            <a:off x="5205413" y="2893559"/>
            <a:ext cx="2166937" cy="2166937"/>
          </a:xfrm>
          <a:prstGeom prst="rect">
            <a:avLst/>
          </a:prstGeom>
        </p:spPr>
      </p:pic>
      <p:sp>
        <p:nvSpPr>
          <p:cNvPr id="38" name="文本框 23"/>
          <p:cNvSpPr txBox="1"/>
          <p:nvPr/>
        </p:nvSpPr>
        <p:spPr>
          <a:xfrm>
            <a:off x="383585" y="2642109"/>
            <a:ext cx="2281200" cy="1573783"/>
          </a:xfrm>
          <a:prstGeom prst="rect">
            <a:avLst/>
          </a:prstGeom>
          <a:noFill/>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sz="2400">
                <a:solidFill>
                  <a:srgbClr val="000000"/>
                </a:solidFill>
                <a:latin typeface="微软雅黑"/>
                <a:ea typeface="微软雅黑"/>
                <a:cs typeface="Arial" panose="020B0604020202020204"/>
              </a:rPr>
              <a:t>组合优化问题</a:t>
            </a:r>
            <a:endParaRPr lang="zh-CN">
              <a:solidFill>
                <a:srgbClr val="000000"/>
              </a:solidFill>
              <a:latin typeface="微软雅黑"/>
              <a:ea typeface="微软雅黑"/>
              <a:cs typeface="Arial" panose="020B0604020202020204"/>
            </a:endParaRPr>
          </a:p>
        </p:txBody>
      </p:sp>
      <p:sp>
        <p:nvSpPr>
          <p:cNvPr id="44" name="文本框 23"/>
          <p:cNvSpPr txBox="1"/>
          <p:nvPr/>
        </p:nvSpPr>
        <p:spPr>
          <a:xfrm>
            <a:off x="5610943" y="1945038"/>
            <a:ext cx="6499414" cy="800884"/>
          </a:xfrm>
          <a:prstGeom prst="rect">
            <a:avLst/>
          </a:prstGeom>
          <a:noFill/>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altLang="en-US" sz="2400">
                <a:solidFill>
                  <a:srgbClr val="000000"/>
                </a:solidFill>
                <a:latin typeface="微软雅黑"/>
                <a:ea typeface="微软雅黑"/>
                <a:cs typeface="Arial" panose="020B0604020202020204"/>
              </a:rPr>
              <a:t>计算</a:t>
            </a:r>
            <a:r>
              <a:rPr lang="zh-CN" altLang="en-US" sz="2400">
                <a:solidFill>
                  <a:srgbClr val="000000"/>
                </a:solidFill>
                <a:latin typeface="微软雅黑"/>
                <a:ea typeface="微软雅黑"/>
                <a:cs typeface="Arial" panose="020B0604020202020204" pitchFamily="34" charset="0"/>
              </a:rPr>
              <a:t>模拟          试管试验          动物试验</a:t>
            </a:r>
            <a:endParaRPr lang="zh-CN">
              <a:solidFill>
                <a:srgbClr val="000000"/>
              </a:solidFill>
              <a:latin typeface="微软雅黑"/>
              <a:ea typeface="微软雅黑"/>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AI</a:t>
            </a:r>
            <a:r>
              <a:rPr lang="zh-CN" altLang="en-US" sz="3200" b="1" dirty="0">
                <a:solidFill>
                  <a:schemeClr val="bg1"/>
                </a:solidFill>
                <a:latin typeface="微软雅黑" charset="0"/>
                <a:ea typeface="微软雅黑" charset="0"/>
                <a:cs typeface="Arial" panose="020B0604020202020204"/>
              </a:rPr>
              <a:t>+</a:t>
            </a:r>
            <a:r>
              <a:rPr lang="en-US" altLang="zh-CN" sz="3200" b="1" dirty="0">
                <a:solidFill>
                  <a:schemeClr val="bg1"/>
                </a:solidFill>
                <a:latin typeface="微软雅黑" charset="0"/>
                <a:ea typeface="微软雅黑" charset="0"/>
                <a:cs typeface="Arial" panose="020B0604020202020204"/>
              </a:rPr>
              <a:t>药物</a:t>
            </a:r>
            <a:r>
              <a:rPr lang="en-US" altLang="zh-CN" sz="3200" b="1" dirty="0">
                <a:solidFill>
                  <a:schemeClr val="bg1"/>
                </a:solidFill>
                <a:latin typeface="微软雅黑" charset="0"/>
                <a:ea typeface="微软雅黑" charset="0"/>
                <a:cs typeface="Arial" panose="020B0604020202020204" pitchFamily="34" charset="0"/>
              </a:rPr>
              <a:t>设计</a:t>
            </a:r>
            <a:r>
              <a:rPr lang="zh-CN" altLang="en-US" sz="3200" b="1" dirty="0">
                <a:solidFill>
                  <a:schemeClr val="bg1"/>
                </a:solidFill>
                <a:latin typeface="微软雅黑" charset="0"/>
                <a:ea typeface="微软雅黑" charset="0"/>
                <a:cs typeface="Arial" panose="020B0604020202020204" pitchFamily="34" charset="0"/>
              </a:rPr>
              <a:t>挑战</a:t>
            </a:r>
            <a:r>
              <a:rPr lang="en-US" altLang="zh-CN" sz="3200" b="1" dirty="0">
                <a:solidFill>
                  <a:schemeClr val="bg1"/>
                </a:solidFill>
                <a:latin typeface="微软雅黑" charset="0"/>
                <a:ea typeface="微软雅黑" charset="0"/>
                <a:cs typeface="Arial" panose="020B0604020202020204"/>
              </a:rPr>
              <a:t>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31" name="文本框 23"/>
          <p:cNvSpPr txBox="1"/>
          <p:nvPr/>
        </p:nvSpPr>
        <p:spPr>
          <a:xfrm>
            <a:off x="545646" y="1034518"/>
            <a:ext cx="11911029" cy="1573783"/>
          </a:xfrm>
          <a:prstGeom prst="rect">
            <a:avLst/>
          </a:prstGeom>
          <a:noFill/>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zh-CN" sz="2400">
                <a:solidFill>
                  <a:srgbClr val="000000"/>
                </a:solidFill>
                <a:latin typeface="微软雅黑"/>
                <a:ea typeface="微软雅黑"/>
                <a:cs typeface="Arial" panose="020B0604020202020204"/>
              </a:rPr>
              <a:t>很少有方法关注“</a:t>
            </a:r>
            <a:r>
              <a:rPr lang="zh-CN" altLang="en-US" sz="2400">
                <a:solidFill>
                  <a:srgbClr val="000000"/>
                </a:solidFill>
                <a:latin typeface="微软雅黑"/>
                <a:ea typeface="微软雅黑"/>
                <a:cs typeface="Arial" panose="020B0604020202020204"/>
              </a:rPr>
              <a:t>效率</a:t>
            </a:r>
            <a:r>
              <a:rPr lang="zh-CN" sz="2400">
                <a:solidFill>
                  <a:srgbClr val="000000"/>
                </a:solidFill>
                <a:latin typeface="微软雅黑"/>
                <a:ea typeface="微软雅黑"/>
                <a:cs typeface="Arial" panose="020B0604020202020204"/>
              </a:rPr>
              <a:t>”</a:t>
            </a:r>
            <a:endParaRPr lang="zh-CN" sz="24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zh-CN" altLang="en-US" sz="2400">
                <a:solidFill>
                  <a:srgbClr val="000000"/>
                </a:solidFill>
                <a:latin typeface="微软雅黑" charset="0"/>
                <a:ea typeface="微软雅黑" charset="0"/>
                <a:cs typeface="Arial" panose="020B0604020202020204" pitchFamily="34" charset="0"/>
              </a:rPr>
              <a:t>优化的目标过于简单</a:t>
            </a:r>
            <a:endParaRPr lang="zh-CN" altLang="en-US" sz="2400">
              <a:solidFill>
                <a:srgbClr val="000000"/>
              </a:solidFill>
              <a:latin typeface="微软雅黑" charset="0"/>
              <a:ea typeface="微软雅黑" charset="0"/>
              <a:cs typeface="Arial" panose="020B0604020202020204" pitchFamily="34" charset="0"/>
            </a:endParaRPr>
          </a:p>
          <a:p>
            <a:pPr marL="342900" indent="-342900">
              <a:lnSpc>
                <a:spcPct val="150000"/>
              </a:lnSpc>
              <a:buFont typeface="Arial" panose="020B0604020202020204" pitchFamily="34" charset="0"/>
              <a:buChar char="•"/>
            </a:pPr>
            <a:r>
              <a:rPr lang="zh-CN" altLang="en-US" sz="2400">
                <a:solidFill>
                  <a:srgbClr val="000000"/>
                </a:solidFill>
                <a:latin typeface="微软雅黑" charset="0"/>
                <a:ea typeface="微软雅黑" charset="0"/>
                <a:cs typeface="Arial" panose="020B0604020202020204" pitchFamily="34" charset="0"/>
              </a:rPr>
              <a:t>实验设置难以统一</a:t>
            </a:r>
            <a:endParaRPr lang="zh-CN" altLang="en-US" sz="2400">
              <a:solidFill>
                <a:srgbClr val="000000"/>
              </a:solidFill>
              <a:latin typeface="微软雅黑" charset="0"/>
              <a:ea typeface="微软雅黑" charset="0"/>
              <a:cs typeface="Arial" panose="020B0604020202020204" pitchFamily="34" charset="0"/>
            </a:endParaRPr>
          </a:p>
          <a:p>
            <a:pPr marL="342900" indent="-342900">
              <a:lnSpc>
                <a:spcPct val="150000"/>
              </a:lnSpc>
              <a:buFont typeface="Arial" panose="020B0604020202020204" pitchFamily="34" charset="0"/>
              <a:buChar char="•"/>
            </a:pPr>
            <a:endParaRPr lang="zh-CN">
              <a:solidFill>
                <a:srgbClr val="000000"/>
              </a:solidFill>
              <a:latin typeface="微软雅黑"/>
              <a:ea typeface="微软雅黑"/>
              <a:cs typeface="Arial" panose="020B0604020202020204"/>
            </a:endParaRPr>
          </a:p>
          <a:p>
            <a:pPr indent="0">
              <a:lnSpc>
                <a:spcPct val="150000"/>
              </a:lnSpc>
              <a:buNone/>
            </a:pPr>
            <a:r>
              <a:rPr lang="zh-CN" altLang="en-US" sz="2400">
                <a:solidFill>
                  <a:srgbClr val="000000"/>
                </a:solidFill>
                <a:latin typeface="微软雅黑"/>
                <a:ea typeface="微软雅黑"/>
                <a:cs typeface="Arial" panose="020B0604020202020204"/>
              </a:rPr>
              <a:t>理想的算法应具备</a:t>
            </a:r>
            <a:endParaRPr lang="zh-CN" sz="24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a:ea typeface="微软雅黑"/>
                <a:cs typeface="Arial" panose="020B0604020202020204"/>
              </a:rPr>
              <a:t>Powerful: </a:t>
            </a:r>
            <a:r>
              <a:rPr lang="zh-CN" altLang="en-US" sz="2000">
                <a:solidFill>
                  <a:srgbClr val="000000"/>
                </a:solidFill>
                <a:latin typeface="微软雅黑"/>
                <a:ea typeface="微软雅黑"/>
                <a:cs typeface="Arial" panose="020B0604020202020204"/>
              </a:rPr>
              <a:t>优化能力</a:t>
            </a:r>
            <a:endParaRPr lang="en-US" altLang="zh-CN" sz="20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a:ea typeface="微软雅黑"/>
                <a:cs typeface="Arial" panose="020B0604020202020204"/>
              </a:rPr>
              <a:t>Efficient: </a:t>
            </a:r>
            <a:r>
              <a:rPr lang="zh-CN" altLang="en-US" sz="2000">
                <a:solidFill>
                  <a:srgbClr val="000000"/>
                </a:solidFill>
                <a:latin typeface="微软雅黑"/>
                <a:ea typeface="微软雅黑"/>
                <a:cs typeface="Arial" panose="020B0604020202020204"/>
              </a:rPr>
              <a:t>高效</a:t>
            </a:r>
            <a:endParaRPr lang="en-US" altLang="zh-CN" sz="20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a:ea typeface="微软雅黑"/>
                <a:cs typeface="Arial" panose="020B0604020202020204"/>
              </a:rPr>
              <a:t>Generalizable: </a:t>
            </a:r>
            <a:r>
              <a:rPr lang="zh-CN" altLang="en-US" sz="2000">
                <a:solidFill>
                  <a:srgbClr val="000000"/>
                </a:solidFill>
                <a:latin typeface="微软雅黑"/>
                <a:ea typeface="微软雅黑"/>
                <a:cs typeface="Arial" panose="020B0604020202020204"/>
              </a:rPr>
              <a:t>通用</a:t>
            </a:r>
            <a:endParaRPr lang="en-US" altLang="zh-CN" sz="20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a:ea typeface="微软雅黑"/>
                <a:cs typeface="Arial" panose="020B0604020202020204"/>
              </a:rPr>
              <a:t>Robust: </a:t>
            </a:r>
            <a:r>
              <a:rPr lang="zh-CN" altLang="en-US" sz="2000">
                <a:solidFill>
                  <a:srgbClr val="000000"/>
                </a:solidFill>
                <a:latin typeface="微软雅黑"/>
                <a:ea typeface="微软雅黑"/>
                <a:cs typeface="Arial" panose="020B0604020202020204"/>
              </a:rPr>
              <a:t>鲁棒</a:t>
            </a:r>
            <a:endParaRPr lang="en-US" altLang="zh-CN" sz="2000">
              <a:solidFill>
                <a:srgbClr val="000000"/>
              </a:solidFill>
              <a:latin typeface="微软雅黑"/>
              <a:ea typeface="微软雅黑"/>
              <a:cs typeface="Arial" panose="020B0604020202020204"/>
            </a:endParaRPr>
          </a:p>
        </p:txBody>
      </p:sp>
      <p:pic>
        <p:nvPicPr>
          <p:cNvPr id="5" name="图片 4" descr="upload_post_object_v2_1399683913"/>
          <p:cNvPicPr>
            <a:picLocks noChangeAspect="1"/>
          </p:cNvPicPr>
          <p:nvPr/>
        </p:nvPicPr>
        <p:blipFill>
          <a:blip r:embed="rId1"/>
          <a:stretch>
            <a:fillRect/>
          </a:stretch>
        </p:blipFill>
        <p:spPr>
          <a:xfrm>
            <a:off x="4340406" y="1034551"/>
            <a:ext cx="7656875" cy="770460"/>
          </a:xfrm>
          <a:prstGeom prst="rect">
            <a:avLst/>
          </a:prstGeom>
        </p:spPr>
      </p:pic>
      <p:pic>
        <p:nvPicPr>
          <p:cNvPr id="10" name="图片 9" descr="upload_post_object_v2_2401414397"/>
          <p:cNvPicPr>
            <a:picLocks noChangeAspect="1"/>
          </p:cNvPicPr>
          <p:nvPr/>
        </p:nvPicPr>
        <p:blipFill>
          <a:blip r:embed="rId2"/>
          <a:stretch>
            <a:fillRect/>
          </a:stretch>
        </p:blipFill>
        <p:spPr>
          <a:xfrm>
            <a:off x="4608739" y="1804988"/>
            <a:ext cx="6686550" cy="2609850"/>
          </a:xfrm>
          <a:prstGeom prst="rect">
            <a:avLst/>
          </a:prstGeom>
        </p:spPr>
      </p:pic>
      <p:pic>
        <p:nvPicPr>
          <p:cNvPr id="13" name="图片 12" descr="upload_post_object_v2_2394949784"/>
          <p:cNvPicPr>
            <a:picLocks noChangeAspect="1"/>
          </p:cNvPicPr>
          <p:nvPr/>
        </p:nvPicPr>
        <p:blipFill>
          <a:blip r:embed="rId3"/>
          <a:stretch>
            <a:fillRect/>
          </a:stretch>
        </p:blipFill>
        <p:spPr>
          <a:xfrm>
            <a:off x="4670506" y="4391433"/>
            <a:ext cx="6563016" cy="196487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药物</a:t>
            </a:r>
            <a:r>
              <a:rPr lang="en-US" altLang="zh-CN" sz="3200" b="1" dirty="0">
                <a:solidFill>
                  <a:schemeClr val="bg1"/>
                </a:solidFill>
                <a:latin typeface="微软雅黑" charset="0"/>
                <a:ea typeface="微软雅黑" charset="0"/>
                <a:cs typeface="Arial" panose="020B0604020202020204" pitchFamily="34" charset="0"/>
              </a:rPr>
              <a:t>设计</a:t>
            </a:r>
            <a:r>
              <a:rPr lang="zh-CN" altLang="en-US" sz="3200" b="1" dirty="0">
                <a:solidFill>
                  <a:schemeClr val="bg1"/>
                </a:solidFill>
                <a:latin typeface="微软雅黑" charset="0"/>
                <a:ea typeface="微软雅黑" charset="0"/>
                <a:cs typeface="Arial" panose="020B0604020202020204" pitchFamily="34" charset="0"/>
              </a:rPr>
              <a:t>基准 </a:t>
            </a:r>
            <a:r>
              <a:rPr lang="en-US" altLang="zh-CN" sz="3200" b="1" dirty="0">
                <a:solidFill>
                  <a:schemeClr val="bg1"/>
                </a:solidFill>
                <a:latin typeface="微软雅黑" charset="0"/>
                <a:ea typeface="微软雅黑" charset="0"/>
                <a:cs typeface="Arial" panose="020B0604020202020204" pitchFamily="34" charset="0"/>
              </a:rPr>
              <a:t>PMO</a:t>
            </a:r>
            <a:r>
              <a:rPr lang="en-US" altLang="zh-CN" sz="3200" b="1" dirty="0">
                <a:solidFill>
                  <a:schemeClr val="bg1"/>
                </a:solidFill>
                <a:latin typeface="微软雅黑" charset="0"/>
                <a:ea typeface="微软雅黑" charset="0"/>
                <a:cs typeface="Arial" panose="020B0604020202020204"/>
              </a:rPr>
              <a:t>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31" name="文本框 23"/>
          <p:cNvSpPr txBox="1"/>
          <p:nvPr/>
        </p:nvSpPr>
        <p:spPr>
          <a:xfrm>
            <a:off x="383585" y="1156982"/>
            <a:ext cx="4018886" cy="1573783"/>
          </a:xfrm>
          <a:prstGeom prst="rect">
            <a:avLst/>
          </a:prstGeom>
          <a:noFill/>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150000"/>
              </a:lnSpc>
              <a:buNone/>
            </a:pPr>
            <a:r>
              <a:rPr lang="zh-CN" altLang="en-US" sz="2400">
                <a:solidFill>
                  <a:srgbClr val="000000"/>
                </a:solidFill>
                <a:latin typeface="微软雅黑"/>
                <a:ea typeface="微软雅黑"/>
                <a:cs typeface="Arial" panose="020B0604020202020204"/>
              </a:rPr>
              <a:t>理想的算法应具备</a:t>
            </a:r>
            <a:endParaRPr lang="zh-CN" sz="24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a:ea typeface="微软雅黑"/>
                <a:cs typeface="Arial" panose="020B0604020202020204"/>
              </a:rPr>
              <a:t>Powerful: </a:t>
            </a:r>
            <a:r>
              <a:rPr lang="zh-CN" altLang="en-US" sz="2000">
                <a:solidFill>
                  <a:srgbClr val="000000"/>
                </a:solidFill>
                <a:latin typeface="微软雅黑"/>
                <a:ea typeface="微软雅黑"/>
                <a:cs typeface="Arial" panose="020B0604020202020204"/>
              </a:rPr>
              <a:t>优化能力</a:t>
            </a:r>
            <a:endParaRPr lang="en-US" altLang="zh-CN" sz="20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a:ea typeface="微软雅黑"/>
                <a:cs typeface="Arial" panose="020B0604020202020204"/>
              </a:rPr>
              <a:t>Efficient: </a:t>
            </a:r>
            <a:r>
              <a:rPr lang="zh-CN" altLang="en-US" sz="2000">
                <a:solidFill>
                  <a:srgbClr val="000000"/>
                </a:solidFill>
                <a:latin typeface="微软雅黑"/>
                <a:ea typeface="微软雅黑"/>
                <a:cs typeface="Arial" panose="020B0604020202020204"/>
              </a:rPr>
              <a:t>高效</a:t>
            </a:r>
            <a:endParaRPr lang="en-US" altLang="zh-CN" sz="20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a:ea typeface="微软雅黑"/>
                <a:cs typeface="Arial" panose="020B0604020202020204"/>
              </a:rPr>
              <a:t>Generalizable: </a:t>
            </a:r>
            <a:r>
              <a:rPr lang="zh-CN" altLang="en-US" sz="2000">
                <a:solidFill>
                  <a:srgbClr val="000000"/>
                </a:solidFill>
                <a:latin typeface="微软雅黑"/>
                <a:ea typeface="微软雅黑"/>
                <a:cs typeface="Arial" panose="020B0604020202020204"/>
              </a:rPr>
              <a:t>通用</a:t>
            </a:r>
            <a:endParaRPr lang="en-US" altLang="zh-CN" sz="20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a:ea typeface="微软雅黑"/>
                <a:cs typeface="Arial" panose="020B0604020202020204"/>
              </a:rPr>
              <a:t>Robust: </a:t>
            </a:r>
            <a:r>
              <a:rPr lang="zh-CN" altLang="en-US" sz="2000">
                <a:solidFill>
                  <a:srgbClr val="000000"/>
                </a:solidFill>
                <a:latin typeface="微软雅黑"/>
                <a:ea typeface="微软雅黑"/>
                <a:cs typeface="Arial" panose="020B0604020202020204"/>
              </a:rPr>
              <a:t>鲁棒</a:t>
            </a:r>
            <a:endParaRPr lang="en-US" altLang="zh-CN" sz="2000">
              <a:solidFill>
                <a:srgbClr val="000000"/>
              </a:solidFill>
              <a:latin typeface="微软雅黑"/>
              <a:ea typeface="微软雅黑"/>
              <a:cs typeface="Arial" panose="020B0604020202020204"/>
            </a:endParaRPr>
          </a:p>
        </p:txBody>
      </p:sp>
      <p:sp>
        <p:nvSpPr>
          <p:cNvPr id="4" name="文本框 3"/>
          <p:cNvSpPr txBox="1"/>
          <p:nvPr/>
        </p:nvSpPr>
        <p:spPr>
          <a:xfrm>
            <a:off x="383585" y="6437948"/>
            <a:ext cx="10907486" cy="645160"/>
          </a:xfrm>
          <a:prstGeom prst="rect">
            <a:avLst/>
          </a:prstGeom>
          <a:noFill/>
        </p:spPr>
        <p:txBody>
          <a:bodyPr wrap="square" rtlCol="0" anchor="t">
            <a:noAutofit/>
          </a:bodyPr>
          <a:p>
            <a:r>
              <a:rPr lang="en-US" altLang="zh-CN"/>
              <a:t>Sample Efficiency Matters: A Benchmark for Practical Molecular Optimization. NeurIPS 22</a:t>
            </a:r>
            <a:endParaRPr lang="en-US" altLang="zh-CN"/>
          </a:p>
        </p:txBody>
      </p:sp>
      <p:pic>
        <p:nvPicPr>
          <p:cNvPr id="7" name="图片 6" descr="upload_post_object_v2_3590332890"/>
          <p:cNvPicPr>
            <a:picLocks noChangeAspect="1"/>
          </p:cNvPicPr>
          <p:nvPr/>
        </p:nvPicPr>
        <p:blipFill>
          <a:blip r:embed="rId1"/>
          <a:stretch>
            <a:fillRect/>
          </a:stretch>
        </p:blipFill>
        <p:spPr>
          <a:xfrm>
            <a:off x="9618069" y="4333861"/>
            <a:ext cx="1894662" cy="2524139"/>
          </a:xfrm>
          <a:prstGeom prst="rect">
            <a:avLst/>
          </a:prstGeom>
        </p:spPr>
      </p:pic>
      <p:sp>
        <p:nvSpPr>
          <p:cNvPr id="8" name="文本框 23"/>
          <p:cNvSpPr txBox="1"/>
          <p:nvPr/>
        </p:nvSpPr>
        <p:spPr>
          <a:xfrm>
            <a:off x="4619942" y="1157015"/>
            <a:ext cx="6971636" cy="2880069"/>
          </a:xfrm>
          <a:prstGeom prst="rect">
            <a:avLst/>
          </a:prstGeom>
          <a:noFill/>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150000"/>
              </a:lnSpc>
              <a:buNone/>
            </a:pPr>
            <a:r>
              <a:rPr lang="en-US" altLang="zh-CN" sz="2400">
                <a:solidFill>
                  <a:srgbClr val="000000"/>
                </a:solidFill>
                <a:latin typeface="微软雅黑"/>
                <a:ea typeface="微软雅黑"/>
                <a:cs typeface="Arial" panose="020B0604020202020204"/>
              </a:rPr>
              <a:t>PMO</a:t>
            </a:r>
            <a:r>
              <a:rPr lang="zh-CN" altLang="en-US" sz="2400">
                <a:solidFill>
                  <a:srgbClr val="000000"/>
                </a:solidFill>
                <a:latin typeface="微软雅黑"/>
                <a:ea typeface="微软雅黑"/>
                <a:cs typeface="Arial" panose="020B0604020202020204"/>
              </a:rPr>
              <a:t>（</a:t>
            </a:r>
            <a:r>
              <a:rPr lang="en-US" altLang="zh-CN" sz="2400">
                <a:solidFill>
                  <a:srgbClr val="000000"/>
                </a:solidFill>
                <a:latin typeface="微软雅黑"/>
                <a:ea typeface="微软雅黑"/>
                <a:cs typeface="Arial" panose="020B0604020202020204"/>
              </a:rPr>
              <a:t>Practical Molecule Optimization</a:t>
            </a:r>
            <a:r>
              <a:rPr lang="zh-CN" altLang="en-US" sz="2400">
                <a:solidFill>
                  <a:srgbClr val="000000"/>
                </a:solidFill>
                <a:latin typeface="微软雅黑"/>
                <a:ea typeface="微软雅黑"/>
                <a:cs typeface="Arial" panose="020B0604020202020204"/>
              </a:rPr>
              <a:t>）设计</a:t>
            </a:r>
            <a:endParaRPr lang="zh-CN" sz="24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zh-CN" altLang="en-US" sz="2000">
                <a:solidFill>
                  <a:srgbClr val="000000"/>
                </a:solidFill>
                <a:latin typeface="微软雅黑"/>
                <a:ea typeface="微软雅黑"/>
                <a:cs typeface="Arial" panose="020B0604020202020204"/>
              </a:rPr>
              <a:t>强调了优化效率和优化能力（</a:t>
            </a:r>
            <a:r>
              <a:rPr lang="en-US" altLang="zh-CN" sz="2000">
                <a:solidFill>
                  <a:srgbClr val="000000"/>
                </a:solidFill>
                <a:latin typeface="微软雅黑"/>
                <a:ea typeface="微软雅黑"/>
                <a:cs typeface="Arial" panose="020B0604020202020204"/>
              </a:rPr>
              <a:t>AUC Top10</a:t>
            </a:r>
            <a:r>
              <a:rPr lang="zh-CN" altLang="en-US" sz="2000">
                <a:solidFill>
                  <a:srgbClr val="000000"/>
                </a:solidFill>
                <a:latin typeface="微软雅黑"/>
                <a:ea typeface="微软雅黑"/>
                <a:cs typeface="Arial" panose="020B0604020202020204"/>
              </a:rPr>
              <a:t>）</a:t>
            </a:r>
            <a:endParaRPr lang="zh-CN" altLang="en-US" sz="2000">
              <a:solidFill>
                <a:srgbClr val="000000"/>
              </a:solidFill>
              <a:latin typeface="微软雅黑"/>
              <a:ea typeface="微软雅黑"/>
              <a:cs typeface="Arial" panose="020B0604020202020204"/>
            </a:endParaRPr>
          </a:p>
          <a:p>
            <a:pPr marL="342900" indent="-342900">
              <a:lnSpc>
                <a:spcPct val="150000"/>
              </a:lnSpc>
              <a:buFont typeface="Arial" panose="020B0604020202020204" pitchFamily="34" charset="0"/>
              <a:buChar char="•"/>
            </a:pPr>
            <a:r>
              <a:rPr lang="en-US" altLang="zh-CN" sz="2000">
                <a:solidFill>
                  <a:srgbClr val="000000"/>
                </a:solidFill>
                <a:latin typeface="微软雅黑" charset="0"/>
                <a:ea typeface="微软雅黑" charset="0"/>
                <a:cs typeface="Arial" panose="020B0604020202020204" pitchFamily="34" charset="0"/>
              </a:rPr>
              <a:t>23</a:t>
            </a:r>
            <a:r>
              <a:rPr lang="zh-CN" altLang="en-US" sz="2000">
                <a:solidFill>
                  <a:srgbClr val="000000"/>
                </a:solidFill>
                <a:latin typeface="微软雅黑" charset="0"/>
                <a:ea typeface="微软雅黑" charset="0"/>
                <a:cs typeface="Arial" panose="020B0604020202020204" pitchFamily="34" charset="0"/>
              </a:rPr>
              <a:t>种优化目标（涉及多目标优化，多种性质联合优化）；</a:t>
            </a:r>
            <a:r>
              <a:rPr lang="en-US" altLang="zh-CN" sz="2000">
                <a:solidFill>
                  <a:srgbClr val="000000"/>
                </a:solidFill>
                <a:latin typeface="微软雅黑" charset="0"/>
                <a:ea typeface="微软雅黑" charset="0"/>
                <a:cs typeface="Arial" panose="020B0604020202020204" pitchFamily="34" charset="0"/>
              </a:rPr>
              <a:t>25</a:t>
            </a:r>
            <a:r>
              <a:rPr lang="zh-CN" altLang="en-US" sz="2000">
                <a:solidFill>
                  <a:srgbClr val="000000"/>
                </a:solidFill>
                <a:latin typeface="微软雅黑" charset="0"/>
                <a:ea typeface="微软雅黑" charset="0"/>
                <a:cs typeface="Arial" panose="020B0604020202020204" pitchFamily="34" charset="0"/>
              </a:rPr>
              <a:t>种方法；</a:t>
            </a:r>
            <a:r>
              <a:rPr lang="en-US" altLang="zh-CN" sz="2000">
                <a:solidFill>
                  <a:srgbClr val="000000"/>
                </a:solidFill>
                <a:latin typeface="微软雅黑" charset="0"/>
                <a:ea typeface="微软雅黑" charset="0"/>
                <a:cs typeface="Arial" panose="020B0604020202020204" pitchFamily="34" charset="0"/>
              </a:rPr>
              <a:t>8</a:t>
            </a:r>
            <a:r>
              <a:rPr lang="zh-CN" altLang="en-US" sz="2000">
                <a:solidFill>
                  <a:srgbClr val="000000"/>
                </a:solidFill>
                <a:latin typeface="微软雅黑" charset="0"/>
                <a:ea typeface="微软雅黑" charset="0"/>
                <a:cs typeface="Arial" panose="020B0604020202020204" pitchFamily="34" charset="0"/>
              </a:rPr>
              <a:t>大类、</a:t>
            </a:r>
            <a:r>
              <a:rPr lang="en-US" altLang="zh-CN" sz="2000">
                <a:solidFill>
                  <a:srgbClr val="000000"/>
                </a:solidFill>
                <a:latin typeface="微软雅黑" charset="0"/>
                <a:ea typeface="微软雅黑" charset="0"/>
                <a:cs typeface="Arial" panose="020B0604020202020204" pitchFamily="34" charset="0"/>
              </a:rPr>
              <a:t>5</a:t>
            </a:r>
            <a:r>
              <a:rPr lang="zh-CN" altLang="en-US" sz="2000">
                <a:solidFill>
                  <a:srgbClr val="000000"/>
                </a:solidFill>
                <a:latin typeface="微软雅黑" charset="0"/>
                <a:ea typeface="微软雅黑" charset="0"/>
                <a:cs typeface="Arial" panose="020B0604020202020204" pitchFamily="34" charset="0"/>
              </a:rPr>
              <a:t>种拼装方式；</a:t>
            </a:r>
            <a:r>
              <a:rPr lang="en-US" altLang="zh-CN" sz="2000">
                <a:solidFill>
                  <a:srgbClr val="000000"/>
                </a:solidFill>
                <a:latin typeface="微软雅黑" charset="0"/>
                <a:ea typeface="微软雅黑" charset="0"/>
                <a:cs typeface="Arial" panose="020B0604020202020204" pitchFamily="34" charset="0"/>
              </a:rPr>
              <a:t>10K</a:t>
            </a:r>
            <a:r>
              <a:rPr lang="zh-CN" altLang="en-US" sz="2000">
                <a:solidFill>
                  <a:srgbClr val="000000"/>
                </a:solidFill>
                <a:latin typeface="微软雅黑" charset="0"/>
                <a:ea typeface="微软雅黑" charset="0"/>
                <a:cs typeface="Arial" panose="020B0604020202020204" pitchFamily="34" charset="0"/>
              </a:rPr>
              <a:t>次采样数</a:t>
            </a:r>
            <a:endParaRPr lang="zh-CN" altLang="en-US" sz="2000">
              <a:solidFill>
                <a:srgbClr val="000000"/>
              </a:solidFill>
              <a:latin typeface="微软雅黑" charset="0"/>
              <a:ea typeface="微软雅黑" charset="0"/>
              <a:cs typeface="Arial" panose="020B0604020202020204" pitchFamily="34" charset="0"/>
            </a:endParaRPr>
          </a:p>
          <a:p>
            <a:pPr marL="342900" indent="-342900">
              <a:lnSpc>
                <a:spcPct val="150000"/>
              </a:lnSpc>
              <a:buFont typeface="Arial" panose="020B0604020202020204" pitchFamily="34" charset="0"/>
              <a:buChar char="•"/>
            </a:pPr>
            <a:r>
              <a:rPr lang="zh-CN" altLang="en-US" sz="2000">
                <a:solidFill>
                  <a:srgbClr val="000000"/>
                </a:solidFill>
                <a:latin typeface="微软雅黑" charset="0"/>
                <a:ea typeface="微软雅黑" charset="0"/>
                <a:cs typeface="Arial" panose="020B0604020202020204" pitchFamily="34" charset="0"/>
              </a:rPr>
              <a:t>统一实验配置 </a:t>
            </a:r>
            <a:endParaRPr lang="en-US" altLang="zh-CN" sz="2000">
              <a:solidFill>
                <a:srgbClr val="000000"/>
              </a:solidFill>
              <a:latin typeface="微软雅黑"/>
              <a:ea typeface="微软雅黑"/>
              <a:cs typeface="Arial" panose="020B0604020202020204"/>
            </a:endParaRPr>
          </a:p>
          <a:p>
            <a:pPr indent="0">
              <a:lnSpc>
                <a:spcPct val="150000"/>
              </a:lnSpc>
              <a:buNone/>
            </a:pPr>
            <a:r>
              <a:rPr lang="zh-CN" altLang="en-US" sz="2000">
                <a:solidFill>
                  <a:srgbClr val="000000"/>
                </a:solidFill>
                <a:highlight>
                  <a:srgbClr val="C0C0C0"/>
                </a:highlight>
                <a:latin typeface="微软雅黑"/>
                <a:ea typeface="微软雅黑"/>
                <a:cs typeface="Arial" panose="020B0604020202020204"/>
              </a:rPr>
              <a:t>        结论： 尚无方法能够断崖式领先       </a:t>
            </a:r>
            <a:endParaRPr lang="en-US" altLang="zh-CN" sz="2000">
              <a:solidFill>
                <a:srgbClr val="000000"/>
              </a:solidFill>
              <a:highlight>
                <a:srgbClr val="C0C0C0"/>
              </a:highlight>
              <a:latin typeface="微软雅黑"/>
              <a:ea typeface="微软雅黑"/>
              <a:cs typeface="Arial" panose="020B0604020202020204"/>
            </a:endParaRPr>
          </a:p>
        </p:txBody>
      </p:sp>
      <p:pic>
        <p:nvPicPr>
          <p:cNvPr id="17" name="图片 16" descr="upload_post_object_v2_1472946338"/>
          <p:cNvPicPr>
            <a:picLocks noChangeAspect="1"/>
          </p:cNvPicPr>
          <p:nvPr/>
        </p:nvPicPr>
        <p:blipFill>
          <a:blip r:embed="rId2"/>
          <a:stretch>
            <a:fillRect/>
          </a:stretch>
        </p:blipFill>
        <p:spPr>
          <a:xfrm>
            <a:off x="92310" y="4164680"/>
            <a:ext cx="4527587" cy="1819120"/>
          </a:xfrm>
          <a:prstGeom prst="rect">
            <a:avLst/>
          </a:prstGeom>
        </p:spPr>
      </p:pic>
      <p:pic>
        <p:nvPicPr>
          <p:cNvPr id="20" name="图片 19" descr="upload_post_object_v2_3872937751"/>
          <p:cNvPicPr>
            <a:picLocks noChangeAspect="1"/>
          </p:cNvPicPr>
          <p:nvPr/>
        </p:nvPicPr>
        <p:blipFill>
          <a:blip r:embed="rId3"/>
          <a:stretch>
            <a:fillRect/>
          </a:stretch>
        </p:blipFill>
        <p:spPr>
          <a:xfrm>
            <a:off x="4877093" y="4105683"/>
            <a:ext cx="4376989" cy="23322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药物</a:t>
            </a:r>
            <a:r>
              <a:rPr lang="en-US" altLang="zh-CN" sz="3200" b="1" dirty="0">
                <a:solidFill>
                  <a:schemeClr val="bg1"/>
                </a:solidFill>
                <a:latin typeface="微软雅黑" charset="0"/>
                <a:ea typeface="微软雅黑" charset="0"/>
                <a:cs typeface="Arial" panose="020B0604020202020204" pitchFamily="34" charset="0"/>
              </a:rPr>
              <a:t>设计</a:t>
            </a:r>
            <a:r>
              <a:rPr lang="zh-CN" altLang="en-US" sz="3200" b="1" dirty="0">
                <a:solidFill>
                  <a:schemeClr val="bg1"/>
                </a:solidFill>
                <a:latin typeface="微软雅黑" charset="0"/>
                <a:ea typeface="微软雅黑" charset="0"/>
                <a:cs typeface="Arial" panose="020B0604020202020204" pitchFamily="34" charset="0"/>
              </a:rPr>
              <a:t>基准 </a:t>
            </a:r>
            <a:r>
              <a:rPr lang="en-US" altLang="zh-CN" sz="3200" b="1" dirty="0">
                <a:solidFill>
                  <a:schemeClr val="bg1"/>
                </a:solidFill>
                <a:latin typeface="微软雅黑" charset="0"/>
                <a:ea typeface="微软雅黑" charset="0"/>
                <a:cs typeface="Arial" panose="020B0604020202020204" pitchFamily="34" charset="0"/>
              </a:rPr>
              <a:t>PMO</a:t>
            </a:r>
            <a:r>
              <a:rPr lang="en-US" altLang="zh-CN" sz="3200" b="1" dirty="0">
                <a:solidFill>
                  <a:schemeClr val="bg1"/>
                </a:solidFill>
                <a:latin typeface="微软雅黑" charset="0"/>
                <a:ea typeface="微软雅黑" charset="0"/>
                <a:cs typeface="Arial" panose="020B0604020202020204"/>
              </a:rPr>
              <a:t>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4" name="文本框 3"/>
          <p:cNvSpPr txBox="1"/>
          <p:nvPr/>
        </p:nvSpPr>
        <p:spPr>
          <a:xfrm>
            <a:off x="383585" y="6437948"/>
            <a:ext cx="10907486" cy="645160"/>
          </a:xfrm>
          <a:prstGeom prst="rect">
            <a:avLst/>
          </a:prstGeom>
          <a:noFill/>
        </p:spPr>
        <p:txBody>
          <a:bodyPr wrap="square" rtlCol="0" anchor="t">
            <a:noAutofit/>
          </a:bodyPr>
          <a:p>
            <a:r>
              <a:rPr lang="en-US" altLang="zh-CN"/>
              <a:t>Sample Efficiency Matters: A Benchmark for Practical Molecular Optimization. NeurIPS 22</a:t>
            </a:r>
            <a:endParaRPr lang="en-US" altLang="zh-CN"/>
          </a:p>
        </p:txBody>
      </p:sp>
      <p:pic>
        <p:nvPicPr>
          <p:cNvPr id="7" name="图片 6" descr="upload_post_object_v2_3590332890"/>
          <p:cNvPicPr>
            <a:picLocks noChangeAspect="1"/>
          </p:cNvPicPr>
          <p:nvPr/>
        </p:nvPicPr>
        <p:blipFill>
          <a:blip r:embed="rId1"/>
          <a:stretch>
            <a:fillRect/>
          </a:stretch>
        </p:blipFill>
        <p:spPr>
          <a:xfrm>
            <a:off x="9618069" y="4333861"/>
            <a:ext cx="1894662" cy="2524139"/>
          </a:xfrm>
          <a:prstGeom prst="rect">
            <a:avLst/>
          </a:prstGeom>
        </p:spPr>
      </p:pic>
      <p:pic>
        <p:nvPicPr>
          <p:cNvPr id="5" name="图片 4" descr="upload_post_object_v2_1356313607"/>
          <p:cNvPicPr>
            <a:picLocks noChangeAspect="1"/>
          </p:cNvPicPr>
          <p:nvPr/>
        </p:nvPicPr>
        <p:blipFill>
          <a:blip r:embed="rId2"/>
          <a:stretch>
            <a:fillRect/>
          </a:stretch>
        </p:blipFill>
        <p:spPr>
          <a:xfrm>
            <a:off x="383585" y="991961"/>
            <a:ext cx="9234488" cy="4390504"/>
          </a:xfrm>
          <a:prstGeom prst="rect">
            <a:avLst/>
          </a:prstGeom>
        </p:spPr>
      </p:pic>
      <p:sp>
        <p:nvSpPr>
          <p:cNvPr id="6" name="文本框 5"/>
          <p:cNvSpPr txBox="1"/>
          <p:nvPr/>
        </p:nvSpPr>
        <p:spPr>
          <a:xfrm>
            <a:off x="1171962" y="5476530"/>
            <a:ext cx="6281057" cy="892197"/>
          </a:xfrm>
          <a:prstGeom prst="rect">
            <a:avLst/>
          </a:prstGeom>
          <a:noFill/>
        </p:spPr>
        <p:txBody>
          <a:bodyPr wrap="square" rtlCol="0" anchor="t">
            <a:noAutofit/>
          </a:bodyPr>
          <a:p>
            <a:pPr marL="457200" indent="-457200">
              <a:buFont typeface="Arial" panose="020B0604020202020204" pitchFamily="34" charset="0"/>
              <a:buChar char="•"/>
            </a:pPr>
            <a:r>
              <a:rPr lang="zh-CN" altLang="en-US" sz="2800">
                <a:solidFill>
                  <a:schemeClr val="tx1"/>
                </a:solidFill>
              </a:rPr>
              <a:t>传统的方法大放异彩</a:t>
            </a:r>
            <a:endParaRPr lang="zh-CN" altLang="en-US" sz="2800">
              <a:solidFill>
                <a:schemeClr val="tx1"/>
              </a:solidFill>
            </a:endParaRPr>
          </a:p>
          <a:p>
            <a:pPr marL="457200" indent="-457200">
              <a:buFont typeface="Arial" panose="020B0604020202020204" pitchFamily="34" charset="0"/>
              <a:buChar char="•"/>
            </a:pPr>
            <a:r>
              <a:rPr lang="zh-CN" altLang="en-US" sz="2800">
                <a:solidFill>
                  <a:schemeClr val="tx1"/>
                </a:solidFill>
              </a:rPr>
              <a:t>离散搜索方法取得领先</a:t>
            </a:r>
            <a:endParaRPr lang="zh-CN" altLang="en-US" sz="2800"/>
          </a:p>
        </p:txBody>
      </p:sp>
      <p:sp>
        <p:nvSpPr>
          <p:cNvPr id="8" name="矩形 7"/>
          <p:cNvSpPr/>
          <p:nvPr userDrawn="1"/>
        </p:nvSpPr>
        <p:spPr>
          <a:xfrm>
            <a:off x="517071" y="1319893"/>
            <a:ext cx="8750618" cy="1009650"/>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9" name="矩形 8"/>
          <p:cNvSpPr/>
          <p:nvPr userDrawn="1"/>
        </p:nvSpPr>
        <p:spPr>
          <a:xfrm>
            <a:off x="1572781" y="5957207"/>
            <a:ext cx="2246404" cy="480740"/>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0" name="矩形 9"/>
          <p:cNvSpPr/>
          <p:nvPr userDrawn="1"/>
        </p:nvSpPr>
        <p:spPr>
          <a:xfrm>
            <a:off x="1572781" y="5957156"/>
            <a:ext cx="2246404" cy="480791"/>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1" name="矩形 10"/>
          <p:cNvSpPr/>
          <p:nvPr userDrawn="1"/>
        </p:nvSpPr>
        <p:spPr>
          <a:xfrm>
            <a:off x="1572714" y="5445756"/>
            <a:ext cx="1947047" cy="480740"/>
          </a:xfrm>
          <a:prstGeom prst="rect">
            <a:avLst/>
          </a:prstGeom>
          <a:noFill/>
          <a:ln w="38100" cap="flat" cmpd="sng" algn="ctr">
            <a:solidFill>
              <a:srgbClr val="00B0F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2" name="矩形 11"/>
          <p:cNvSpPr/>
          <p:nvPr userDrawn="1"/>
        </p:nvSpPr>
        <p:spPr>
          <a:xfrm>
            <a:off x="679178" y="1557134"/>
            <a:ext cx="1280297" cy="154169"/>
          </a:xfrm>
          <a:prstGeom prst="rect">
            <a:avLst/>
          </a:prstGeom>
          <a:noFill/>
          <a:ln w="38100" cap="flat" cmpd="sng" algn="ctr">
            <a:solidFill>
              <a:srgbClr val="00B0F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3" name="矩形 12"/>
          <p:cNvSpPr/>
          <p:nvPr userDrawn="1"/>
        </p:nvSpPr>
        <p:spPr>
          <a:xfrm>
            <a:off x="679133" y="1820205"/>
            <a:ext cx="1185047" cy="509337"/>
          </a:xfrm>
          <a:prstGeom prst="rect">
            <a:avLst/>
          </a:prstGeom>
          <a:noFill/>
          <a:ln w="38100" cap="flat" cmpd="sng" algn="ctr">
            <a:solidFill>
              <a:srgbClr val="00B0F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4" name="矩形 13"/>
          <p:cNvSpPr/>
          <p:nvPr userDrawn="1"/>
        </p:nvSpPr>
        <p:spPr>
          <a:xfrm>
            <a:off x="679133" y="2452007"/>
            <a:ext cx="1280297" cy="154169"/>
          </a:xfrm>
          <a:prstGeom prst="rect">
            <a:avLst/>
          </a:prstGeom>
          <a:noFill/>
          <a:ln w="38100" cap="flat" cmpd="sng" algn="ctr">
            <a:solidFill>
              <a:srgbClr val="00B0F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离散空间的药物设计搜索算法</a:t>
            </a:r>
            <a:r>
              <a:rPr lang="zh-CN" altLang="en-US" sz="3200" b="1" dirty="0">
                <a:solidFill>
                  <a:schemeClr val="bg1"/>
                </a:solidFill>
                <a:latin typeface="微软雅黑"/>
                <a:ea typeface="微软雅黑"/>
                <a:cs typeface="+mn-lt"/>
                <a:sym typeface="+mn-ea"/>
              </a:rPr>
              <a:t> </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4" name="文本框 3"/>
          <p:cNvSpPr txBox="1"/>
          <p:nvPr/>
        </p:nvSpPr>
        <p:spPr>
          <a:xfrm>
            <a:off x="474359" y="887081"/>
            <a:ext cx="11542888" cy="1198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342900" indent="-342900" algn="just">
              <a:buFont typeface="Wingdings"/>
              <a:buChar char="q"/>
            </a:pPr>
            <a:r>
              <a:rPr lang="zh-CN" altLang="en-US" sz="2400" b="1" dirty="0">
                <a:latin typeface="微软雅黑"/>
                <a:ea typeface="微软雅黑"/>
                <a:cs typeface="Arial" panose="020B0604020202020204"/>
              </a:rPr>
              <a:t>问题</a:t>
            </a:r>
            <a:r>
              <a:rPr lang="zh-CN" altLang="en-US" sz="2400" dirty="0">
                <a:latin typeface="微软雅黑"/>
                <a:ea typeface="微软雅黑"/>
                <a:cs typeface="Arial" panose="020B0604020202020204"/>
              </a:rPr>
              <a:t>：已有离散空间药物设计搜索算法不</a:t>
            </a:r>
            <a:r>
              <a:rPr lang="zh-CN" sz="2400" dirty="0">
                <a:latin typeface="微软雅黑"/>
                <a:ea typeface="微软雅黑"/>
                <a:cs typeface="+mn-lt"/>
              </a:rPr>
              <a:t>稳定、易陷入局部极值、冷启动。</a:t>
            </a:r>
            <a:r>
              <a:rPr lang="zh-CN" altLang="en-US" sz="2400" dirty="0">
                <a:latin typeface="微软雅黑"/>
                <a:ea typeface="微软雅黑"/>
                <a:cs typeface="+mn-lt"/>
              </a:rPr>
              <a:t> </a:t>
            </a:r>
            <a:endParaRPr lang="zh-CN" altLang="en-US" sz="2400" dirty="0">
              <a:latin typeface="微软雅黑"/>
              <a:ea typeface="微软雅黑"/>
              <a:cs typeface="Arial" panose="020B0604020202020204"/>
            </a:endParaRPr>
          </a:p>
          <a:p>
            <a:pPr marL="342900" indent="-342900" algn="just">
              <a:buFont typeface="Wingdings"/>
              <a:buChar char="q"/>
            </a:pPr>
            <a:r>
              <a:rPr lang="zh-CN" altLang="en-US" sz="2400" b="1" dirty="0">
                <a:latin typeface="微软雅黑"/>
                <a:ea typeface="微软雅黑"/>
                <a:cs typeface="Arial" panose="020B0604020202020204"/>
              </a:rPr>
              <a:t>方案</a:t>
            </a:r>
            <a:r>
              <a:rPr lang="zh-CN" altLang="en-US" sz="2400" dirty="0">
                <a:latin typeface="微软雅黑"/>
                <a:ea typeface="微软雅黑"/>
                <a:cs typeface="Arial" panose="020B0604020202020204"/>
              </a:rPr>
              <a:t>：</a:t>
            </a:r>
            <a:r>
              <a:rPr lang="zh-CN" altLang="en-US" sz="2400" dirty="0">
                <a:latin typeface="微软雅黑"/>
                <a:ea typeface="微软雅黑"/>
                <a:cs typeface="+mn-lt"/>
              </a:rPr>
              <a:t>（1）基于</a:t>
            </a:r>
            <a:r>
              <a:rPr lang="zh-CN" sz="2400" dirty="0">
                <a:latin typeface="微软雅黑"/>
                <a:ea typeface="微软雅黑"/>
                <a:cs typeface="+mn-lt"/>
              </a:rPr>
              <a:t>强化学习的药物设计路径剪枝（稳定性）;</a:t>
            </a:r>
            <a:r>
              <a:rPr lang="zh-CN" altLang="en-US" sz="2400" dirty="0">
                <a:latin typeface="微软雅黑"/>
                <a:ea typeface="微软雅黑"/>
                <a:cs typeface="+mn-lt"/>
              </a:rPr>
              <a:t>（2）分子图模拟退火采样</a:t>
            </a:r>
            <a:r>
              <a:rPr lang="zh-CN" sz="2400" dirty="0">
                <a:latin typeface="微软雅黑"/>
                <a:ea typeface="微软雅黑"/>
                <a:cs typeface="+mn-lt"/>
              </a:rPr>
              <a:t>算法</a:t>
            </a:r>
            <a:r>
              <a:rPr lang="zh-CN" altLang="en-US" sz="2400" dirty="0">
                <a:latin typeface="微软雅黑"/>
                <a:ea typeface="微软雅黑"/>
                <a:cs typeface="+mn-lt"/>
              </a:rPr>
              <a:t>（</a:t>
            </a:r>
            <a:r>
              <a:rPr lang="zh-CN" sz="2400" dirty="0">
                <a:latin typeface="微软雅黑"/>
                <a:ea typeface="微软雅黑"/>
                <a:cs typeface="+mn-lt"/>
              </a:rPr>
              <a:t>局部极值</a:t>
            </a:r>
            <a:r>
              <a:rPr lang="zh-CN" altLang="en-US" sz="2400" dirty="0">
                <a:latin typeface="微软雅黑"/>
                <a:ea typeface="微软雅黑"/>
                <a:cs typeface="+mn-lt"/>
              </a:rPr>
              <a:t>）;（3）生成式AI</a:t>
            </a:r>
            <a:r>
              <a:rPr lang="zh-CN" sz="2400" dirty="0">
                <a:latin typeface="微软雅黑"/>
                <a:ea typeface="微软雅黑"/>
                <a:cs typeface="+mn-lt"/>
              </a:rPr>
              <a:t>预训练</a:t>
            </a:r>
            <a:r>
              <a:rPr lang="zh-CN" altLang="en-US" sz="2400" dirty="0">
                <a:latin typeface="微软雅黑"/>
                <a:ea typeface="微软雅黑"/>
                <a:cs typeface="+mn-lt"/>
              </a:rPr>
              <a:t>（</a:t>
            </a:r>
            <a:r>
              <a:rPr lang="zh-CN" sz="2400" dirty="0">
                <a:latin typeface="微软雅黑"/>
                <a:ea typeface="微软雅黑"/>
                <a:cs typeface="+mn-lt"/>
              </a:rPr>
              <a:t>冷启动</a:t>
            </a:r>
            <a:r>
              <a:rPr lang="zh-CN" altLang="en-US" sz="2400" dirty="0">
                <a:latin typeface="微软雅黑"/>
                <a:ea typeface="微软雅黑"/>
                <a:cs typeface="+mn-lt"/>
              </a:rPr>
              <a:t>）。</a:t>
            </a:r>
            <a:endParaRPr lang="zh-CN" sz="2400" dirty="0">
              <a:latin typeface="微软雅黑"/>
              <a:ea typeface="微软雅黑"/>
              <a:cs typeface="Arial" panose="020B0604020202020204"/>
            </a:endParaRPr>
          </a:p>
        </p:txBody>
      </p:sp>
      <p:sp>
        <p:nvSpPr>
          <p:cNvPr id="29" name="文本框 28"/>
          <p:cNvSpPr txBox="1"/>
          <p:nvPr/>
        </p:nvSpPr>
        <p:spPr>
          <a:xfrm>
            <a:off x="383823" y="2082801"/>
            <a:ext cx="4018844" cy="46037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altLang="en-US" sz="2400">
                <a:solidFill>
                  <a:schemeClr val="bg1"/>
                </a:solidFill>
                <a:latin typeface="微软雅黑"/>
                <a:ea typeface="微软雅黑"/>
                <a:cs typeface="+mn-lt"/>
              </a:rPr>
              <a:t>强化遗传算法路径剪枝</a:t>
            </a:r>
            <a:endParaRPr lang="zh-CN" sz="2400">
              <a:solidFill>
                <a:schemeClr val="bg1"/>
              </a:solidFill>
              <a:latin typeface="微软雅黑"/>
              <a:ea typeface="微软雅黑"/>
              <a:cs typeface="Arial" panose="020B0604020202020204"/>
            </a:endParaRPr>
          </a:p>
        </p:txBody>
      </p:sp>
      <p:pic>
        <p:nvPicPr>
          <p:cNvPr id="32" name="图片 31" descr="图示&#10;&#10;已自动生成说明"/>
          <p:cNvPicPr>
            <a:picLocks noChangeAspect="1"/>
          </p:cNvPicPr>
          <p:nvPr/>
        </p:nvPicPr>
        <p:blipFill>
          <a:blip r:embed="rId1"/>
          <a:stretch>
            <a:fillRect/>
          </a:stretch>
        </p:blipFill>
        <p:spPr>
          <a:xfrm>
            <a:off x="513292" y="3336926"/>
            <a:ext cx="3867147" cy="1533172"/>
          </a:xfrm>
          <a:prstGeom prst="rect">
            <a:avLst/>
          </a:prstGeom>
        </p:spPr>
      </p:pic>
      <p:sp>
        <p:nvSpPr>
          <p:cNvPr id="35" name="文本框 34"/>
          <p:cNvSpPr txBox="1"/>
          <p:nvPr/>
        </p:nvSpPr>
        <p:spPr>
          <a:xfrm>
            <a:off x="773062" y="2633021"/>
            <a:ext cx="32399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a:cs typeface="Arial" panose="020B0604020202020204"/>
              </a:rPr>
              <a:t>优先选择期望奖励更高的设计路径，减少不必要搜索</a:t>
            </a:r>
            <a:endParaRPr lang="zh-CN" altLang="en-US" sz="2000">
              <a:cs typeface="Arial" panose="020B0604020202020204"/>
            </a:endParaRPr>
          </a:p>
        </p:txBody>
      </p:sp>
      <p:sp>
        <p:nvSpPr>
          <p:cNvPr id="36" name="文本框 35"/>
          <p:cNvSpPr txBox="1"/>
          <p:nvPr/>
        </p:nvSpPr>
        <p:spPr>
          <a:xfrm>
            <a:off x="4481690" y="2071512"/>
            <a:ext cx="3635021" cy="46166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altLang="en-US" sz="2400" dirty="0">
                <a:solidFill>
                  <a:schemeClr val="bg1"/>
                </a:solidFill>
                <a:cs typeface="Arial" panose="020B0604020202020204"/>
              </a:rPr>
              <a:t>分子图模拟退火采样算法</a:t>
            </a:r>
            <a:endParaRPr lang="zh-CN" altLang="en-US" sz="2400" dirty="0">
              <a:solidFill>
                <a:schemeClr val="bg1"/>
              </a:solidFill>
              <a:cs typeface="Arial" panose="020B0604020202020204"/>
            </a:endParaRPr>
          </a:p>
        </p:txBody>
      </p:sp>
      <p:sp>
        <p:nvSpPr>
          <p:cNvPr id="38" name="矩形 37"/>
          <p:cNvSpPr/>
          <p:nvPr/>
        </p:nvSpPr>
        <p:spPr>
          <a:xfrm>
            <a:off x="4459112" y="2095671"/>
            <a:ext cx="3657598" cy="276577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4769846" y="2637553"/>
            <a:ext cx="31682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a:cs typeface="Arial" panose="020B0604020202020204"/>
              </a:rPr>
              <a:t>构建稳态分布，设计跳转机制，跳出局部极值</a:t>
            </a:r>
            <a:endParaRPr lang="zh-CN" altLang="en-US" sz="2000">
              <a:cs typeface="Arial" panose="020B0604020202020204"/>
            </a:endParaRPr>
          </a:p>
        </p:txBody>
      </p:sp>
      <p:pic>
        <p:nvPicPr>
          <p:cNvPr id="46" name="图片 45" descr="图示, 示意图&#10;&#10;已自动生成说明"/>
          <p:cNvPicPr>
            <a:picLocks noChangeAspect="1"/>
          </p:cNvPicPr>
          <p:nvPr/>
        </p:nvPicPr>
        <p:blipFill>
          <a:blip r:embed="rId2"/>
          <a:stretch>
            <a:fillRect/>
          </a:stretch>
        </p:blipFill>
        <p:spPr>
          <a:xfrm>
            <a:off x="4594577" y="3585013"/>
            <a:ext cx="3381025" cy="1036994"/>
          </a:xfrm>
          <a:prstGeom prst="rect">
            <a:avLst/>
          </a:prstGeom>
        </p:spPr>
      </p:pic>
      <p:sp>
        <p:nvSpPr>
          <p:cNvPr id="47" name="文本框 46"/>
          <p:cNvSpPr txBox="1"/>
          <p:nvPr/>
        </p:nvSpPr>
        <p:spPr>
          <a:xfrm>
            <a:off x="8201379" y="2065867"/>
            <a:ext cx="3663244" cy="46166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altLang="en-US" sz="2400">
                <a:solidFill>
                  <a:schemeClr val="bg1"/>
                </a:solidFill>
                <a:cs typeface="Arial" panose="020B0604020202020204"/>
              </a:rPr>
              <a:t>生成式AI预训练</a:t>
            </a:r>
            <a:endParaRPr lang="zh-CN" altLang="en-US" sz="2400">
              <a:solidFill>
                <a:schemeClr val="bg1"/>
              </a:solidFill>
              <a:cs typeface="Arial" panose="020B0604020202020204"/>
            </a:endParaRPr>
          </a:p>
        </p:txBody>
      </p:sp>
      <p:sp>
        <p:nvSpPr>
          <p:cNvPr id="48" name="矩形 47"/>
          <p:cNvSpPr/>
          <p:nvPr/>
        </p:nvSpPr>
        <p:spPr>
          <a:xfrm>
            <a:off x="8207023" y="2084380"/>
            <a:ext cx="3663243" cy="2785717"/>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descr="图示&#10;&#10;已自动生成说明"/>
          <p:cNvPicPr>
            <a:picLocks noChangeAspect="1"/>
          </p:cNvPicPr>
          <p:nvPr/>
        </p:nvPicPr>
        <p:blipFill>
          <a:blip r:embed="rId3"/>
          <a:stretch>
            <a:fillRect/>
          </a:stretch>
        </p:blipFill>
        <p:spPr>
          <a:xfrm>
            <a:off x="8370711" y="3273479"/>
            <a:ext cx="3324580" cy="1479442"/>
          </a:xfrm>
          <a:prstGeom prst="rect">
            <a:avLst/>
          </a:prstGeom>
        </p:spPr>
      </p:pic>
      <p:sp>
        <p:nvSpPr>
          <p:cNvPr id="52" name="文本框 51"/>
          <p:cNvSpPr txBox="1"/>
          <p:nvPr/>
        </p:nvSpPr>
        <p:spPr>
          <a:xfrm>
            <a:off x="8415640" y="2593510"/>
            <a:ext cx="32399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a:cs typeface="Arial" panose="020B0604020202020204"/>
              </a:rPr>
              <a:t>无监督数据进行的预训练，提供热启动，加快收敛</a:t>
            </a:r>
            <a:endParaRPr lang="zh-CN" altLang="en-US" sz="2000">
              <a:cs typeface="Arial" panose="020B0604020202020204"/>
            </a:endParaRPr>
          </a:p>
        </p:txBody>
      </p:sp>
      <p:sp>
        <p:nvSpPr>
          <p:cNvPr id="54" name="文本框 53"/>
          <p:cNvSpPr txBox="1"/>
          <p:nvPr/>
        </p:nvSpPr>
        <p:spPr>
          <a:xfrm>
            <a:off x="4247034" y="4972640"/>
            <a:ext cx="7944966" cy="1383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400" dirty="0">
                <a:latin typeface="微软雅黑"/>
                <a:ea typeface="微软雅黑"/>
                <a:cs typeface="+mn-lt"/>
              </a:rPr>
              <a:t>Fu</a:t>
            </a:r>
            <a:r>
              <a:rPr lang="zh-CN" altLang="en-US" sz="1400" dirty="0">
                <a:latin typeface="微软雅黑"/>
                <a:ea typeface="微软雅黑"/>
                <a:cs typeface="+mn-lt"/>
              </a:rPr>
              <a:t> </a:t>
            </a:r>
            <a:r>
              <a:rPr lang="zh-CN" sz="1400" dirty="0">
                <a:latin typeface="微软雅黑"/>
                <a:ea typeface="微软雅黑"/>
                <a:cs typeface="+mn-lt"/>
              </a:rPr>
              <a:t>e</a:t>
            </a:r>
            <a:r>
              <a:rPr lang="en-US" altLang="zh-CN" sz="1400" dirty="0">
                <a:latin typeface="微软雅黑"/>
                <a:ea typeface="+mn-lt"/>
                <a:cs typeface="+mn-lt"/>
              </a:rPr>
              <a:t>t</a:t>
            </a:r>
            <a:r>
              <a:rPr lang="zh-CN" altLang="en-US" sz="1400" dirty="0">
                <a:latin typeface="微软雅黑"/>
                <a:ea typeface="微软雅黑"/>
                <a:cs typeface="+mn-lt"/>
              </a:rPr>
              <a:t> </a:t>
            </a:r>
            <a:r>
              <a:rPr lang="zh-CN" sz="1400" dirty="0">
                <a:latin typeface="微软雅黑"/>
                <a:ea typeface="微软雅黑"/>
                <a:cs typeface="+mn-lt"/>
              </a:rPr>
              <a:t>al. Reinforced Genetic Algorithm for Structure-based Drug Desig</a:t>
            </a:r>
            <a:r>
              <a:rPr lang="zh-CN" sz="1400" dirty="0">
                <a:solidFill>
                  <a:srgbClr val="000000"/>
                </a:solidFill>
                <a:latin typeface="微软雅黑"/>
                <a:ea typeface="微软雅黑"/>
                <a:cs typeface="+mn-lt"/>
              </a:rPr>
              <a:t>n. NeurIPS</a:t>
            </a:r>
            <a:r>
              <a:rPr lang="zh-CN" altLang="en-US" sz="1400" dirty="0">
                <a:solidFill>
                  <a:srgbClr val="000000"/>
                </a:solidFill>
                <a:latin typeface="微软雅黑"/>
                <a:ea typeface="微软雅黑"/>
                <a:cs typeface="+mn-lt"/>
              </a:rPr>
              <a:t> </a:t>
            </a:r>
            <a:r>
              <a:rPr lang="zh-CN" sz="1400" dirty="0">
                <a:solidFill>
                  <a:srgbClr val="000000"/>
                </a:solidFill>
                <a:latin typeface="微软雅黑"/>
                <a:ea typeface="微软雅黑"/>
                <a:cs typeface="+mn-lt"/>
              </a:rPr>
              <a:t>22</a:t>
            </a:r>
            <a:endParaRPr lang="zh-CN" sz="1400" dirty="0">
              <a:solidFill>
                <a:srgbClr val="000000"/>
              </a:solidFill>
              <a:latin typeface="微软雅黑"/>
              <a:ea typeface="微软雅黑"/>
              <a:cs typeface="+mn-lt"/>
            </a:endParaRPr>
          </a:p>
          <a:p>
            <a:r>
              <a:rPr lang="zh-CN" sz="1400" dirty="0">
                <a:solidFill>
                  <a:srgbClr val="000000"/>
                </a:solidFill>
                <a:latin typeface="微软雅黑"/>
                <a:ea typeface="微软雅黑"/>
                <a:cs typeface="+mn-lt"/>
              </a:rPr>
              <a:t>Fu</a:t>
            </a:r>
            <a:r>
              <a:rPr lang="zh-CN" altLang="en-US" sz="1400" dirty="0">
                <a:solidFill>
                  <a:srgbClr val="000000"/>
                </a:solidFill>
                <a:latin typeface="微软雅黑"/>
                <a:ea typeface="微软雅黑"/>
                <a:cs typeface="+mn-lt"/>
              </a:rPr>
              <a:t> </a:t>
            </a:r>
            <a:r>
              <a:rPr lang="en-US" altLang="zh-CN" sz="1400" dirty="0">
                <a:solidFill>
                  <a:srgbClr val="000000"/>
                </a:solidFill>
                <a:latin typeface="微软雅黑"/>
                <a:ea typeface="+mn-lt"/>
                <a:cs typeface="+mn-lt"/>
              </a:rPr>
              <a:t>et</a:t>
            </a:r>
            <a:r>
              <a:rPr lang="zh-CN" altLang="en-US" sz="1400" dirty="0">
                <a:solidFill>
                  <a:srgbClr val="000000"/>
                </a:solidFill>
                <a:latin typeface="微软雅黑"/>
                <a:ea typeface="微软雅黑"/>
                <a:cs typeface="+mn-lt"/>
              </a:rPr>
              <a:t> </a:t>
            </a:r>
            <a:r>
              <a:rPr lang="zh-CN" sz="1400" dirty="0">
                <a:solidFill>
                  <a:srgbClr val="000000"/>
                </a:solidFill>
                <a:latin typeface="微软雅黑"/>
                <a:ea typeface="微软雅黑"/>
                <a:cs typeface="+mn-lt"/>
              </a:rPr>
              <a:t>al: MIMOSA: Multi-constraint Molecule Sampling for Molecule Optimization. AAAI 21</a:t>
            </a:r>
            <a:endParaRPr lang="zh-CN" sz="1400" dirty="0">
              <a:solidFill>
                <a:srgbClr val="000000"/>
              </a:solidFill>
              <a:latin typeface="微软雅黑"/>
              <a:ea typeface="微软雅黑"/>
              <a:cs typeface="+mn-lt"/>
            </a:endParaRPr>
          </a:p>
          <a:p>
            <a:r>
              <a:rPr lang="zh-CN" sz="1400" dirty="0">
                <a:solidFill>
                  <a:srgbClr val="000000"/>
                </a:solidFill>
                <a:latin typeface="微软雅黑"/>
                <a:ea typeface="微软雅黑"/>
                <a:cs typeface="+mn-lt"/>
              </a:rPr>
              <a:t>Fu</a:t>
            </a:r>
            <a:r>
              <a:rPr lang="zh-CN" altLang="en-US" sz="1400" dirty="0">
                <a:solidFill>
                  <a:srgbClr val="000000"/>
                </a:solidFill>
                <a:latin typeface="微软雅黑"/>
                <a:ea typeface="微软雅黑"/>
                <a:cs typeface="+mn-lt"/>
              </a:rPr>
              <a:t> </a:t>
            </a:r>
            <a:r>
              <a:rPr lang="en-US" altLang="zh-CN" sz="1400" dirty="0">
                <a:solidFill>
                  <a:srgbClr val="000000"/>
                </a:solidFill>
                <a:latin typeface="微软雅黑"/>
                <a:ea typeface="+mn-lt"/>
                <a:cs typeface="+mn-lt"/>
              </a:rPr>
              <a:t>et</a:t>
            </a:r>
            <a:r>
              <a:rPr lang="zh-CN" altLang="en-US" sz="1400" dirty="0">
                <a:solidFill>
                  <a:srgbClr val="000000"/>
                </a:solidFill>
                <a:latin typeface="微软雅黑"/>
                <a:ea typeface="微软雅黑"/>
                <a:cs typeface="+mn-lt"/>
              </a:rPr>
              <a:t> </a:t>
            </a:r>
            <a:r>
              <a:rPr lang="zh-CN" sz="1400" dirty="0">
                <a:solidFill>
                  <a:srgbClr val="000000"/>
                </a:solidFill>
                <a:latin typeface="微软雅黑"/>
                <a:ea typeface="微软雅黑"/>
                <a:cs typeface="+mn-lt"/>
              </a:rPr>
              <a:t>al: MOLER:</a:t>
            </a:r>
            <a:r>
              <a:rPr lang="zh-CN" altLang="en-US" sz="1400" dirty="0">
                <a:solidFill>
                  <a:srgbClr val="000000"/>
                </a:solidFill>
                <a:latin typeface="微软雅黑"/>
                <a:ea typeface="微软雅黑"/>
                <a:cs typeface="+mn-lt"/>
              </a:rPr>
              <a:t> </a:t>
            </a:r>
            <a:r>
              <a:rPr lang="zh-CN" sz="1400" dirty="0">
                <a:solidFill>
                  <a:srgbClr val="000000"/>
                </a:solidFill>
                <a:latin typeface="微软雅黑"/>
                <a:ea typeface="微软雅黑"/>
                <a:cs typeface="+mn-lt"/>
              </a:rPr>
              <a:t>Molecule-Level Reward to Enhance Deep Generative Model for Molecule Optimization. TKDE 21</a:t>
            </a:r>
            <a:endParaRPr lang="en-US" altLang="zh-CN" sz="1400" dirty="0">
              <a:solidFill>
                <a:srgbClr val="000000"/>
              </a:solidFill>
              <a:latin typeface="微软雅黑"/>
              <a:ea typeface="+mn-lt"/>
              <a:cs typeface="+mn-lt"/>
            </a:endParaRPr>
          </a:p>
          <a:p>
            <a:r>
              <a:rPr lang="en-US" altLang="zh-CN" sz="1400" dirty="0">
                <a:solidFill>
                  <a:srgbClr val="000000"/>
                </a:solidFill>
                <a:ea typeface="+mn-lt"/>
                <a:cs typeface="+mn-lt"/>
              </a:rPr>
              <a:t>Fu</a:t>
            </a:r>
            <a:r>
              <a:rPr lang="zh-CN" altLang="en-US" sz="1400" dirty="0">
                <a:solidFill>
                  <a:srgbClr val="000000"/>
                </a:solidFill>
                <a:ea typeface="+mn-lt"/>
                <a:cs typeface="+mn-lt"/>
              </a:rPr>
              <a:t> </a:t>
            </a:r>
            <a:r>
              <a:rPr lang="en-US" sz="1400" dirty="0">
                <a:solidFill>
                  <a:srgbClr val="000000"/>
                </a:solidFill>
                <a:ea typeface="+mn-lt"/>
                <a:cs typeface="+mn-lt"/>
              </a:rPr>
              <a:t>et</a:t>
            </a:r>
            <a:r>
              <a:rPr lang="zh-CN" altLang="en-US" sz="1400" dirty="0">
                <a:solidFill>
                  <a:srgbClr val="000000"/>
                </a:solidFill>
                <a:ea typeface="+mn-lt"/>
                <a:cs typeface="+mn-lt"/>
              </a:rPr>
              <a:t> </a:t>
            </a:r>
            <a:r>
              <a:rPr lang="en-US" altLang="zh-CN" sz="1400" dirty="0">
                <a:solidFill>
                  <a:srgbClr val="000000"/>
                </a:solidFill>
                <a:ea typeface="+mn-lt"/>
                <a:cs typeface="+mn-lt"/>
              </a:rPr>
              <a:t>al:</a:t>
            </a:r>
            <a:r>
              <a:rPr lang="zh-CN" altLang="en-US" sz="1400" dirty="0">
                <a:solidFill>
                  <a:srgbClr val="000000"/>
                </a:solidFill>
                <a:ea typeface="+mn-lt"/>
                <a:cs typeface="+mn-lt"/>
              </a:rPr>
              <a:t> </a:t>
            </a:r>
            <a:r>
              <a:rPr lang="en-US" altLang="zh-CN" sz="1400" dirty="0">
                <a:solidFill>
                  <a:srgbClr val="000000"/>
                </a:solidFill>
                <a:latin typeface="Arial" panose="020B0604020202020204"/>
                <a:cs typeface="Arial" panose="020B0604020202020204"/>
              </a:rPr>
              <a:t>S</a:t>
            </a:r>
            <a:r>
              <a:rPr lang="en-US" sz="1400" dirty="0">
                <a:solidFill>
                  <a:srgbClr val="000000"/>
                </a:solidFill>
                <a:latin typeface="Arial" panose="020B0604020202020204"/>
                <a:cs typeface="Arial" panose="020B0604020202020204"/>
              </a:rPr>
              <a:t>IPF</a:t>
            </a:r>
            <a:r>
              <a:rPr lang="en-US" altLang="zh-CN" sz="1400" dirty="0">
                <a:solidFill>
                  <a:srgbClr val="000000"/>
                </a:solidFill>
                <a:latin typeface="Arial" panose="020B0604020202020204"/>
                <a:cs typeface="Arial" panose="020B0604020202020204"/>
              </a:rPr>
              <a:t>:</a:t>
            </a:r>
            <a:r>
              <a:rPr lang="zh-CN" altLang="en-US" sz="1400" dirty="0">
                <a:solidFill>
                  <a:srgbClr val="000000"/>
                </a:solidFill>
                <a:latin typeface="Arial" panose="020B0604020202020204"/>
                <a:cs typeface="Arial" panose="020B0604020202020204"/>
              </a:rPr>
              <a:t> </a:t>
            </a:r>
            <a:r>
              <a:rPr lang="en-US" altLang="zh-CN" sz="1400" dirty="0">
                <a:solidFill>
                  <a:srgbClr val="000000"/>
                </a:solidFill>
                <a:latin typeface="Arial" panose="020B0604020202020204"/>
                <a:cs typeface="Arial" panose="020B0604020202020204"/>
              </a:rPr>
              <a:t>Sampling</a:t>
            </a:r>
            <a:r>
              <a:rPr lang="zh-CN" altLang="en-US" sz="1400" dirty="0">
                <a:solidFill>
                  <a:srgbClr val="000000"/>
                </a:solidFill>
                <a:latin typeface="Arial" panose="020B0604020202020204"/>
                <a:cs typeface="Arial" panose="020B0604020202020204"/>
              </a:rPr>
              <a:t> </a:t>
            </a:r>
            <a:r>
              <a:rPr lang="en-US" sz="1400" dirty="0">
                <a:solidFill>
                  <a:srgbClr val="000000"/>
                </a:solidFill>
                <a:latin typeface="Arial" panose="020B0604020202020204"/>
                <a:cs typeface="Arial" panose="020B0604020202020204"/>
              </a:rPr>
              <a:t>Method</a:t>
            </a:r>
            <a:r>
              <a:rPr lang="zh-CN" altLang="en-US" sz="1400" dirty="0">
                <a:solidFill>
                  <a:srgbClr val="000000"/>
                </a:solidFill>
                <a:latin typeface="Arial" panose="020B0604020202020204"/>
                <a:cs typeface="Arial" panose="020B0604020202020204"/>
              </a:rPr>
              <a:t> </a:t>
            </a:r>
            <a:r>
              <a:rPr lang="en-US" altLang="zh-CN" sz="1400" dirty="0">
                <a:solidFill>
                  <a:srgbClr val="000000"/>
                </a:solidFill>
                <a:latin typeface="Arial" panose="020B0604020202020204"/>
                <a:cs typeface="Arial" panose="020B0604020202020204"/>
              </a:rPr>
              <a:t>for</a:t>
            </a:r>
            <a:r>
              <a:rPr lang="zh-CN" altLang="en-US" sz="1400" dirty="0">
                <a:solidFill>
                  <a:srgbClr val="000000"/>
                </a:solidFill>
                <a:latin typeface="Arial" panose="020B0604020202020204"/>
                <a:cs typeface="Arial" panose="020B0604020202020204"/>
              </a:rPr>
              <a:t> </a:t>
            </a:r>
            <a:r>
              <a:rPr lang="en-US" sz="1400" dirty="0">
                <a:solidFill>
                  <a:srgbClr val="000000"/>
                </a:solidFill>
                <a:latin typeface="Arial" panose="020B0604020202020204"/>
                <a:cs typeface="Arial" panose="020B0604020202020204"/>
              </a:rPr>
              <a:t>Inv</a:t>
            </a:r>
            <a:r>
              <a:rPr lang="en-US" altLang="zh-CN" sz="1400" dirty="0">
                <a:solidFill>
                  <a:srgbClr val="000000"/>
                </a:solidFill>
                <a:latin typeface="Arial" panose="020B0604020202020204"/>
                <a:cs typeface="Arial" panose="020B0604020202020204"/>
              </a:rPr>
              <a:t>e</a:t>
            </a:r>
            <a:r>
              <a:rPr lang="en-US" sz="1400" dirty="0">
                <a:solidFill>
                  <a:srgbClr val="000000"/>
                </a:solidFill>
                <a:latin typeface="Arial" panose="020B0604020202020204"/>
                <a:cs typeface="Arial" panose="020B0604020202020204"/>
              </a:rPr>
              <a:t>rs</a:t>
            </a:r>
            <a:r>
              <a:rPr lang="en-US" altLang="zh-CN" sz="1400" dirty="0">
                <a:solidFill>
                  <a:srgbClr val="000000"/>
                </a:solidFill>
                <a:latin typeface="Arial" panose="020B0604020202020204"/>
                <a:cs typeface="Arial" panose="020B0604020202020204"/>
              </a:rPr>
              <a:t>e</a:t>
            </a:r>
            <a:r>
              <a:rPr lang="zh-CN" altLang="en-US" sz="1400" dirty="0">
                <a:solidFill>
                  <a:srgbClr val="000000"/>
                </a:solidFill>
                <a:latin typeface="Arial" panose="020B0604020202020204"/>
                <a:cs typeface="Arial" panose="020B0604020202020204"/>
              </a:rPr>
              <a:t> </a:t>
            </a:r>
            <a:r>
              <a:rPr lang="en-US" sz="1400" dirty="0">
                <a:solidFill>
                  <a:srgbClr val="000000"/>
                </a:solidFill>
                <a:latin typeface="Arial" panose="020B0604020202020204"/>
                <a:cs typeface="Arial" panose="020B0604020202020204"/>
              </a:rPr>
              <a:t>Pro</a:t>
            </a:r>
            <a:r>
              <a:rPr lang="en-US" altLang="zh-CN" sz="1400" dirty="0">
                <a:solidFill>
                  <a:srgbClr val="000000"/>
                </a:solidFill>
                <a:latin typeface="Arial" panose="020B0604020202020204"/>
                <a:cs typeface="Arial" panose="020B0604020202020204"/>
              </a:rPr>
              <a:t>t</a:t>
            </a:r>
            <a:r>
              <a:rPr lang="en-US" sz="1400" dirty="0">
                <a:solidFill>
                  <a:srgbClr val="000000"/>
                </a:solidFill>
                <a:latin typeface="Arial" panose="020B0604020202020204"/>
                <a:cs typeface="Arial" panose="020B0604020202020204"/>
              </a:rPr>
              <a:t>e</a:t>
            </a:r>
            <a:r>
              <a:rPr lang="en-US" altLang="zh-CN" sz="1400" dirty="0">
                <a:solidFill>
                  <a:srgbClr val="000000"/>
                </a:solidFill>
                <a:latin typeface="Arial" panose="020B0604020202020204"/>
                <a:cs typeface="Arial" panose="020B0604020202020204"/>
              </a:rPr>
              <a:t>i</a:t>
            </a:r>
            <a:r>
              <a:rPr lang="en-US" sz="1400" dirty="0">
                <a:solidFill>
                  <a:srgbClr val="000000"/>
                </a:solidFill>
                <a:latin typeface="Arial" panose="020B0604020202020204"/>
                <a:cs typeface="Arial" panose="020B0604020202020204"/>
              </a:rPr>
              <a:t>n</a:t>
            </a:r>
            <a:r>
              <a:rPr lang="zh-CN" altLang="en-US" sz="1400" dirty="0">
                <a:solidFill>
                  <a:srgbClr val="000000"/>
                </a:solidFill>
                <a:latin typeface="Arial" panose="020B0604020202020204"/>
                <a:cs typeface="Arial" panose="020B0604020202020204"/>
              </a:rPr>
              <a:t> </a:t>
            </a:r>
            <a:r>
              <a:rPr lang="en-US" sz="1400" dirty="0">
                <a:solidFill>
                  <a:srgbClr val="000000"/>
                </a:solidFill>
                <a:latin typeface="Arial" panose="020B0604020202020204"/>
                <a:cs typeface="Arial" panose="020B0604020202020204"/>
              </a:rPr>
              <a:t>F</a:t>
            </a:r>
            <a:r>
              <a:rPr lang="en-US" altLang="zh-CN" sz="1400" dirty="0">
                <a:solidFill>
                  <a:srgbClr val="000000"/>
                </a:solidFill>
                <a:latin typeface="Arial" panose="020B0604020202020204"/>
                <a:cs typeface="Arial" panose="020B0604020202020204"/>
              </a:rPr>
              <a:t>o</a:t>
            </a:r>
            <a:r>
              <a:rPr lang="en-US" sz="1400" dirty="0">
                <a:solidFill>
                  <a:srgbClr val="000000"/>
                </a:solidFill>
                <a:latin typeface="Arial" panose="020B0604020202020204"/>
                <a:cs typeface="Arial" panose="020B0604020202020204"/>
              </a:rPr>
              <a:t>ldi</a:t>
            </a:r>
            <a:r>
              <a:rPr lang="en-US" altLang="zh-CN" sz="1400" dirty="0">
                <a:solidFill>
                  <a:srgbClr val="000000"/>
                </a:solidFill>
                <a:latin typeface="Arial" panose="020B0604020202020204"/>
                <a:cs typeface="Arial" panose="020B0604020202020204"/>
              </a:rPr>
              <a:t>n</a:t>
            </a:r>
            <a:r>
              <a:rPr lang="en-US" sz="1400" dirty="0">
                <a:solidFill>
                  <a:srgbClr val="000000"/>
                </a:solidFill>
                <a:latin typeface="Arial" panose="020B0604020202020204"/>
                <a:cs typeface="Arial" panose="020B0604020202020204"/>
              </a:rPr>
              <a:t>g</a:t>
            </a:r>
            <a:r>
              <a:rPr lang="en-US" altLang="zh-CN" sz="1400" dirty="0">
                <a:solidFill>
                  <a:srgbClr val="000000"/>
                </a:solidFill>
                <a:ea typeface="+mn-lt"/>
                <a:cs typeface="+mn-lt"/>
              </a:rPr>
              <a:t>.</a:t>
            </a:r>
            <a:r>
              <a:rPr lang="zh-CN" altLang="en-US" sz="1400" dirty="0">
                <a:solidFill>
                  <a:srgbClr val="000000"/>
                </a:solidFill>
                <a:ea typeface="+mn-lt"/>
                <a:cs typeface="+mn-lt"/>
              </a:rPr>
              <a:t> </a:t>
            </a:r>
            <a:r>
              <a:rPr lang="en-US" sz="1400" dirty="0">
                <a:solidFill>
                  <a:srgbClr val="000000"/>
                </a:solidFill>
                <a:ea typeface="+mn-lt"/>
                <a:cs typeface="+mn-lt"/>
              </a:rPr>
              <a:t>KDD</a:t>
            </a:r>
            <a:r>
              <a:rPr lang="zh-CN" altLang="en-US" sz="1400" dirty="0">
                <a:solidFill>
                  <a:srgbClr val="000000"/>
                </a:solidFill>
                <a:ea typeface="+mn-lt"/>
                <a:cs typeface="+mn-lt"/>
              </a:rPr>
              <a:t> </a:t>
            </a:r>
            <a:r>
              <a:rPr lang="en-US" altLang="zh-CN" sz="1400" dirty="0">
                <a:solidFill>
                  <a:srgbClr val="000000"/>
                </a:solidFill>
                <a:ea typeface="+mn-lt"/>
                <a:cs typeface="+mn-lt"/>
              </a:rPr>
              <a:t>21</a:t>
            </a:r>
            <a:endParaRPr lang="en-US" sz="1400" dirty="0">
              <a:solidFill>
                <a:srgbClr val="000000"/>
              </a:solidFill>
              <a:ea typeface="+mn-lt"/>
              <a:cs typeface="+mn-lt"/>
            </a:endParaRPr>
          </a:p>
          <a:p>
            <a:r>
              <a:rPr lang="en-US" sz="1400" dirty="0">
                <a:solidFill>
                  <a:srgbClr val="000000"/>
                </a:solidFill>
                <a:latin typeface="微软雅黑"/>
                <a:ea typeface="+mn-lt"/>
                <a:cs typeface="+mn-lt"/>
              </a:rPr>
              <a:t>Du et al. Machine Learning-Aided Molecular Design. Nature Machine Intelligence (NMI) 24</a:t>
            </a:r>
            <a:endParaRPr lang="en-US" sz="1400" dirty="0">
              <a:solidFill>
                <a:srgbClr val="000000"/>
              </a:solidFill>
              <a:latin typeface="微软雅黑"/>
              <a:cs typeface="Arial" panose="020B0604020202020204"/>
            </a:endParaRPr>
          </a:p>
        </p:txBody>
      </p:sp>
      <p:sp>
        <p:nvSpPr>
          <p:cNvPr id="56" name="矩形 55"/>
          <p:cNvSpPr/>
          <p:nvPr/>
        </p:nvSpPr>
        <p:spPr>
          <a:xfrm>
            <a:off x="374453" y="4884234"/>
            <a:ext cx="3839090" cy="696580"/>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kumimoji="1" lang="zh-CN" altLang="en-US" dirty="0">
                <a:solidFill>
                  <a:schemeClr val="tx1"/>
                </a:solidFill>
                <a:latin typeface="微软雅黑"/>
                <a:ea typeface="微软雅黑"/>
                <a:cs typeface="+mn-lt"/>
              </a:rPr>
              <a:t>在新冠靶点</a:t>
            </a:r>
            <a:r>
              <a:rPr kumimoji="1" lang="zh-CN" dirty="0">
                <a:solidFill>
                  <a:schemeClr val="tx1"/>
                </a:solidFill>
                <a:latin typeface="微软雅黑"/>
                <a:ea typeface="微软雅黑"/>
                <a:cs typeface="+mn-lt"/>
              </a:rPr>
              <a:t>上，</a:t>
            </a:r>
            <a:r>
              <a:rPr kumimoji="1" lang="zh-CN" altLang="en-US" dirty="0">
                <a:solidFill>
                  <a:schemeClr val="tx1"/>
                </a:solidFill>
                <a:latin typeface="微软雅黑"/>
                <a:ea typeface="微软雅黑"/>
                <a:cs typeface="+mn-lt"/>
              </a:rPr>
              <a:t>将药物</a:t>
            </a:r>
            <a:r>
              <a:rPr kumimoji="1" lang="en-US" altLang="zh-CN" dirty="0">
                <a:solidFill>
                  <a:schemeClr val="tx1"/>
                </a:solidFill>
                <a:latin typeface="微软雅黑"/>
                <a:ea typeface="微软雅黑"/>
                <a:cs typeface="+mn-lt"/>
              </a:rPr>
              <a:t>-</a:t>
            </a:r>
            <a:r>
              <a:rPr kumimoji="1" lang="zh-CN" altLang="en-US" dirty="0">
                <a:solidFill>
                  <a:schemeClr val="tx1"/>
                </a:solidFill>
                <a:latin typeface="微软雅黑"/>
                <a:ea typeface="微软雅黑"/>
                <a:cs typeface="+mn-lt"/>
              </a:rPr>
              <a:t>靶点</a:t>
            </a:r>
            <a:r>
              <a:rPr kumimoji="1" lang="zh-CN" dirty="0">
                <a:solidFill>
                  <a:schemeClr val="tx1"/>
                </a:solidFill>
                <a:latin typeface="微软雅黑"/>
                <a:ea typeface="微软雅黑"/>
                <a:cs typeface="+mn-lt"/>
              </a:rPr>
              <a:t>亲和力提高</a:t>
            </a:r>
            <a:r>
              <a:rPr kumimoji="1" lang="en-US" altLang="zh-CN" dirty="0">
                <a:solidFill>
                  <a:schemeClr val="tx1"/>
                </a:solidFill>
                <a:latin typeface="微软雅黑"/>
                <a:ea typeface="+mn-lt"/>
                <a:cs typeface="+mn-lt"/>
              </a:rPr>
              <a:t>4</a:t>
            </a:r>
            <a:r>
              <a:rPr kumimoji="1" lang="zh-CN" dirty="0">
                <a:solidFill>
                  <a:schemeClr val="tx1"/>
                </a:solidFill>
                <a:latin typeface="微软雅黑"/>
                <a:ea typeface="微软雅黑"/>
                <a:cs typeface="+mn-lt"/>
              </a:rPr>
              <a:t>倍</a:t>
            </a:r>
            <a:r>
              <a:rPr kumimoji="1" lang="zh-CN" altLang="en-US" dirty="0">
                <a:solidFill>
                  <a:schemeClr val="tx1"/>
                </a:solidFill>
                <a:latin typeface="微软雅黑"/>
                <a:ea typeface="微软雅黑"/>
                <a:cs typeface="+mn-lt"/>
              </a:rPr>
              <a:t>。</a:t>
            </a:r>
            <a:endParaRPr lang="zh-CN" altLang="en-US" dirty="0">
              <a:solidFill>
                <a:schemeClr val="tx1"/>
              </a:solidFill>
              <a:latin typeface="微软雅黑"/>
              <a:ea typeface="微软雅黑"/>
              <a:cs typeface="Arial" panose="020B0604020202020204"/>
            </a:endParaRPr>
          </a:p>
        </p:txBody>
      </p:sp>
      <p:pic>
        <p:nvPicPr>
          <p:cNvPr id="58" name="图片 57" descr="图示&#10;&#10;已自动生成说明"/>
          <p:cNvPicPr>
            <a:picLocks noChangeAspect="1"/>
          </p:cNvPicPr>
          <p:nvPr/>
        </p:nvPicPr>
        <p:blipFill>
          <a:blip r:embed="rId4"/>
          <a:stretch>
            <a:fillRect/>
          </a:stretch>
        </p:blipFill>
        <p:spPr>
          <a:xfrm>
            <a:off x="1420097" y="5232524"/>
            <a:ext cx="2793446" cy="1600438"/>
          </a:xfrm>
          <a:prstGeom prst="rect">
            <a:avLst/>
          </a:prstGeom>
        </p:spPr>
      </p:pic>
      <p:sp>
        <p:nvSpPr>
          <p:cNvPr id="34" name="矩形 33"/>
          <p:cNvSpPr/>
          <p:nvPr/>
        </p:nvSpPr>
        <p:spPr>
          <a:xfrm>
            <a:off x="378178" y="2101316"/>
            <a:ext cx="4018844" cy="2765777"/>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userDrawn="1"/>
        </p:nvSpPr>
        <p:spPr>
          <a:xfrm>
            <a:off x="374469" y="2087472"/>
            <a:ext cx="4005942" cy="2796812"/>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a:ea typeface="微软雅黑"/>
                <a:cs typeface="+mn-lt"/>
                <a:sym typeface="+mn-ea"/>
              </a:rPr>
              <a:t>连续</a:t>
            </a:r>
            <a:r>
              <a:rPr lang="zh-CN" sz="3200" b="1" dirty="0">
                <a:solidFill>
                  <a:schemeClr val="bg1"/>
                </a:solidFill>
                <a:latin typeface="微软雅黑"/>
                <a:ea typeface="微软雅黑"/>
                <a:cs typeface="+mn-lt"/>
                <a:sym typeface="+mn-ea"/>
              </a:rPr>
              <a:t>空间的药物</a:t>
            </a:r>
            <a:r>
              <a:rPr lang="zh-CN" altLang="en-US" sz="3200" b="1" dirty="0">
                <a:solidFill>
                  <a:schemeClr val="bg1"/>
                </a:solidFill>
                <a:latin typeface="微软雅黑"/>
                <a:ea typeface="微软雅黑"/>
                <a:cs typeface="+mn-lt"/>
                <a:sym typeface="+mn-ea"/>
              </a:rPr>
              <a:t>分子</a:t>
            </a:r>
            <a:r>
              <a:rPr lang="zh-CN" sz="3200" b="1" dirty="0">
                <a:solidFill>
                  <a:schemeClr val="bg1"/>
                </a:solidFill>
                <a:latin typeface="微软雅黑"/>
                <a:ea typeface="微软雅黑"/>
                <a:cs typeface="+mn-lt"/>
                <a:sym typeface="+mn-ea"/>
              </a:rPr>
              <a:t>设计算法</a:t>
            </a:r>
            <a:endParaRPr lang="zh-CN" b="1" dirty="0">
              <a:solidFill>
                <a:schemeClr val="bg1"/>
              </a:solidFill>
              <a:latin typeface="微软雅黑"/>
              <a:ea typeface="微软雅黑"/>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4" name="文本框 3"/>
          <p:cNvSpPr txBox="1"/>
          <p:nvPr/>
        </p:nvSpPr>
        <p:spPr>
          <a:xfrm>
            <a:off x="474359" y="887081"/>
            <a:ext cx="11542888" cy="1198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342900" indent="-342900" algn="just">
              <a:buFont typeface="Wingdings"/>
              <a:buChar char="q"/>
            </a:pPr>
            <a:r>
              <a:rPr lang="zh-CN" altLang="en-US" sz="2400" b="1">
                <a:latin typeface="微软雅黑"/>
                <a:ea typeface="微软雅黑"/>
                <a:cs typeface="Arial" panose="020B0604020202020204"/>
              </a:rPr>
              <a:t>问题</a:t>
            </a:r>
            <a:r>
              <a:rPr lang="zh-CN" altLang="en-US" sz="2400">
                <a:latin typeface="微软雅黑"/>
                <a:ea typeface="微软雅黑"/>
                <a:cs typeface="Arial" panose="020B0604020202020204"/>
              </a:rPr>
              <a:t>：</a:t>
            </a:r>
            <a:r>
              <a:rPr lang="zh-CN" altLang="en-US" sz="2000">
                <a:latin typeface="微软雅黑"/>
                <a:ea typeface="微软雅黑"/>
                <a:cs typeface="+mn-lt"/>
              </a:rPr>
              <a:t>连续空间</a:t>
            </a:r>
            <a:r>
              <a:rPr lang="zh-CN" sz="2000">
                <a:latin typeface="微软雅黑"/>
                <a:ea typeface="微软雅黑"/>
                <a:cs typeface="+mn-lt"/>
              </a:rPr>
              <a:t>表达分子能力不足、分子几何构型约束难</a:t>
            </a:r>
            <a:r>
              <a:rPr lang="zh-CN" altLang="en-US" sz="2000">
                <a:latin typeface="微软雅黑"/>
                <a:ea typeface="微软雅黑"/>
                <a:cs typeface="+mn-lt"/>
              </a:rPr>
              <a:t>满足、与先导化合物</a:t>
            </a:r>
            <a:r>
              <a:rPr lang="zh-CN" sz="2000">
                <a:latin typeface="微软雅黑"/>
                <a:ea typeface="微软雅黑"/>
                <a:cs typeface="+mn-lt"/>
              </a:rPr>
              <a:t>的</a:t>
            </a:r>
            <a:r>
              <a:rPr lang="zh-CN" altLang="en-US" sz="2000">
                <a:latin typeface="微软雅黑"/>
                <a:ea typeface="微软雅黑"/>
                <a:cs typeface="+mn-lt"/>
              </a:rPr>
              <a:t>相似</a:t>
            </a:r>
            <a:r>
              <a:rPr lang="zh-CN" sz="2000">
                <a:latin typeface="微软雅黑"/>
                <a:ea typeface="微软雅黑"/>
                <a:cs typeface="+mn-lt"/>
              </a:rPr>
              <a:t>性不足</a:t>
            </a:r>
            <a:endParaRPr lang="zh-CN" altLang="en-US" sz="2000">
              <a:latin typeface="微软雅黑"/>
              <a:ea typeface="微软雅黑"/>
              <a:cs typeface="Arial" panose="020B0604020202020204"/>
            </a:endParaRPr>
          </a:p>
          <a:p>
            <a:pPr marL="342900" indent="-342900" algn="just">
              <a:buFont typeface="Wingdings"/>
              <a:buChar char="q"/>
            </a:pPr>
            <a:r>
              <a:rPr lang="zh-CN" altLang="en-US" sz="2400" b="1">
                <a:latin typeface="微软雅黑"/>
                <a:ea typeface="微软雅黑"/>
                <a:cs typeface="Arial" panose="020B0604020202020204"/>
              </a:rPr>
              <a:t>方案</a:t>
            </a:r>
            <a:r>
              <a:rPr lang="zh-CN" altLang="en-US" sz="2400">
                <a:latin typeface="微软雅黑"/>
                <a:ea typeface="微软雅黑"/>
                <a:cs typeface="Arial" panose="020B0604020202020204"/>
              </a:rPr>
              <a:t>：</a:t>
            </a:r>
            <a:r>
              <a:rPr lang="zh-CN" altLang="en-US" sz="2400">
                <a:latin typeface="微软雅黑"/>
                <a:ea typeface="微软雅黑"/>
                <a:cs typeface="+mn-lt"/>
              </a:rPr>
              <a:t>（1）</a:t>
            </a:r>
            <a:r>
              <a:rPr lang="zh-CN" sz="2400">
                <a:latin typeface="微软雅黑"/>
                <a:ea typeface="微软雅黑"/>
                <a:cs typeface="+mn-lt"/>
              </a:rPr>
              <a:t>分子结构可微分方法</a:t>
            </a:r>
            <a:r>
              <a:rPr lang="zh-CN" altLang="en-US" sz="2400">
                <a:latin typeface="微软雅黑"/>
                <a:ea typeface="微软雅黑"/>
                <a:cs typeface="+mn-lt"/>
              </a:rPr>
              <a:t>；</a:t>
            </a:r>
            <a:r>
              <a:rPr lang="zh-CN" sz="2400">
                <a:latin typeface="微软雅黑"/>
                <a:ea typeface="微软雅黑"/>
                <a:cs typeface="+mn-lt"/>
              </a:rPr>
              <a:t>（</a:t>
            </a:r>
            <a:r>
              <a:rPr lang="en-US" altLang="zh-CN" sz="2400">
                <a:latin typeface="微软雅黑"/>
                <a:ea typeface="+mn-lt"/>
                <a:cs typeface="+mn-lt"/>
              </a:rPr>
              <a:t>2</a:t>
            </a:r>
            <a:r>
              <a:rPr lang="zh-CN" sz="2400">
                <a:latin typeface="微软雅黑"/>
                <a:ea typeface="微软雅黑"/>
                <a:cs typeface="+mn-lt"/>
              </a:rPr>
              <a:t>）几何约束流形空间上的生成模型</a:t>
            </a:r>
            <a:r>
              <a:rPr lang="zh-CN" altLang="en-US" sz="2400">
                <a:latin typeface="微软雅黑"/>
                <a:ea typeface="微软雅黑"/>
                <a:cs typeface="+mn-lt"/>
              </a:rPr>
              <a:t>；</a:t>
            </a:r>
            <a:r>
              <a:rPr lang="zh-CN" sz="2400">
                <a:latin typeface="微软雅黑"/>
                <a:ea typeface="微软雅黑"/>
                <a:cs typeface="+mn-lt"/>
              </a:rPr>
              <a:t>（</a:t>
            </a:r>
            <a:r>
              <a:rPr lang="en-US" altLang="zh-CN" sz="2400">
                <a:latin typeface="微软雅黑"/>
                <a:ea typeface="+mn-lt"/>
                <a:cs typeface="+mn-lt"/>
              </a:rPr>
              <a:t>3</a:t>
            </a:r>
            <a:r>
              <a:rPr lang="zh-CN" sz="2400">
                <a:latin typeface="微软雅黑"/>
                <a:ea typeface="微软雅黑"/>
                <a:cs typeface="+mn-lt"/>
              </a:rPr>
              <a:t>）</a:t>
            </a:r>
            <a:r>
              <a:rPr lang="zh-CN" altLang="en-US" sz="2400">
                <a:latin typeface="微软雅黑"/>
                <a:ea typeface="微软雅黑"/>
                <a:cs typeface="+mn-lt"/>
              </a:rPr>
              <a:t>结构复用</a:t>
            </a:r>
            <a:r>
              <a:rPr lang="en-US" altLang="zh-CN" sz="2400">
                <a:latin typeface="微软雅黑"/>
                <a:ea typeface="+mn-lt"/>
                <a:cs typeface="+mn-lt"/>
              </a:rPr>
              <a:t>&amp;</a:t>
            </a:r>
            <a:r>
              <a:rPr lang="zh-CN" altLang="en-US" sz="2400">
                <a:latin typeface="微软雅黑"/>
                <a:ea typeface="微软雅黑"/>
                <a:cs typeface="+mn-lt"/>
              </a:rPr>
              <a:t>微调”神经网络</a:t>
            </a:r>
            <a:r>
              <a:rPr lang="zh-CN" sz="2400">
                <a:latin typeface="微软雅黑"/>
                <a:ea typeface="微软雅黑"/>
                <a:cs typeface="+mn-lt"/>
              </a:rPr>
              <a:t> </a:t>
            </a:r>
            <a:endParaRPr lang="zh-CN">
              <a:latin typeface="微软雅黑"/>
              <a:ea typeface="微软雅黑"/>
              <a:cs typeface="Arial" panose="020B0604020202020204"/>
            </a:endParaRPr>
          </a:p>
        </p:txBody>
      </p:sp>
      <p:sp>
        <p:nvSpPr>
          <p:cNvPr id="29" name="文本框 28"/>
          <p:cNvSpPr txBox="1"/>
          <p:nvPr/>
        </p:nvSpPr>
        <p:spPr>
          <a:xfrm>
            <a:off x="383823" y="2082801"/>
            <a:ext cx="4018844" cy="46166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sz="2400">
                <a:solidFill>
                  <a:schemeClr val="bg1"/>
                </a:solidFill>
                <a:latin typeface="微软雅黑"/>
                <a:ea typeface="微软雅黑"/>
                <a:cs typeface="+mn-lt"/>
              </a:rPr>
              <a:t>分</a:t>
            </a:r>
            <a:r>
              <a:rPr lang="zh-CN" altLang="en-US" sz="2400">
                <a:solidFill>
                  <a:schemeClr val="bg1"/>
                </a:solidFill>
                <a:latin typeface="微软雅黑"/>
                <a:ea typeface="微软雅黑"/>
                <a:cs typeface="+mn-lt"/>
              </a:rPr>
              <a:t>子结构</a:t>
            </a:r>
            <a:r>
              <a:rPr lang="zh-CN" sz="2400">
                <a:solidFill>
                  <a:schemeClr val="bg1"/>
                </a:solidFill>
                <a:latin typeface="微软雅黑"/>
                <a:ea typeface="微软雅黑"/>
                <a:cs typeface="+mn-lt"/>
              </a:rPr>
              <a:t>的可微分方法</a:t>
            </a:r>
            <a:endParaRPr lang="zh-CN">
              <a:solidFill>
                <a:schemeClr val="bg1"/>
              </a:solidFill>
              <a:latin typeface="微软雅黑"/>
              <a:ea typeface="微软雅黑"/>
            </a:endParaRPr>
          </a:p>
        </p:txBody>
      </p:sp>
      <p:sp>
        <p:nvSpPr>
          <p:cNvPr id="35" name="文本框 34"/>
          <p:cNvSpPr txBox="1"/>
          <p:nvPr/>
        </p:nvSpPr>
        <p:spPr>
          <a:xfrm>
            <a:off x="377950" y="2604800"/>
            <a:ext cx="40132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a:cs typeface="Arial" panose="020B0604020202020204"/>
              </a:rPr>
              <a:t>神经网络梯度直接优化可微分分子</a:t>
            </a:r>
            <a:endParaRPr lang="zh-CN" altLang="en-US" sz="2000">
              <a:cs typeface="Arial" panose="020B0604020202020204"/>
            </a:endParaRPr>
          </a:p>
        </p:txBody>
      </p:sp>
      <p:sp>
        <p:nvSpPr>
          <p:cNvPr id="36" name="文本框 35"/>
          <p:cNvSpPr txBox="1"/>
          <p:nvPr/>
        </p:nvSpPr>
        <p:spPr>
          <a:xfrm>
            <a:off x="4487334" y="2071512"/>
            <a:ext cx="3629377" cy="46166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sz="2400" dirty="0">
                <a:solidFill>
                  <a:schemeClr val="bg1"/>
                </a:solidFill>
                <a:ea typeface="+mn-lt"/>
                <a:cs typeface="+mn-lt"/>
              </a:rPr>
              <a:t>几何流形空间的生成模型</a:t>
            </a:r>
            <a:endParaRPr lang="zh-CN" dirty="0">
              <a:solidFill>
                <a:schemeClr val="bg1"/>
              </a:solidFill>
            </a:endParaRPr>
          </a:p>
        </p:txBody>
      </p:sp>
      <p:sp>
        <p:nvSpPr>
          <p:cNvPr id="38" name="矩形 37"/>
          <p:cNvSpPr/>
          <p:nvPr/>
        </p:nvSpPr>
        <p:spPr>
          <a:xfrm>
            <a:off x="4459112" y="2095671"/>
            <a:ext cx="3657598" cy="276577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4679018" y="2604799"/>
            <a:ext cx="35277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a:cs typeface="Arial" panose="020B0604020202020204"/>
              </a:rPr>
              <a:t>几何构型约束定义为流形</a:t>
            </a:r>
            <a:endParaRPr lang="zh-CN" altLang="en-US" sz="2000">
              <a:cs typeface="Arial" panose="020B0604020202020204"/>
            </a:endParaRPr>
          </a:p>
        </p:txBody>
      </p:sp>
      <p:sp>
        <p:nvSpPr>
          <p:cNvPr id="47" name="文本框 46"/>
          <p:cNvSpPr txBox="1"/>
          <p:nvPr/>
        </p:nvSpPr>
        <p:spPr>
          <a:xfrm>
            <a:off x="8217959" y="2065867"/>
            <a:ext cx="3646664" cy="46166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altLang="en-US" sz="2400">
                <a:solidFill>
                  <a:schemeClr val="bg1"/>
                </a:solidFill>
                <a:latin typeface="微软雅黑"/>
                <a:ea typeface="微软雅黑"/>
                <a:cs typeface="+mn-lt"/>
              </a:rPr>
              <a:t>“</a:t>
            </a:r>
            <a:r>
              <a:rPr lang="zh-CN" sz="2400">
                <a:solidFill>
                  <a:schemeClr val="bg1"/>
                </a:solidFill>
                <a:latin typeface="微软雅黑"/>
                <a:ea typeface="微软雅黑"/>
                <a:cs typeface="+mn-lt"/>
              </a:rPr>
              <a:t>结构复用&amp;微调</a:t>
            </a:r>
            <a:r>
              <a:rPr lang="zh-CN" altLang="en-US" sz="2400">
                <a:solidFill>
                  <a:schemeClr val="bg1"/>
                </a:solidFill>
                <a:latin typeface="微软雅黑"/>
                <a:ea typeface="微软雅黑"/>
                <a:cs typeface="+mn-lt"/>
              </a:rPr>
              <a:t>”</a:t>
            </a:r>
            <a:r>
              <a:rPr lang="zh-CN" sz="2400">
                <a:solidFill>
                  <a:schemeClr val="bg1"/>
                </a:solidFill>
                <a:latin typeface="微软雅黑"/>
                <a:ea typeface="微软雅黑"/>
                <a:cs typeface="+mn-lt"/>
              </a:rPr>
              <a:t>网络</a:t>
            </a:r>
            <a:endParaRPr lang="zh-CN" altLang="en-US" sz="2400">
              <a:solidFill>
                <a:schemeClr val="bg1"/>
              </a:solidFill>
              <a:latin typeface="微软雅黑"/>
              <a:ea typeface="微软雅黑"/>
              <a:cs typeface="Arial" panose="020B0604020202020204"/>
            </a:endParaRPr>
          </a:p>
        </p:txBody>
      </p:sp>
      <p:sp>
        <p:nvSpPr>
          <p:cNvPr id="52" name="文本框 51"/>
          <p:cNvSpPr txBox="1"/>
          <p:nvPr/>
        </p:nvSpPr>
        <p:spPr>
          <a:xfrm>
            <a:off x="8227426" y="2604799"/>
            <a:ext cx="40075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dirty="0">
                <a:cs typeface="Arial" panose="020B0604020202020204"/>
              </a:rPr>
              <a:t>图的注意力机制选择复用结构</a:t>
            </a:r>
            <a:endParaRPr lang="zh-CN" altLang="en-US" sz="2000" dirty="0">
              <a:cs typeface="Arial" panose="020B0604020202020204"/>
            </a:endParaRPr>
          </a:p>
        </p:txBody>
      </p:sp>
      <p:sp>
        <p:nvSpPr>
          <p:cNvPr id="54" name="文本框 53"/>
          <p:cNvSpPr txBox="1"/>
          <p:nvPr/>
        </p:nvSpPr>
        <p:spPr>
          <a:xfrm>
            <a:off x="5954661" y="5048842"/>
            <a:ext cx="5842003" cy="181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400">
                <a:solidFill>
                  <a:srgbClr val="000000"/>
                </a:solidFill>
                <a:latin typeface="微软雅黑"/>
                <a:ea typeface="微软雅黑"/>
                <a:cs typeface="+mn-lt"/>
              </a:rPr>
              <a:t>Fu</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e</a:t>
            </a:r>
            <a:r>
              <a:rPr lang="en-US" altLang="zh-CN" sz="1400">
                <a:solidFill>
                  <a:srgbClr val="000000"/>
                </a:solidFill>
                <a:latin typeface="微软雅黑"/>
                <a:ea typeface="+mn-lt"/>
                <a:cs typeface="+mn-lt"/>
              </a:rPr>
              <a:t>t</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al. </a:t>
            </a:r>
            <a:r>
              <a:rPr lang="en-US" altLang="zh-CN" sz="1400">
                <a:solidFill>
                  <a:srgbClr val="000000"/>
                </a:solidFill>
                <a:ea typeface="+mn-lt"/>
                <a:cs typeface="+mn-lt"/>
              </a:rPr>
              <a:t>D</a:t>
            </a:r>
            <a:r>
              <a:rPr lang="zh-CN" sz="1400">
                <a:solidFill>
                  <a:srgbClr val="000000"/>
                </a:solidFill>
                <a:ea typeface="+mn-lt"/>
                <a:cs typeface="+mn-lt"/>
              </a:rPr>
              <a:t>if</a:t>
            </a:r>
            <a:r>
              <a:rPr lang="en-US" altLang="zh-CN" sz="1400">
                <a:solidFill>
                  <a:srgbClr val="000000"/>
                </a:solidFill>
                <a:ea typeface="+mn-lt"/>
                <a:cs typeface="+mn-lt"/>
              </a:rPr>
              <a:t>f</a:t>
            </a:r>
            <a:r>
              <a:rPr lang="zh-CN" sz="1400">
                <a:solidFill>
                  <a:srgbClr val="000000"/>
                </a:solidFill>
                <a:ea typeface="+mn-lt"/>
                <a:cs typeface="+mn-lt"/>
              </a:rPr>
              <a:t>renti</a:t>
            </a:r>
            <a:r>
              <a:rPr lang="en-US" altLang="zh-CN" sz="1400">
                <a:solidFill>
                  <a:srgbClr val="000000"/>
                </a:solidFill>
                <a:ea typeface="+mn-lt"/>
                <a:cs typeface="+mn-lt"/>
              </a:rPr>
              <a:t>able</a:t>
            </a:r>
            <a:r>
              <a:rPr lang="zh-CN" altLang="en-US" sz="1400">
                <a:solidFill>
                  <a:srgbClr val="000000"/>
                </a:solidFill>
                <a:ea typeface="+mn-lt"/>
                <a:cs typeface="+mn-lt"/>
              </a:rPr>
              <a:t> </a:t>
            </a:r>
            <a:r>
              <a:rPr lang="en-US" altLang="zh-CN" sz="1400">
                <a:solidFill>
                  <a:srgbClr val="000000"/>
                </a:solidFill>
                <a:ea typeface="+mn-lt"/>
                <a:cs typeface="+mn-lt"/>
              </a:rPr>
              <a:t>S</a:t>
            </a:r>
            <a:r>
              <a:rPr lang="zh-CN" sz="1400">
                <a:solidFill>
                  <a:srgbClr val="000000"/>
                </a:solidFill>
                <a:ea typeface="+mn-lt"/>
                <a:cs typeface="+mn-lt"/>
              </a:rPr>
              <a:t>c</a:t>
            </a:r>
            <a:r>
              <a:rPr lang="en-US" altLang="zh-CN" sz="1400" err="1">
                <a:solidFill>
                  <a:srgbClr val="000000"/>
                </a:solidFill>
                <a:ea typeface="+mn-lt"/>
                <a:cs typeface="+mn-lt"/>
              </a:rPr>
              <a:t>affo</a:t>
            </a:r>
            <a:r>
              <a:rPr lang="zh-CN" sz="1400">
                <a:solidFill>
                  <a:srgbClr val="000000"/>
                </a:solidFill>
                <a:ea typeface="+mn-lt"/>
                <a:cs typeface="+mn-lt"/>
              </a:rPr>
              <a:t>l</a:t>
            </a:r>
            <a:r>
              <a:rPr lang="en-US" altLang="zh-CN" sz="1400">
                <a:solidFill>
                  <a:srgbClr val="000000"/>
                </a:solidFill>
                <a:ea typeface="+mn-lt"/>
                <a:cs typeface="+mn-lt"/>
              </a:rPr>
              <a:t>d</a:t>
            </a:r>
            <a:r>
              <a:rPr lang="zh-CN" altLang="en-US" sz="1400">
                <a:solidFill>
                  <a:srgbClr val="000000"/>
                </a:solidFill>
                <a:ea typeface="+mn-lt"/>
                <a:cs typeface="+mn-lt"/>
              </a:rPr>
              <a:t> </a:t>
            </a:r>
            <a:r>
              <a:rPr lang="en-US" altLang="zh-CN" sz="1400">
                <a:solidFill>
                  <a:srgbClr val="000000"/>
                </a:solidFill>
                <a:ea typeface="+mn-lt"/>
                <a:cs typeface="+mn-lt"/>
              </a:rPr>
              <a:t>T</a:t>
            </a:r>
            <a:r>
              <a:rPr lang="zh-CN" sz="1400">
                <a:solidFill>
                  <a:srgbClr val="000000"/>
                </a:solidFill>
                <a:ea typeface="+mn-lt"/>
                <a:cs typeface="+mn-lt"/>
              </a:rPr>
              <a:t>r</a:t>
            </a:r>
            <a:r>
              <a:rPr lang="en-US" altLang="zh-CN" sz="1400" err="1">
                <a:solidFill>
                  <a:srgbClr val="000000"/>
                </a:solidFill>
                <a:ea typeface="+mn-lt"/>
                <a:cs typeface="+mn-lt"/>
              </a:rPr>
              <a:t>ee</a:t>
            </a:r>
            <a:r>
              <a:rPr lang="zh-CN" altLang="en-US" sz="1400">
                <a:solidFill>
                  <a:srgbClr val="000000"/>
                </a:solidFill>
                <a:ea typeface="+mn-lt"/>
                <a:cs typeface="+mn-lt"/>
              </a:rPr>
              <a:t> </a:t>
            </a:r>
            <a:r>
              <a:rPr lang="zh-CN" sz="1400">
                <a:solidFill>
                  <a:srgbClr val="000000"/>
                </a:solidFill>
                <a:ea typeface="+mn-lt"/>
                <a:cs typeface="+mn-lt"/>
              </a:rPr>
              <a:t>for </a:t>
            </a:r>
            <a:r>
              <a:rPr lang="en-US" altLang="zh-CN" sz="1400">
                <a:solidFill>
                  <a:srgbClr val="000000"/>
                </a:solidFill>
                <a:ea typeface="+mn-lt"/>
                <a:cs typeface="+mn-lt"/>
              </a:rPr>
              <a:t>Mole</a:t>
            </a:r>
            <a:r>
              <a:rPr lang="zh-CN" sz="1400">
                <a:solidFill>
                  <a:srgbClr val="000000"/>
                </a:solidFill>
                <a:ea typeface="+mn-lt"/>
                <a:cs typeface="+mn-lt"/>
              </a:rPr>
              <a:t>cu</a:t>
            </a:r>
            <a:r>
              <a:rPr lang="en-US" altLang="zh-CN" sz="1400">
                <a:solidFill>
                  <a:srgbClr val="000000"/>
                </a:solidFill>
                <a:ea typeface="+mn-lt"/>
                <a:cs typeface="+mn-lt"/>
              </a:rPr>
              <a:t>l</a:t>
            </a:r>
            <a:r>
              <a:rPr lang="zh-CN" sz="1400">
                <a:solidFill>
                  <a:srgbClr val="000000"/>
                </a:solidFill>
                <a:ea typeface="+mn-lt"/>
                <a:cs typeface="+mn-lt"/>
              </a:rPr>
              <a:t>ar</a:t>
            </a:r>
            <a:r>
              <a:rPr lang="zh-CN" altLang="en-US" sz="1400">
                <a:solidFill>
                  <a:srgbClr val="000000"/>
                </a:solidFill>
                <a:ea typeface="+mn-lt"/>
                <a:cs typeface="+mn-lt"/>
              </a:rPr>
              <a:t> </a:t>
            </a:r>
            <a:r>
              <a:rPr lang="en-US" altLang="zh-CN" sz="1400" err="1">
                <a:solidFill>
                  <a:srgbClr val="000000"/>
                </a:solidFill>
                <a:ea typeface="+mn-lt"/>
                <a:cs typeface="+mn-lt"/>
              </a:rPr>
              <a:t>Optimizat</a:t>
            </a:r>
            <a:r>
              <a:rPr lang="zh-CN" sz="1400">
                <a:solidFill>
                  <a:srgbClr val="000000"/>
                </a:solidFill>
                <a:ea typeface="+mn-lt"/>
                <a:cs typeface="+mn-lt"/>
              </a:rPr>
              <a:t>i</a:t>
            </a:r>
            <a:r>
              <a:rPr lang="en-US" altLang="zh-CN" sz="1400">
                <a:solidFill>
                  <a:srgbClr val="000000"/>
                </a:solidFill>
                <a:ea typeface="+mn-lt"/>
                <a:cs typeface="+mn-lt"/>
              </a:rPr>
              <a:t>o</a:t>
            </a:r>
            <a:r>
              <a:rPr lang="zh-CN" sz="1400">
                <a:solidFill>
                  <a:srgbClr val="000000"/>
                </a:solidFill>
                <a:ea typeface="+mn-lt"/>
                <a:cs typeface="+mn-lt"/>
              </a:rPr>
              <a:t>n</a:t>
            </a:r>
            <a:r>
              <a:rPr lang="zh-CN" sz="1400">
                <a:solidFill>
                  <a:srgbClr val="000000"/>
                </a:solidFill>
                <a:latin typeface="微软雅黑"/>
                <a:ea typeface="微软雅黑"/>
                <a:cs typeface="+mn-lt"/>
              </a:rPr>
              <a:t>. I</a:t>
            </a:r>
            <a:r>
              <a:rPr lang="en-US" altLang="zh-CN" sz="1400">
                <a:solidFill>
                  <a:srgbClr val="000000"/>
                </a:solidFill>
                <a:latin typeface="微软雅黑"/>
                <a:ea typeface="微软雅黑"/>
                <a:cs typeface="+mn-lt"/>
              </a:rPr>
              <a:t>C</a:t>
            </a:r>
            <a:r>
              <a:rPr lang="zh-CN" sz="1400">
                <a:solidFill>
                  <a:srgbClr val="000000"/>
                </a:solidFill>
                <a:latin typeface="微软雅黑"/>
                <a:ea typeface="微软雅黑"/>
                <a:cs typeface="+mn-lt"/>
              </a:rPr>
              <a:t>LR</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22</a:t>
            </a:r>
            <a:endParaRPr lang="zh-CN" sz="1400">
              <a:solidFill>
                <a:srgbClr val="000000"/>
              </a:solidFill>
              <a:latin typeface="微软雅黑"/>
              <a:ea typeface="微软雅黑"/>
              <a:cs typeface="+mn-lt"/>
            </a:endParaRPr>
          </a:p>
          <a:p>
            <a:r>
              <a:rPr lang="en-US" altLang="zh-CN" sz="1400">
                <a:solidFill>
                  <a:srgbClr val="000000"/>
                </a:solidFill>
                <a:ea typeface="+mn-lt"/>
                <a:cs typeface="+mn-lt"/>
              </a:rPr>
              <a:t>Fu et al. Antibody Complement Determine Regions (CDRs) design using Constrained Energy Model. </a:t>
            </a:r>
            <a:r>
              <a:rPr lang="en-US" altLang="zh-CN" sz="1400">
                <a:solidFill>
                  <a:srgbClr val="000000"/>
                </a:solidFill>
                <a:ea typeface="+mn-lt"/>
                <a:cs typeface="+mn-lt"/>
              </a:rPr>
              <a:t>KDD 22. </a:t>
            </a:r>
            <a:endParaRPr lang="zh-CN" sz="1400">
              <a:solidFill>
                <a:srgbClr val="000000"/>
              </a:solidFill>
              <a:ea typeface="+mn-lt"/>
              <a:cs typeface="+mn-lt"/>
            </a:endParaRPr>
          </a:p>
          <a:p>
            <a:r>
              <a:rPr lang="zh-CN" sz="1400">
                <a:solidFill>
                  <a:srgbClr val="000000"/>
                </a:solidFill>
                <a:latin typeface="微软雅黑"/>
                <a:ea typeface="微软雅黑"/>
                <a:cs typeface="+mn-lt"/>
              </a:rPr>
              <a:t>Fu</a:t>
            </a:r>
            <a:r>
              <a:rPr lang="zh-CN" altLang="en-US" sz="1400">
                <a:solidFill>
                  <a:srgbClr val="000000"/>
                </a:solidFill>
                <a:latin typeface="微软雅黑"/>
                <a:ea typeface="微软雅黑"/>
                <a:cs typeface="+mn-lt"/>
              </a:rPr>
              <a:t> </a:t>
            </a:r>
            <a:r>
              <a:rPr lang="en-US" altLang="zh-CN" sz="1400">
                <a:solidFill>
                  <a:srgbClr val="000000"/>
                </a:solidFill>
                <a:latin typeface="微软雅黑"/>
                <a:ea typeface="+mn-lt"/>
                <a:cs typeface="+mn-lt"/>
              </a:rPr>
              <a:t>et</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al:</a:t>
            </a:r>
            <a:r>
              <a:rPr lang="zh-CN" altLang="en-US" sz="1400">
                <a:solidFill>
                  <a:srgbClr val="000000"/>
                </a:solidFill>
                <a:latin typeface="微软雅黑"/>
                <a:ea typeface="微软雅黑"/>
                <a:cs typeface="+mn-lt"/>
              </a:rPr>
              <a:t> </a:t>
            </a:r>
            <a:r>
              <a:rPr lang="en-US" altLang="zh-CN" sz="1400">
                <a:solidFill>
                  <a:srgbClr val="000000"/>
                </a:solidFill>
                <a:ea typeface="+mn-lt"/>
                <a:cs typeface="+mn-lt"/>
              </a:rPr>
              <a:t>C</a:t>
            </a:r>
            <a:r>
              <a:rPr lang="zh-CN" sz="1400">
                <a:solidFill>
                  <a:srgbClr val="000000"/>
                </a:solidFill>
                <a:ea typeface="+mn-lt"/>
                <a:cs typeface="+mn-lt"/>
              </a:rPr>
              <a:t>OR</a:t>
            </a:r>
            <a:r>
              <a:rPr lang="en-US" altLang="zh-CN" sz="1400">
                <a:solidFill>
                  <a:srgbClr val="000000"/>
                </a:solidFill>
                <a:ea typeface="+mn-lt"/>
                <a:cs typeface="+mn-lt"/>
              </a:rPr>
              <a:t>E</a:t>
            </a:r>
            <a:r>
              <a:rPr lang="zh-CN" sz="1400">
                <a:solidFill>
                  <a:srgbClr val="000000"/>
                </a:solidFill>
                <a:ea typeface="+mn-lt"/>
                <a:cs typeface="+mn-lt"/>
              </a:rPr>
              <a:t>: </a:t>
            </a:r>
            <a:r>
              <a:rPr lang="en-US" altLang="zh-CN" sz="1400">
                <a:solidFill>
                  <a:srgbClr val="000000"/>
                </a:solidFill>
                <a:ea typeface="+mn-lt"/>
                <a:cs typeface="+mn-lt"/>
              </a:rPr>
              <a:t>A</a:t>
            </a:r>
            <a:r>
              <a:rPr lang="zh-CN" sz="1400">
                <a:solidFill>
                  <a:srgbClr val="000000"/>
                </a:solidFill>
                <a:ea typeface="+mn-lt"/>
                <a:cs typeface="+mn-lt"/>
              </a:rPr>
              <a:t>uto</a:t>
            </a:r>
            <a:r>
              <a:rPr lang="en-US" altLang="zh-CN" sz="1400">
                <a:solidFill>
                  <a:srgbClr val="000000"/>
                </a:solidFill>
                <a:ea typeface="+mn-lt"/>
                <a:cs typeface="+mn-lt"/>
              </a:rPr>
              <a:t>m</a:t>
            </a:r>
            <a:r>
              <a:rPr lang="zh-CN" sz="1400">
                <a:solidFill>
                  <a:srgbClr val="000000"/>
                </a:solidFill>
                <a:ea typeface="+mn-lt"/>
                <a:cs typeface="+mn-lt"/>
              </a:rPr>
              <a:t>ati</a:t>
            </a:r>
            <a:r>
              <a:rPr lang="en-US" altLang="zh-CN" sz="1400">
                <a:solidFill>
                  <a:srgbClr val="000000"/>
                </a:solidFill>
                <a:ea typeface="+mn-lt"/>
                <a:cs typeface="+mn-lt"/>
              </a:rPr>
              <a:t>c</a:t>
            </a:r>
            <a:r>
              <a:rPr lang="zh-CN" altLang="en-US" sz="1400">
                <a:solidFill>
                  <a:srgbClr val="000000"/>
                </a:solidFill>
                <a:ea typeface="+mn-lt"/>
                <a:cs typeface="+mn-lt"/>
              </a:rPr>
              <a:t> </a:t>
            </a:r>
            <a:r>
              <a:rPr lang="zh-CN" sz="1400">
                <a:solidFill>
                  <a:srgbClr val="000000"/>
                </a:solidFill>
                <a:ea typeface="+mn-lt"/>
                <a:cs typeface="+mn-lt"/>
              </a:rPr>
              <a:t>Molecule Optimization</a:t>
            </a:r>
            <a:r>
              <a:rPr lang="zh-CN" altLang="en-US" sz="1400">
                <a:solidFill>
                  <a:srgbClr val="000000"/>
                </a:solidFill>
                <a:ea typeface="+mn-lt"/>
                <a:cs typeface="+mn-lt"/>
              </a:rPr>
              <a:t> </a:t>
            </a:r>
            <a:r>
              <a:rPr lang="en-US" altLang="zh-CN" sz="1400">
                <a:solidFill>
                  <a:srgbClr val="000000"/>
                </a:solidFill>
                <a:ea typeface="+mn-lt"/>
                <a:cs typeface="+mn-lt"/>
              </a:rPr>
              <a:t>Using</a:t>
            </a:r>
            <a:r>
              <a:rPr lang="zh-CN" altLang="en-US" sz="1400">
                <a:solidFill>
                  <a:srgbClr val="000000"/>
                </a:solidFill>
                <a:ea typeface="+mn-lt"/>
                <a:cs typeface="+mn-lt"/>
              </a:rPr>
              <a:t> </a:t>
            </a:r>
            <a:r>
              <a:rPr lang="en-US" altLang="zh-CN" sz="1400">
                <a:solidFill>
                  <a:srgbClr val="000000"/>
                </a:solidFill>
                <a:ea typeface="+mn-lt"/>
                <a:cs typeface="+mn-lt"/>
              </a:rPr>
              <a:t>Copy</a:t>
            </a:r>
            <a:r>
              <a:rPr lang="zh-CN" altLang="en-US" sz="1400">
                <a:solidFill>
                  <a:srgbClr val="000000"/>
                </a:solidFill>
                <a:ea typeface="+mn-lt"/>
                <a:cs typeface="+mn-lt"/>
              </a:rPr>
              <a:t> </a:t>
            </a:r>
            <a:r>
              <a:rPr lang="en-US" altLang="zh-CN" sz="1400">
                <a:solidFill>
                  <a:srgbClr val="000000"/>
                </a:solidFill>
                <a:ea typeface="+mn-lt"/>
                <a:cs typeface="+mn-lt"/>
              </a:rPr>
              <a:t>and</a:t>
            </a:r>
            <a:r>
              <a:rPr lang="zh-CN" altLang="en-US" sz="1400">
                <a:solidFill>
                  <a:srgbClr val="000000"/>
                </a:solidFill>
                <a:ea typeface="+mn-lt"/>
                <a:cs typeface="+mn-lt"/>
              </a:rPr>
              <a:t> </a:t>
            </a:r>
            <a:r>
              <a:rPr lang="en-US" altLang="zh-CN" sz="1400">
                <a:solidFill>
                  <a:srgbClr val="000000"/>
                </a:solidFill>
                <a:ea typeface="+mn-lt"/>
                <a:cs typeface="+mn-lt"/>
              </a:rPr>
              <a:t>Refine</a:t>
            </a:r>
            <a:r>
              <a:rPr lang="zh-CN" altLang="en-US" sz="1400">
                <a:solidFill>
                  <a:srgbClr val="000000"/>
                </a:solidFill>
                <a:ea typeface="+mn-lt"/>
                <a:cs typeface="+mn-lt"/>
              </a:rPr>
              <a:t> </a:t>
            </a:r>
            <a:r>
              <a:rPr lang="en-US" altLang="zh-CN" sz="1400">
                <a:solidFill>
                  <a:srgbClr val="000000"/>
                </a:solidFill>
                <a:ea typeface="+mn-lt"/>
                <a:cs typeface="+mn-lt"/>
              </a:rPr>
              <a:t>Strategy</a:t>
            </a:r>
            <a:r>
              <a:rPr lang="zh-CN" altLang="en-US" sz="1400">
                <a:solidFill>
                  <a:srgbClr val="000000"/>
                </a:solidFill>
                <a:latin typeface="微软雅黑"/>
                <a:ea typeface="微软雅黑"/>
                <a:cs typeface="+mn-lt"/>
              </a:rPr>
              <a:t> </a:t>
            </a:r>
            <a:r>
              <a:rPr lang="en-US" altLang="zh-CN" sz="1400">
                <a:solidFill>
                  <a:srgbClr val="000000"/>
                </a:solidFill>
                <a:latin typeface="微软雅黑"/>
                <a:ea typeface="微软雅黑"/>
                <a:cs typeface="+mn-lt"/>
              </a:rPr>
              <a:t>AAAI</a:t>
            </a:r>
            <a:r>
              <a:rPr lang="zh-CN" sz="1400">
                <a:solidFill>
                  <a:srgbClr val="000000"/>
                </a:solidFill>
                <a:latin typeface="微软雅黑"/>
                <a:ea typeface="微软雅黑"/>
                <a:cs typeface="+mn-lt"/>
              </a:rPr>
              <a:t> 2</a:t>
            </a:r>
            <a:r>
              <a:rPr lang="en-US" altLang="zh-CN" sz="1400">
                <a:solidFill>
                  <a:srgbClr val="000000"/>
                </a:solidFill>
                <a:latin typeface="微软雅黑"/>
                <a:ea typeface="微软雅黑"/>
                <a:cs typeface="+mn-lt"/>
              </a:rPr>
              <a:t>0</a:t>
            </a:r>
            <a:r>
              <a:rPr lang="en-US" altLang="zh-CN" sz="1400">
                <a:solidFill>
                  <a:srgbClr val="000000"/>
                </a:solidFill>
                <a:latin typeface="微软雅黑"/>
                <a:ea typeface="+mn-lt"/>
                <a:cs typeface="+mn-lt"/>
              </a:rPr>
              <a:t>.</a:t>
            </a:r>
            <a:endParaRPr lang="en-US">
              <a:solidFill>
                <a:srgbClr val="000000"/>
              </a:solidFill>
            </a:endParaRPr>
          </a:p>
          <a:p>
            <a:r>
              <a:rPr lang="en-US" altLang="zh-CN" sz="1400">
                <a:solidFill>
                  <a:srgbClr val="000000"/>
                </a:solidFill>
                <a:latin typeface="微软雅黑"/>
                <a:ea typeface="微软雅黑"/>
                <a:cs typeface="+mn-lt"/>
              </a:rPr>
              <a:t>Fu et al</a:t>
            </a:r>
            <a:r>
              <a:rPr lang="en-US" sz="1400">
                <a:solidFill>
                  <a:srgbClr val="000000"/>
                </a:solidFill>
                <a:latin typeface="微软雅黑"/>
                <a:ea typeface="+mn-lt"/>
                <a:cs typeface="+mn-lt"/>
              </a:rPr>
              <a:t>. </a:t>
            </a:r>
            <a:r>
              <a:rPr lang="en-US" sz="1400">
                <a:solidFill>
                  <a:srgbClr val="000000"/>
                </a:solidFill>
                <a:latin typeface="Arial" panose="020B0604020202020204"/>
                <a:ea typeface="+mn-lt"/>
                <a:cs typeface="+mn-lt"/>
              </a:rPr>
              <a:t>Probabilistic and Dynamic Molecule-Disease Interaction Modeling for Drug Discovery</a:t>
            </a:r>
            <a:r>
              <a:rPr lang="en-US" sz="1400">
                <a:solidFill>
                  <a:srgbClr val="000000"/>
                </a:solidFill>
                <a:latin typeface="微软雅黑"/>
                <a:ea typeface="+mn-lt"/>
                <a:cs typeface="+mn-lt"/>
              </a:rPr>
              <a:t>. </a:t>
            </a:r>
            <a:r>
              <a:rPr lang="en-US" sz="1400">
                <a:solidFill>
                  <a:srgbClr val="000000"/>
                </a:solidFill>
                <a:latin typeface="微软雅黑"/>
                <a:ea typeface="+mn-lt"/>
                <a:cs typeface="+mn-lt"/>
              </a:rPr>
              <a:t>KDD 21. </a:t>
            </a:r>
            <a:endParaRPr lang="en-US" sz="1400">
              <a:solidFill>
                <a:srgbClr val="000000"/>
              </a:solidFill>
              <a:latin typeface="微软雅黑"/>
              <a:ea typeface="微软雅黑"/>
              <a:cs typeface="+mn-lt"/>
            </a:endParaRPr>
          </a:p>
        </p:txBody>
      </p:sp>
      <p:sp>
        <p:nvSpPr>
          <p:cNvPr id="56" name="矩形 55"/>
          <p:cNvSpPr/>
          <p:nvPr/>
        </p:nvSpPr>
        <p:spPr>
          <a:xfrm>
            <a:off x="380096" y="5087434"/>
            <a:ext cx="1519223" cy="1447291"/>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zh-CN" altLang="en-US" sz="2000">
                <a:solidFill>
                  <a:schemeClr val="tx1"/>
                </a:solidFill>
                <a:latin typeface="微软雅黑"/>
                <a:ea typeface="微软雅黑"/>
                <a:cs typeface="Arial" panose="020B0604020202020204"/>
              </a:rPr>
              <a:t>提高设计成功率，节省70%分子模拟计算资源</a:t>
            </a:r>
            <a:endParaRPr lang="zh-CN" sz="2000">
              <a:solidFill>
                <a:schemeClr val="tx1"/>
              </a:solidFill>
              <a:latin typeface="微软雅黑"/>
              <a:ea typeface="微软雅黑"/>
              <a:cs typeface="Arial" panose="020B0604020202020204"/>
            </a:endParaRPr>
          </a:p>
        </p:txBody>
      </p:sp>
      <p:pic>
        <p:nvPicPr>
          <p:cNvPr id="6" name="图片 5" descr="图示&#10;&#10;已自动生成说明"/>
          <p:cNvPicPr>
            <a:picLocks noChangeAspect="1"/>
          </p:cNvPicPr>
          <p:nvPr/>
        </p:nvPicPr>
        <p:blipFill>
          <a:blip r:embed="rId1"/>
          <a:stretch>
            <a:fillRect/>
          </a:stretch>
        </p:blipFill>
        <p:spPr>
          <a:xfrm>
            <a:off x="636412" y="3005843"/>
            <a:ext cx="3519310" cy="1856667"/>
          </a:xfrm>
          <a:prstGeom prst="rect">
            <a:avLst/>
          </a:prstGeom>
        </p:spPr>
      </p:pic>
      <p:pic>
        <p:nvPicPr>
          <p:cNvPr id="8" name="图片 7" descr="图表, 表面图&#10;&#10;已自动生成说明"/>
          <p:cNvPicPr>
            <a:picLocks noChangeAspect="1"/>
          </p:cNvPicPr>
          <p:nvPr/>
        </p:nvPicPr>
        <p:blipFill>
          <a:blip r:embed="rId2"/>
          <a:stretch>
            <a:fillRect/>
          </a:stretch>
        </p:blipFill>
        <p:spPr>
          <a:xfrm>
            <a:off x="4531938" y="3118150"/>
            <a:ext cx="3527778" cy="1677633"/>
          </a:xfrm>
          <a:prstGeom prst="rect">
            <a:avLst/>
          </a:prstGeom>
        </p:spPr>
      </p:pic>
      <p:pic>
        <p:nvPicPr>
          <p:cNvPr id="10" name="图片 9"/>
          <p:cNvPicPr>
            <a:picLocks noChangeAspect="1"/>
          </p:cNvPicPr>
          <p:nvPr/>
        </p:nvPicPr>
        <p:blipFill>
          <a:blip r:embed="rId3"/>
          <a:stretch>
            <a:fillRect/>
          </a:stretch>
        </p:blipFill>
        <p:spPr>
          <a:xfrm>
            <a:off x="8217959" y="3108679"/>
            <a:ext cx="3630082" cy="1718729"/>
          </a:xfrm>
          <a:prstGeom prst="rect">
            <a:avLst/>
          </a:prstGeom>
        </p:spPr>
      </p:pic>
      <p:pic>
        <p:nvPicPr>
          <p:cNvPr id="12" name="图片 11" descr="图表, 折线图&#10;&#10;已自动生成说明"/>
          <p:cNvPicPr>
            <a:picLocks noChangeAspect="1"/>
          </p:cNvPicPr>
          <p:nvPr/>
        </p:nvPicPr>
        <p:blipFill>
          <a:blip r:embed="rId4"/>
          <a:stretch>
            <a:fillRect/>
          </a:stretch>
        </p:blipFill>
        <p:spPr>
          <a:xfrm>
            <a:off x="1984298" y="4911215"/>
            <a:ext cx="3890574" cy="1649892"/>
          </a:xfrm>
          <a:prstGeom prst="rect">
            <a:avLst/>
          </a:prstGeom>
        </p:spPr>
      </p:pic>
      <p:sp>
        <p:nvSpPr>
          <p:cNvPr id="34" name="矩形 33"/>
          <p:cNvSpPr/>
          <p:nvPr/>
        </p:nvSpPr>
        <p:spPr>
          <a:xfrm>
            <a:off x="383822" y="2101316"/>
            <a:ext cx="4013200" cy="2760133"/>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8207023" y="2084381"/>
            <a:ext cx="3663243" cy="277706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userDrawn="1"/>
        </p:nvSpPr>
        <p:spPr>
          <a:xfrm>
            <a:off x="374469" y="2087472"/>
            <a:ext cx="3989393" cy="2796812"/>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a:ea typeface="微软雅黑"/>
                <a:cs typeface="+mn-lt"/>
                <a:sym typeface="+mn-ea"/>
              </a:rPr>
              <a:t>药物发现</a:t>
            </a:r>
            <a:r>
              <a:rPr lang="zh-CN" altLang="en-US" sz="3200" b="1" dirty="0">
                <a:solidFill>
                  <a:schemeClr val="bg1"/>
                </a:solidFill>
                <a:latin typeface="微软雅黑" charset="0"/>
                <a:ea typeface="微软雅黑" charset="0"/>
                <a:cs typeface="+mn-lt"/>
                <a:sym typeface="+mn-ea"/>
              </a:rPr>
              <a:t>全景图</a:t>
            </a:r>
            <a:endParaRPr lang="zh-CN" altLang="en-US">
              <a:latin typeface="微软雅黑"/>
              <a:ea typeface="微软雅黑"/>
              <a:cs typeface="+mn-lt"/>
              <a:sym typeface="+mn-ea"/>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5" name="图片 4" descr="图示&#10;&#10;已自动生成说明"/>
          <p:cNvPicPr>
            <a:picLocks noChangeAspect="1"/>
          </p:cNvPicPr>
          <p:nvPr/>
        </p:nvPicPr>
        <p:blipFill>
          <a:blip r:embed="rId1"/>
          <a:stretch>
            <a:fillRect/>
          </a:stretch>
        </p:blipFill>
        <p:spPr>
          <a:xfrm rot="16200000">
            <a:off x="6211562" y="3462037"/>
            <a:ext cx="1147902" cy="1797506"/>
          </a:xfrm>
          <a:prstGeom prst="rect">
            <a:avLst/>
          </a:prstGeom>
        </p:spPr>
      </p:pic>
      <p:cxnSp>
        <p:nvCxnSpPr>
          <p:cNvPr id="8" name="直接箭头连接符 7"/>
          <p:cNvCxnSpPr/>
          <p:nvPr/>
        </p:nvCxnSpPr>
        <p:spPr>
          <a:xfrm>
            <a:off x="5326267" y="4258817"/>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4238964" y="3802692"/>
            <a:ext cx="1033782" cy="1033782"/>
          </a:xfrm>
          <a:prstGeom prst="rect">
            <a:avLst/>
          </a:prstGeom>
        </p:spPr>
      </p:pic>
      <p:sp>
        <p:nvSpPr>
          <p:cNvPr id="11" name="Content Placeholder 2"/>
          <p:cNvSpPr txBox="1"/>
          <p:nvPr/>
        </p:nvSpPr>
        <p:spPr>
          <a:xfrm>
            <a:off x="4292480" y="4917540"/>
            <a:ext cx="374514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Arial" panose="020B0604020202020204" pitchFamily="34" charset="0"/>
              </a:rPr>
              <a:t>未知</a:t>
            </a:r>
            <a:r>
              <a:rPr lang="zh-CN" altLang="en-US" sz="2400">
                <a:solidFill>
                  <a:schemeClr val="tx1">
                    <a:lumMod val="95000"/>
                    <a:lumOff val="5000"/>
                  </a:schemeClr>
                </a:solidFill>
                <a:latin typeface="微软雅黑"/>
                <a:ea typeface="微软雅黑"/>
                <a:cs typeface="+mn-lt"/>
              </a:rPr>
              <a:t>分子空间，约为</a:t>
            </a:r>
            <a:r>
              <a:rPr lang="en-US" sz="2400">
                <a:solidFill>
                  <a:schemeClr val="tx1">
                    <a:lumMod val="95000"/>
                    <a:lumOff val="5000"/>
                  </a:schemeClr>
                </a:solidFill>
                <a:latin typeface="微软雅黑"/>
                <a:ea typeface="+mn-lt"/>
                <a:cs typeface="+mn-lt"/>
              </a:rPr>
              <a:t>10</a:t>
            </a:r>
            <a:r>
              <a:rPr lang="en-US" sz="2400" baseline="30000">
                <a:solidFill>
                  <a:schemeClr val="tx1">
                    <a:lumMod val="95000"/>
                    <a:lumOff val="5000"/>
                  </a:schemeClr>
                </a:solidFill>
                <a:latin typeface="微软雅黑"/>
                <a:ea typeface="+mn-lt"/>
                <a:cs typeface="+mn-lt"/>
              </a:rPr>
              <a:t>60 </a:t>
            </a:r>
            <a:endParaRPr lang="en-US" sz="2400">
              <a:solidFill>
                <a:schemeClr val="tx1">
                  <a:lumMod val="95000"/>
                  <a:lumOff val="5000"/>
                </a:schemeClr>
              </a:solidFill>
              <a:latin typeface="微软雅黑"/>
              <a:ea typeface="Calibri"/>
              <a:cs typeface="+mn-lt"/>
            </a:endParaRPr>
          </a:p>
        </p:txBody>
      </p:sp>
      <p:sp>
        <p:nvSpPr>
          <p:cNvPr id="10" name="文本框 9"/>
          <p:cNvSpPr txBox="1"/>
          <p:nvPr/>
        </p:nvSpPr>
        <p:spPr>
          <a:xfrm>
            <a:off x="4154417" y="1527126"/>
            <a:ext cx="3807639"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sz="2800">
                <a:solidFill>
                  <a:schemeClr val="bg1"/>
                </a:solidFill>
                <a:latin typeface="微软雅黑"/>
                <a:ea typeface="微软雅黑"/>
              </a:rPr>
              <a:t>药物发现</a:t>
            </a:r>
            <a:endParaRPr lang="zh-CN" altLang="en-US" sz="2800">
              <a:solidFill>
                <a:schemeClr val="bg1"/>
              </a:solidFill>
              <a:latin typeface="微软雅黑"/>
              <a:ea typeface="微软雅黑"/>
              <a:cs typeface="Arial" panose="020B0604020202020204"/>
            </a:endParaRPr>
          </a:p>
        </p:txBody>
      </p:sp>
      <p:sp>
        <p:nvSpPr>
          <p:cNvPr id="13" name="矩形 12"/>
          <p:cNvSpPr/>
          <p:nvPr/>
        </p:nvSpPr>
        <p:spPr>
          <a:xfrm>
            <a:off x="4154417" y="2064702"/>
            <a:ext cx="3807668" cy="330458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ntent Placeholder 2"/>
          <p:cNvSpPr txBox="1"/>
          <p:nvPr/>
        </p:nvSpPr>
        <p:spPr>
          <a:xfrm>
            <a:off x="8281308" y="4380016"/>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mn-lt"/>
              </a:rPr>
              <a:t>I</a:t>
            </a:r>
            <a:r>
              <a:rPr lang="zh-CN" altLang="en-US" sz="2400">
                <a:solidFill>
                  <a:schemeClr val="tx1">
                    <a:lumMod val="95000"/>
                    <a:lumOff val="5000"/>
                  </a:schemeClr>
                </a:solidFill>
                <a:latin typeface="微软雅黑" charset="0"/>
                <a:ea typeface="微软雅黑" charset="0"/>
                <a:cs typeface="+mn-lt"/>
              </a:rPr>
              <a:t>期：安全性；</a:t>
            </a:r>
            <a:r>
              <a:rPr lang="en-US" altLang="zh-CN" sz="2400">
                <a:solidFill>
                  <a:schemeClr val="tx1">
                    <a:lumMod val="95000"/>
                    <a:lumOff val="5000"/>
                  </a:schemeClr>
                </a:solidFill>
                <a:latin typeface="微软雅黑" charset="0"/>
                <a:ea typeface="微软雅黑" charset="0"/>
                <a:cs typeface="+mn-lt"/>
              </a:rPr>
              <a:t>II</a:t>
            </a:r>
            <a:r>
              <a:rPr lang="zh-CN" altLang="en-US" sz="2400">
                <a:solidFill>
                  <a:schemeClr val="tx1">
                    <a:lumMod val="95000"/>
                    <a:lumOff val="5000"/>
                  </a:schemeClr>
                </a:solidFill>
                <a:latin typeface="微软雅黑" charset="0"/>
                <a:ea typeface="微软雅黑" charset="0"/>
                <a:cs typeface="+mn-lt"/>
              </a:rPr>
              <a:t>、</a:t>
            </a:r>
            <a:r>
              <a:rPr lang="en-US" altLang="zh-CN" sz="2400">
                <a:solidFill>
                  <a:schemeClr val="tx1">
                    <a:lumMod val="95000"/>
                    <a:lumOff val="5000"/>
                  </a:schemeClr>
                </a:solidFill>
                <a:latin typeface="微软雅黑" charset="0"/>
                <a:ea typeface="微软雅黑" charset="0"/>
                <a:cs typeface="+mn-lt"/>
              </a:rPr>
              <a:t>III</a:t>
            </a:r>
            <a:r>
              <a:rPr lang="zh-CN" altLang="en-US" sz="2400">
                <a:solidFill>
                  <a:schemeClr val="tx1">
                    <a:lumMod val="95000"/>
                    <a:lumOff val="5000"/>
                  </a:schemeClr>
                </a:solidFill>
                <a:latin typeface="微软雅黑" charset="0"/>
                <a:ea typeface="微软雅黑" charset="0"/>
                <a:cs typeface="+mn-lt"/>
              </a:rPr>
              <a:t>期：安全性和有效性</a:t>
            </a:r>
            <a:endParaRPr lang="en-US">
              <a:latin typeface="微软雅黑"/>
              <a:ea typeface="Calibri"/>
              <a:cs typeface="+mn-lt"/>
            </a:endParaRPr>
          </a:p>
        </p:txBody>
      </p:sp>
      <p:sp>
        <p:nvSpPr>
          <p:cNvPr id="22" name="文本框 21"/>
          <p:cNvSpPr txBox="1"/>
          <p:nvPr/>
        </p:nvSpPr>
        <p:spPr>
          <a:xfrm>
            <a:off x="8103333" y="1527163"/>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a:ea typeface="微软雅黑"/>
              </a:rPr>
              <a:t>动物、临床试验</a:t>
            </a:r>
            <a:endParaRPr lang="zh-CN" altLang="en-US" sz="2800">
              <a:solidFill>
                <a:schemeClr val="bg1"/>
              </a:solidFill>
              <a:latin typeface="微软雅黑"/>
              <a:ea typeface="微软雅黑"/>
              <a:cs typeface="Arial" panose="020B0604020202020204"/>
            </a:endParaRPr>
          </a:p>
        </p:txBody>
      </p:sp>
      <p:sp>
        <p:nvSpPr>
          <p:cNvPr id="32" name="矩形 31"/>
          <p:cNvSpPr/>
          <p:nvPr/>
        </p:nvSpPr>
        <p:spPr>
          <a:xfrm>
            <a:off x="8103333" y="2053450"/>
            <a:ext cx="3891624" cy="33158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标&#10;&#10;已自动生成说明"/>
          <p:cNvPicPr>
            <a:picLocks noChangeAspect="1"/>
          </p:cNvPicPr>
          <p:nvPr/>
        </p:nvPicPr>
        <p:blipFill>
          <a:blip r:embed="rId3"/>
          <a:stretch>
            <a:fillRect/>
          </a:stretch>
        </p:blipFill>
        <p:spPr>
          <a:xfrm>
            <a:off x="9293933" y="2323549"/>
            <a:ext cx="865754" cy="865754"/>
          </a:xfrm>
          <a:prstGeom prst="rect">
            <a:avLst/>
          </a:prstGeom>
        </p:spPr>
      </p:pic>
      <p:pic>
        <p:nvPicPr>
          <p:cNvPr id="36" name="图片 35" descr="Drug container - Free healthcare and medical icons"/>
          <p:cNvPicPr>
            <a:picLocks noChangeAspect="1"/>
          </p:cNvPicPr>
          <p:nvPr/>
        </p:nvPicPr>
        <p:blipFill>
          <a:blip r:embed="rId4"/>
          <a:stretch>
            <a:fillRect/>
          </a:stretch>
        </p:blipFill>
        <p:spPr>
          <a:xfrm>
            <a:off x="8281330" y="3328016"/>
            <a:ext cx="762001" cy="801510"/>
          </a:xfrm>
          <a:prstGeom prst="rect">
            <a:avLst/>
          </a:prstGeom>
        </p:spPr>
      </p:pic>
      <p:pic>
        <p:nvPicPr>
          <p:cNvPr id="39" name="图片 38" descr="Hospital Icon PNG Images, Vectors Free Download - Pngtree"/>
          <p:cNvPicPr>
            <a:picLocks noChangeAspect="1"/>
          </p:cNvPicPr>
          <p:nvPr/>
        </p:nvPicPr>
        <p:blipFill>
          <a:blip r:embed="rId5"/>
          <a:stretch>
            <a:fillRect/>
          </a:stretch>
        </p:blipFill>
        <p:spPr>
          <a:xfrm>
            <a:off x="9238566" y="3328064"/>
            <a:ext cx="976488" cy="982133"/>
          </a:xfrm>
          <a:prstGeom prst="rect">
            <a:avLst/>
          </a:prstGeom>
        </p:spPr>
      </p:pic>
      <p:pic>
        <p:nvPicPr>
          <p:cNvPr id="40" name="图片 39" descr="图标&#10;&#10;已自动生成说明"/>
          <p:cNvPicPr>
            <a:picLocks noChangeAspect="1"/>
          </p:cNvPicPr>
          <p:nvPr/>
        </p:nvPicPr>
        <p:blipFill>
          <a:blip r:embed="rId6"/>
          <a:stretch>
            <a:fillRect/>
          </a:stretch>
        </p:blipFill>
        <p:spPr>
          <a:xfrm>
            <a:off x="10440186" y="3524238"/>
            <a:ext cx="1487311" cy="786695"/>
          </a:xfrm>
          <a:prstGeom prst="rect">
            <a:avLst/>
          </a:prstGeom>
        </p:spPr>
      </p:pic>
      <p:pic>
        <p:nvPicPr>
          <p:cNvPr id="41" name="图片 40"/>
          <p:cNvPicPr>
            <a:picLocks noChangeAspect="1"/>
          </p:cNvPicPr>
          <p:nvPr/>
        </p:nvPicPr>
        <p:blipFill>
          <a:blip r:embed="rId2"/>
          <a:stretch>
            <a:fillRect/>
          </a:stretch>
        </p:blipFill>
        <p:spPr>
          <a:xfrm>
            <a:off x="10620331" y="2097804"/>
            <a:ext cx="1048600" cy="1048600"/>
          </a:xfrm>
          <a:prstGeom prst="rect">
            <a:avLst/>
          </a:prstGeom>
        </p:spPr>
      </p:pic>
      <p:cxnSp>
        <p:nvCxnSpPr>
          <p:cNvPr id="42" name="直接箭头连接符 41"/>
          <p:cNvCxnSpPr/>
          <p:nvPr/>
        </p:nvCxnSpPr>
        <p:spPr>
          <a:xfrm>
            <a:off x="10160036" y="2839496"/>
            <a:ext cx="408561"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1138686" y="3149941"/>
            <a:ext cx="11289" cy="46848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descr="upload_post_object_v2_3657434485"/>
          <p:cNvPicPr>
            <a:picLocks noChangeAspect="1"/>
          </p:cNvPicPr>
          <p:nvPr/>
        </p:nvPicPr>
        <p:blipFill>
          <a:blip r:embed="rId7"/>
          <a:stretch>
            <a:fillRect/>
          </a:stretch>
        </p:blipFill>
        <p:spPr>
          <a:xfrm>
            <a:off x="5955866" y="2212439"/>
            <a:ext cx="1968185" cy="988826"/>
          </a:xfrm>
          <a:prstGeom prst="rect">
            <a:avLst/>
          </a:prstGeom>
        </p:spPr>
      </p:pic>
      <p:sp>
        <p:nvSpPr>
          <p:cNvPr id="24" name="Content Placeholder 2"/>
          <p:cNvSpPr txBox="1"/>
          <p:nvPr/>
        </p:nvSpPr>
        <p:spPr>
          <a:xfrm>
            <a:off x="4292480" y="3263172"/>
            <a:ext cx="3598989"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Arial" panose="020B0604020202020204" pitchFamily="34" charset="0"/>
              </a:rPr>
              <a:t>已知</a:t>
            </a:r>
            <a:r>
              <a:rPr lang="zh-CN" altLang="en-US" sz="2400">
                <a:solidFill>
                  <a:schemeClr val="tx1">
                    <a:lumMod val="95000"/>
                    <a:lumOff val="5000"/>
                  </a:schemeClr>
                </a:solidFill>
                <a:latin typeface="微软雅黑"/>
                <a:ea typeface="微软雅黑"/>
                <a:cs typeface="+mn-lt"/>
              </a:rPr>
              <a:t>分子库，约为</a:t>
            </a:r>
            <a:r>
              <a:rPr lang="en-US" sz="2400">
                <a:solidFill>
                  <a:schemeClr val="tx1">
                    <a:lumMod val="95000"/>
                    <a:lumOff val="5000"/>
                  </a:schemeClr>
                </a:solidFill>
                <a:latin typeface="微软雅黑"/>
                <a:ea typeface="+mn-lt"/>
                <a:cs typeface="+mn-lt"/>
              </a:rPr>
              <a:t>10</a:t>
            </a:r>
            <a:r>
              <a:rPr lang="en-US" altLang="zh-CN" sz="2400" baseline="30000">
                <a:solidFill>
                  <a:schemeClr val="tx1">
                    <a:lumMod val="95000"/>
                    <a:lumOff val="5000"/>
                  </a:schemeClr>
                </a:solidFill>
                <a:latin typeface="微软雅黑"/>
                <a:ea typeface="+mn-lt"/>
                <a:cs typeface="+mn-lt"/>
              </a:rPr>
              <a:t>11</a:t>
            </a:r>
            <a:r>
              <a:rPr lang="en-US" sz="2400" baseline="30000">
                <a:solidFill>
                  <a:schemeClr val="tx1">
                    <a:lumMod val="95000"/>
                    <a:lumOff val="5000"/>
                  </a:schemeClr>
                </a:solidFill>
                <a:latin typeface="微软雅黑"/>
                <a:ea typeface="+mn-lt"/>
                <a:cs typeface="+mn-lt"/>
              </a:rPr>
              <a:t> </a:t>
            </a:r>
            <a:endParaRPr lang="en-US" sz="2400">
              <a:solidFill>
                <a:schemeClr val="tx1">
                  <a:lumMod val="95000"/>
                  <a:lumOff val="5000"/>
                </a:schemeClr>
              </a:solidFill>
              <a:latin typeface="微软雅黑"/>
              <a:ea typeface="Calibri"/>
              <a:cs typeface="+mn-lt"/>
            </a:endParaRPr>
          </a:p>
        </p:txBody>
      </p:sp>
      <p:cxnSp>
        <p:nvCxnSpPr>
          <p:cNvPr id="26" name="直接箭头连接符 25"/>
          <p:cNvCxnSpPr/>
          <p:nvPr/>
        </p:nvCxnSpPr>
        <p:spPr>
          <a:xfrm>
            <a:off x="5326262" y="2685913"/>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2"/>
          <a:stretch>
            <a:fillRect/>
          </a:stretch>
        </p:blipFill>
        <p:spPr>
          <a:xfrm>
            <a:off x="4292480" y="2167522"/>
            <a:ext cx="1033782" cy="1033782"/>
          </a:xfrm>
          <a:prstGeom prst="rect">
            <a:avLst/>
          </a:prstGeom>
        </p:spPr>
      </p:pic>
      <p:sp>
        <p:nvSpPr>
          <p:cNvPr id="28" name="Content Placeholder 2"/>
          <p:cNvSpPr txBox="1"/>
          <p:nvPr/>
        </p:nvSpPr>
        <p:spPr>
          <a:xfrm>
            <a:off x="280065" y="4777053"/>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靶点筛选</a:t>
            </a:r>
            <a:r>
              <a:rPr lang="zh-CN" altLang="en-US" sz="2400">
                <a:solidFill>
                  <a:schemeClr val="tx1">
                    <a:lumMod val="95000"/>
                    <a:lumOff val="5000"/>
                  </a:schemeClr>
                </a:solidFill>
                <a:latin typeface="微软雅黑"/>
                <a:ea typeface="Calibri"/>
                <a:cs typeface="+mn-lt"/>
              </a:rPr>
              <a:t>，</a:t>
            </a:r>
            <a:r>
              <a:rPr lang="en-US" sz="2400">
                <a:solidFill>
                  <a:schemeClr val="tx1">
                    <a:lumMod val="95000"/>
                    <a:lumOff val="5000"/>
                  </a:schemeClr>
                </a:solidFill>
                <a:latin typeface="微软雅黑"/>
                <a:ea typeface="Calibri"/>
                <a:cs typeface="+mn-lt"/>
              </a:rPr>
              <a:t>结构确定</a:t>
            </a:r>
            <a:endParaRPr lang="en-US">
              <a:latin typeface="微软雅黑"/>
              <a:ea typeface="Calibri"/>
              <a:cs typeface="+mn-lt"/>
            </a:endParaRPr>
          </a:p>
        </p:txBody>
      </p:sp>
      <p:sp>
        <p:nvSpPr>
          <p:cNvPr id="29" name="文本框 28"/>
          <p:cNvSpPr txBox="1"/>
          <p:nvPr/>
        </p:nvSpPr>
        <p:spPr>
          <a:xfrm>
            <a:off x="101186" y="1527126"/>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charset="0"/>
                <a:ea typeface="微软雅黑" charset="0"/>
                <a:cs typeface="Arial" panose="020B0604020202020204"/>
              </a:rPr>
              <a:t>靶点</a:t>
            </a:r>
            <a:r>
              <a:rPr lang="zh-CN" altLang="en-US" sz="2800">
                <a:solidFill>
                  <a:schemeClr val="bg1"/>
                </a:solidFill>
                <a:latin typeface="微软雅黑" charset="0"/>
                <a:ea typeface="微软雅黑" charset="0"/>
                <a:cs typeface="Arial" panose="020B0604020202020204" pitchFamily="34" charset="0"/>
              </a:rPr>
              <a:t>发现</a:t>
            </a:r>
            <a:endParaRPr lang="zh-CN" altLang="en-US">
              <a:latin typeface="微软雅黑" charset="0"/>
              <a:ea typeface="微软雅黑" charset="0"/>
              <a:cs typeface="Arial" panose="020B0604020202020204"/>
            </a:endParaRPr>
          </a:p>
        </p:txBody>
      </p:sp>
      <p:sp>
        <p:nvSpPr>
          <p:cNvPr id="30" name="矩形 29"/>
          <p:cNvSpPr/>
          <p:nvPr/>
        </p:nvSpPr>
        <p:spPr>
          <a:xfrm>
            <a:off x="101186" y="2064649"/>
            <a:ext cx="3891624" cy="33046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descr="upload_post_object_v2_1294503252"/>
          <p:cNvPicPr>
            <a:picLocks noChangeAspect="1"/>
          </p:cNvPicPr>
          <p:nvPr/>
        </p:nvPicPr>
        <p:blipFill>
          <a:blip r:embed="rId8"/>
          <a:stretch>
            <a:fillRect/>
          </a:stretch>
        </p:blipFill>
        <p:spPr>
          <a:xfrm>
            <a:off x="496150" y="3451638"/>
            <a:ext cx="2831411" cy="1262903"/>
          </a:xfrm>
          <a:prstGeom prst="rect">
            <a:avLst/>
          </a:prstGeom>
        </p:spPr>
      </p:pic>
      <p:pic>
        <p:nvPicPr>
          <p:cNvPr id="7" name="图片 6" descr="upload_post_object_v2_3107908978"/>
          <p:cNvPicPr>
            <a:picLocks noChangeAspect="1"/>
          </p:cNvPicPr>
          <p:nvPr/>
        </p:nvPicPr>
        <p:blipFill>
          <a:blip r:embed="rId9"/>
          <a:stretch>
            <a:fillRect/>
          </a:stretch>
        </p:blipFill>
        <p:spPr>
          <a:xfrm>
            <a:off x="8362410" y="2397899"/>
            <a:ext cx="795329" cy="748544"/>
          </a:xfrm>
          <a:prstGeom prst="rect">
            <a:avLst/>
          </a:prstGeom>
        </p:spPr>
      </p:pic>
      <p:sp>
        <p:nvSpPr>
          <p:cNvPr id="15" name="文本框 14"/>
          <p:cNvSpPr txBox="1"/>
          <p:nvPr userDrawn="1"/>
        </p:nvSpPr>
        <p:spPr>
          <a:xfrm>
            <a:off x="5204806" y="2125024"/>
            <a:ext cx="1706880" cy="460375"/>
          </a:xfrm>
          <a:prstGeom prst="rect">
            <a:avLst/>
          </a:prstGeom>
        </p:spPr>
        <p:txBody>
          <a:bodyPr wrap="none" rtlCol="0">
            <a:spAutoFit/>
          </a:bodyPr>
          <a:p>
            <a:r>
              <a:rPr lang="zh-CN" altLang="en-US" sz="2400">
                <a:highlight>
                  <a:srgbClr val="C0C0C0"/>
                </a:highlight>
              </a:rPr>
              <a:t>高通量筛选</a:t>
            </a:r>
            <a:endParaRPr lang="zh-CN" altLang="en-US" sz="2400">
              <a:highlight>
                <a:srgbClr val="C0C0C0"/>
              </a:highlight>
            </a:endParaRPr>
          </a:p>
        </p:txBody>
      </p:sp>
      <p:sp>
        <p:nvSpPr>
          <p:cNvPr id="12" name="文本框 11"/>
          <p:cNvSpPr txBox="1"/>
          <p:nvPr userDrawn="1"/>
        </p:nvSpPr>
        <p:spPr>
          <a:xfrm>
            <a:off x="5394982" y="3618421"/>
            <a:ext cx="1402080" cy="460375"/>
          </a:xfrm>
          <a:prstGeom prst="rect">
            <a:avLst/>
          </a:prstGeom>
        </p:spPr>
        <p:txBody>
          <a:bodyPr wrap="none" rtlCol="0">
            <a:spAutoFit/>
          </a:bodyPr>
          <a:p>
            <a:r>
              <a:rPr lang="zh-CN" altLang="en-US" sz="2400">
                <a:solidFill>
                  <a:schemeClr val="tx1"/>
                </a:solidFill>
                <a:highlight>
                  <a:srgbClr val="C0C0C0"/>
                </a:highlight>
              </a:rPr>
              <a:t>从头设计</a:t>
            </a:r>
            <a:endParaRPr lang="zh-CN" altLang="en-US"/>
          </a:p>
        </p:txBody>
      </p:sp>
      <p:sp>
        <p:nvSpPr>
          <p:cNvPr id="17" name="文本框 16"/>
          <p:cNvSpPr txBox="1"/>
          <p:nvPr userDrawn="1"/>
        </p:nvSpPr>
        <p:spPr>
          <a:xfrm>
            <a:off x="2770055" y="3829675"/>
            <a:ext cx="1072147" cy="438524"/>
          </a:xfrm>
          <a:prstGeom prst="rect">
            <a:avLst/>
          </a:prstGeom>
        </p:spPr>
        <p:txBody>
          <a:bodyPr wrap="square" rtlCol="0">
            <a:noAutofit/>
          </a:bodyPr>
          <a:p>
            <a:r>
              <a:rPr lang="zh-CN" altLang="en-US" sz="2400">
                <a:solidFill>
                  <a:schemeClr val="tx1"/>
                </a:solidFill>
                <a:highlight>
                  <a:srgbClr val="C0C0C0"/>
                </a:highlight>
              </a:rPr>
              <a:t>冷冻电镜</a:t>
            </a:r>
            <a:endParaRPr lang="zh-CN" altLang="en-US"/>
          </a:p>
        </p:txBody>
      </p:sp>
      <p:pic>
        <p:nvPicPr>
          <p:cNvPr id="20" name="图片 19" descr="upload_post_object_v2_3163703527"/>
          <p:cNvPicPr>
            <a:picLocks noChangeAspect="1"/>
          </p:cNvPicPr>
          <p:nvPr/>
        </p:nvPicPr>
        <p:blipFill>
          <a:blip r:embed="rId10"/>
          <a:stretch>
            <a:fillRect/>
          </a:stretch>
        </p:blipFill>
        <p:spPr>
          <a:xfrm>
            <a:off x="1889873" y="2139882"/>
            <a:ext cx="1437693" cy="1264568"/>
          </a:xfrm>
          <a:prstGeom prst="rect">
            <a:avLst/>
          </a:prstGeom>
        </p:spPr>
      </p:pic>
      <p:sp>
        <p:nvSpPr>
          <p:cNvPr id="21" name="文本框 20"/>
          <p:cNvSpPr txBox="1"/>
          <p:nvPr userDrawn="1"/>
        </p:nvSpPr>
        <p:spPr>
          <a:xfrm>
            <a:off x="383496" y="2247409"/>
            <a:ext cx="1694800" cy="438524"/>
          </a:xfrm>
          <a:prstGeom prst="rect">
            <a:avLst/>
          </a:prstGeom>
        </p:spPr>
        <p:txBody>
          <a:bodyPr wrap="square" rtlCol="0">
            <a:noAutofit/>
          </a:bodyPr>
          <a:p>
            <a:r>
              <a:rPr lang="zh-CN" altLang="en-US" sz="2000">
                <a:solidFill>
                  <a:schemeClr val="tx1"/>
                </a:solidFill>
                <a:highlight>
                  <a:srgbClr val="C0C0C0"/>
                </a:highlight>
              </a:rPr>
              <a:t>全基因组</a:t>
            </a:r>
            <a:r>
              <a:rPr lang="zh-CN" altLang="en-US" sz="2000">
                <a:solidFill>
                  <a:schemeClr val="tx1"/>
                </a:solidFill>
                <a:highlight>
                  <a:srgbClr val="C0C0C0"/>
                </a:highlight>
                <a:cs typeface="Arial" panose="020B0604020202020204" pitchFamily="34" charset="0"/>
              </a:rPr>
              <a:t>关联分析（</a:t>
            </a:r>
            <a:r>
              <a:rPr lang="en-US" altLang="zh-CN" sz="2000">
                <a:solidFill>
                  <a:schemeClr val="tx1"/>
                </a:solidFill>
                <a:highlight>
                  <a:srgbClr val="C0C0C0"/>
                </a:highlight>
                <a:cs typeface="Arial" panose="020B0604020202020204" pitchFamily="34" charset="0"/>
              </a:rPr>
              <a:t>GWAS</a:t>
            </a:r>
            <a:r>
              <a:rPr lang="zh-CN" altLang="en-US" sz="2000">
                <a:solidFill>
                  <a:schemeClr val="tx1"/>
                </a:solidFill>
                <a:highlight>
                  <a:srgbClr val="C0C0C0"/>
                </a:highlight>
                <a:cs typeface="Arial" panose="020B0604020202020204" pitchFamily="34" charset="0"/>
              </a:rPr>
              <a:t>）</a:t>
            </a:r>
            <a:endParaRPr lang="zh-CN" altLang="en-US" sz="2000"/>
          </a:p>
        </p:txBody>
      </p:sp>
      <p:pic>
        <p:nvPicPr>
          <p:cNvPr id="4" name="图片 3" descr="upload_post_object_v2_3934349715"/>
          <p:cNvPicPr>
            <a:picLocks noChangeAspect="1"/>
          </p:cNvPicPr>
          <p:nvPr/>
        </p:nvPicPr>
        <p:blipFill>
          <a:blip r:embed="rId11"/>
          <a:stretch>
            <a:fillRect/>
          </a:stretch>
        </p:blipFill>
        <p:spPr>
          <a:xfrm>
            <a:off x="383496" y="3445792"/>
            <a:ext cx="729486" cy="637298"/>
          </a:xfrm>
          <a:prstGeom prst="rect">
            <a:avLst/>
          </a:prstGeom>
        </p:spPr>
      </p:pic>
      <p:sp>
        <p:nvSpPr>
          <p:cNvPr id="6" name="Content Placeholder 2"/>
          <p:cNvSpPr txBox="1"/>
          <p:nvPr/>
        </p:nvSpPr>
        <p:spPr>
          <a:xfrm>
            <a:off x="280061" y="5679814"/>
            <a:ext cx="993495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药物发现是一个</a:t>
            </a:r>
            <a:r>
              <a:rPr lang="zh-CN" altLang="en-US" sz="2400">
                <a:solidFill>
                  <a:schemeClr val="tx1">
                    <a:lumMod val="95000"/>
                    <a:lumOff val="5000"/>
                  </a:schemeClr>
                </a:solidFill>
                <a:latin typeface="微软雅黑"/>
                <a:ea typeface="Calibri"/>
                <a:cs typeface="+mn-lt"/>
              </a:rPr>
              <a:t>漫长而又昂贵的过程，平均一款新药的问世需要花费十年以上，消费数十亿美金。</a:t>
            </a:r>
            <a:endParaRPr lang="en-US">
              <a:latin typeface="微软雅黑"/>
              <a:ea typeface="Calibri"/>
              <a:cs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离散空间的药物设计</a:t>
            </a:r>
            <a:r>
              <a:rPr lang="zh-CN" altLang="en-US" sz="3200" b="1" dirty="0">
                <a:solidFill>
                  <a:schemeClr val="bg1"/>
                </a:solidFill>
                <a:latin typeface="微软雅黑"/>
                <a:ea typeface="微软雅黑"/>
                <a:cs typeface="+mn-lt"/>
                <a:sym typeface="+mn-ea"/>
              </a:rPr>
              <a:t>--遗传算法 </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4" name="文本框 53"/>
          <p:cNvSpPr txBox="1"/>
          <p:nvPr/>
        </p:nvSpPr>
        <p:spPr>
          <a:xfrm>
            <a:off x="1443963" y="6356305"/>
            <a:ext cx="7944966" cy="306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400" dirty="0">
                <a:latin typeface="微软雅黑"/>
                <a:ea typeface="微软雅黑"/>
                <a:cs typeface="+mn-lt"/>
              </a:rPr>
              <a:t>Fu</a:t>
            </a:r>
            <a:r>
              <a:rPr lang="zh-CN" altLang="en-US" sz="1400" dirty="0">
                <a:latin typeface="微软雅黑"/>
                <a:ea typeface="微软雅黑"/>
                <a:cs typeface="+mn-lt"/>
              </a:rPr>
              <a:t> </a:t>
            </a:r>
            <a:r>
              <a:rPr lang="zh-CN" sz="1400" dirty="0">
                <a:latin typeface="微软雅黑"/>
                <a:ea typeface="微软雅黑"/>
                <a:cs typeface="+mn-lt"/>
              </a:rPr>
              <a:t>e</a:t>
            </a:r>
            <a:r>
              <a:rPr lang="en-US" altLang="zh-CN" sz="1400" dirty="0">
                <a:latin typeface="微软雅黑"/>
                <a:ea typeface="+mn-lt"/>
                <a:cs typeface="+mn-lt"/>
              </a:rPr>
              <a:t>t</a:t>
            </a:r>
            <a:r>
              <a:rPr lang="zh-CN" altLang="en-US" sz="1400" dirty="0">
                <a:latin typeface="微软雅黑"/>
                <a:ea typeface="微软雅黑"/>
                <a:cs typeface="+mn-lt"/>
              </a:rPr>
              <a:t> </a:t>
            </a:r>
            <a:r>
              <a:rPr lang="zh-CN" sz="1400" dirty="0">
                <a:latin typeface="微软雅黑"/>
                <a:ea typeface="微软雅黑"/>
                <a:cs typeface="+mn-lt"/>
              </a:rPr>
              <a:t>al. Reinforced Genetic Algorithm for Structure-based Drug Desig</a:t>
            </a:r>
            <a:r>
              <a:rPr lang="zh-CN" sz="1400" dirty="0">
                <a:solidFill>
                  <a:srgbClr val="000000"/>
                </a:solidFill>
                <a:latin typeface="微软雅黑"/>
                <a:ea typeface="微软雅黑"/>
                <a:cs typeface="+mn-lt"/>
              </a:rPr>
              <a:t>n. NeurIPS</a:t>
            </a:r>
            <a:r>
              <a:rPr lang="zh-CN" altLang="en-US" sz="1400" dirty="0">
                <a:solidFill>
                  <a:srgbClr val="000000"/>
                </a:solidFill>
                <a:latin typeface="微软雅黑"/>
                <a:ea typeface="微软雅黑"/>
                <a:cs typeface="+mn-lt"/>
              </a:rPr>
              <a:t> </a:t>
            </a:r>
            <a:r>
              <a:rPr lang="zh-CN" sz="1400" dirty="0">
                <a:solidFill>
                  <a:srgbClr val="000000"/>
                </a:solidFill>
                <a:latin typeface="微软雅黑"/>
                <a:ea typeface="微软雅黑"/>
                <a:cs typeface="+mn-lt"/>
              </a:rPr>
              <a:t>2</a:t>
            </a:r>
            <a:r>
              <a:rPr lang="en-US" altLang="zh-CN" sz="1400" dirty="0">
                <a:solidFill>
                  <a:srgbClr val="000000"/>
                </a:solidFill>
                <a:latin typeface="微软雅黑"/>
                <a:ea typeface="微软雅黑"/>
                <a:cs typeface="+mn-lt"/>
              </a:rPr>
              <a:t>3</a:t>
            </a:r>
            <a:endParaRPr lang="en-US" sz="1400" dirty="0">
              <a:solidFill>
                <a:srgbClr val="000000"/>
              </a:solidFill>
              <a:latin typeface="微软雅黑"/>
              <a:cs typeface="Arial" panose="020B0604020202020204"/>
            </a:endParaRPr>
          </a:p>
        </p:txBody>
      </p:sp>
      <p:sp>
        <p:nvSpPr>
          <p:cNvPr id="9" name="文本框 8"/>
          <p:cNvSpPr txBox="1"/>
          <p:nvPr/>
        </p:nvSpPr>
        <p:spPr>
          <a:xfrm>
            <a:off x="2099179" y="-2056901"/>
            <a:ext cx="13607" cy="13607"/>
          </a:xfrm>
          <a:prstGeom prst="rect">
            <a:avLst/>
          </a:prstGeom>
          <a:noFill/>
        </p:spPr>
        <p:txBody>
          <a:bodyPr wrap="square" rtlCol="0" anchor="t">
            <a:noAutofit/>
          </a:bodyPr>
          <a:p>
            <a:endParaRPr lang="zh-CN" altLang="en-US"/>
          </a:p>
        </p:txBody>
      </p:sp>
      <p:pic>
        <p:nvPicPr>
          <p:cNvPr id="10" name="图片 9" descr="upload_post_object_v2_255246744"/>
          <p:cNvPicPr>
            <a:picLocks noChangeAspect="1"/>
          </p:cNvPicPr>
          <p:nvPr/>
        </p:nvPicPr>
        <p:blipFill>
          <a:blip r:embed="rId1"/>
          <a:stretch>
            <a:fillRect/>
          </a:stretch>
        </p:blipFill>
        <p:spPr>
          <a:xfrm>
            <a:off x="261825" y="1190731"/>
            <a:ext cx="10309269" cy="4476538"/>
          </a:xfrm>
          <a:prstGeom prst="rect">
            <a:avLst/>
          </a:prstGeom>
        </p:spPr>
      </p:pic>
      <p:pic>
        <p:nvPicPr>
          <p:cNvPr id="12" name="图片 11" descr="upload_post_object_v2_3283081111"/>
          <p:cNvPicPr>
            <a:picLocks noChangeAspect="1"/>
          </p:cNvPicPr>
          <p:nvPr/>
        </p:nvPicPr>
        <p:blipFill>
          <a:blip r:embed="rId2"/>
          <a:stretch>
            <a:fillRect/>
          </a:stretch>
        </p:blipFill>
        <p:spPr>
          <a:xfrm>
            <a:off x="261801" y="1039468"/>
            <a:ext cx="1986779" cy="480087"/>
          </a:xfrm>
          <a:prstGeom prst="rect">
            <a:avLst/>
          </a:prstGeom>
        </p:spPr>
      </p:pic>
      <p:pic>
        <p:nvPicPr>
          <p:cNvPr id="5" name="图片 4" descr="upload_post_object_v2_3590332890"/>
          <p:cNvPicPr>
            <a:picLocks noChangeAspect="1"/>
          </p:cNvPicPr>
          <p:nvPr/>
        </p:nvPicPr>
        <p:blipFill>
          <a:blip r:embed="rId3"/>
          <a:stretch>
            <a:fillRect/>
          </a:stretch>
        </p:blipFill>
        <p:spPr>
          <a:xfrm>
            <a:off x="10297338" y="3532809"/>
            <a:ext cx="1894662" cy="2524139"/>
          </a:xfrm>
          <a:prstGeom prst="rect">
            <a:avLst/>
          </a:prstGeom>
        </p:spPr>
      </p:pic>
      <p:sp>
        <p:nvSpPr>
          <p:cNvPr id="14" name="矩形 13"/>
          <p:cNvSpPr/>
          <p:nvPr userDrawn="1"/>
        </p:nvSpPr>
        <p:spPr>
          <a:xfrm>
            <a:off x="5075464" y="3216729"/>
            <a:ext cx="1499507" cy="424543"/>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7" name="矩形 16"/>
          <p:cNvSpPr/>
          <p:nvPr userDrawn="1"/>
        </p:nvSpPr>
        <p:spPr>
          <a:xfrm>
            <a:off x="8677003" y="751795"/>
            <a:ext cx="2249533" cy="1859822"/>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pic>
        <p:nvPicPr>
          <p:cNvPr id="18" name="图片 17" descr="upload_post_object_v2_3504194274"/>
          <p:cNvPicPr>
            <a:picLocks noChangeAspect="1"/>
          </p:cNvPicPr>
          <p:nvPr/>
        </p:nvPicPr>
        <p:blipFill>
          <a:blip r:embed="rId4"/>
          <a:stretch>
            <a:fillRect/>
          </a:stretch>
        </p:blipFill>
        <p:spPr>
          <a:xfrm>
            <a:off x="8903833" y="838200"/>
            <a:ext cx="1826199" cy="1773419"/>
          </a:xfrm>
          <a:prstGeom prst="rect">
            <a:avLst/>
          </a:prstGeom>
        </p:spPr>
      </p:pic>
      <p:cxnSp>
        <p:nvCxnSpPr>
          <p:cNvPr id="19" name="直接箭头连接符 18"/>
          <p:cNvCxnSpPr/>
          <p:nvPr userDrawn="1"/>
        </p:nvCxnSpPr>
        <p:spPr>
          <a:xfrm flipV="1">
            <a:off x="6789964" y="1771650"/>
            <a:ext cx="1758043" cy="1262743"/>
          </a:xfrm>
          <a:prstGeom prst="straightConnector1">
            <a:avLst/>
          </a:prstGeom>
          <a:ln w="12700" cap="flat" cmpd="sng" algn="ctr">
            <a:solidFill>
              <a:srgbClr val="0D0D0D">
                <a:alpha val="100000"/>
              </a:srgbClr>
            </a:solidFill>
            <a:prstDash val="solid"/>
            <a:miter lim="800000"/>
            <a:tailEnd type="triangle"/>
          </a:ln>
        </p:spPr>
        <p:style>
          <a:lnRef idx="2">
            <a:schemeClr val="accent1"/>
          </a:lnRef>
          <a:fillRef idx="0">
            <a:srgbClr val="FFFFFF"/>
          </a:fillRef>
          <a:effectRef idx="0">
            <a:srgbClr val="FFFFFF"/>
          </a:effectRef>
          <a:fontRef idx="minor">
            <a:schemeClr val="tx1"/>
          </a:fontRef>
        </p:style>
      </p:cxnSp>
      <p:sp>
        <p:nvSpPr>
          <p:cNvPr id="4" name="文本框 3"/>
          <p:cNvSpPr txBox="1"/>
          <p:nvPr userDrawn="1"/>
        </p:nvSpPr>
        <p:spPr>
          <a:xfrm>
            <a:off x="137287" y="790687"/>
            <a:ext cx="7646185" cy="400050"/>
          </a:xfrm>
          <a:prstGeom prst="rect">
            <a:avLst/>
          </a:prstGeom>
        </p:spPr>
        <p:txBody>
          <a:bodyPr wrap="square" rtlCol="0">
            <a:noAutofit/>
          </a:bodyPr>
          <a:p>
            <a:r>
              <a:rPr lang="zh-CN" altLang="en-US" sz="2400"/>
              <a:t>传统的遗传算法性能优越，其本质在于</a:t>
            </a:r>
            <a:r>
              <a:rPr lang="en-US" altLang="zh-CN" sz="2400"/>
              <a:t>crossover</a:t>
            </a:r>
            <a:r>
              <a:rPr lang="zh-CN" altLang="en-US" sz="2400"/>
              <a:t>操作。</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离散空间的药物设计</a:t>
            </a:r>
            <a:r>
              <a:rPr lang="zh-CN" altLang="en-US" sz="3200" b="1" dirty="0">
                <a:solidFill>
                  <a:schemeClr val="bg1"/>
                </a:solidFill>
                <a:latin typeface="微软雅黑"/>
                <a:ea typeface="微软雅黑"/>
                <a:cs typeface="+mn-lt"/>
                <a:sym typeface="+mn-ea"/>
              </a:rPr>
              <a:t>--</a:t>
            </a:r>
            <a:r>
              <a:rPr lang="en-US" altLang="zh-CN" sz="3200" b="1" dirty="0">
                <a:solidFill>
                  <a:schemeClr val="bg1"/>
                </a:solidFill>
                <a:latin typeface="微软雅黑"/>
                <a:ea typeface="微软雅黑"/>
                <a:cs typeface="+mn-lt"/>
              </a:rPr>
              <a:t>--</a:t>
            </a:r>
            <a:r>
              <a:rPr lang="zh-CN" altLang="en-US" sz="3200" b="1" dirty="0">
                <a:solidFill>
                  <a:schemeClr val="bg1"/>
                </a:solidFill>
                <a:latin typeface="微软雅黑"/>
                <a:ea typeface="微软雅黑"/>
                <a:cs typeface="+mn-lt"/>
              </a:rPr>
              <a:t>强化遗传算法</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4" name="文本框 53"/>
          <p:cNvSpPr txBox="1"/>
          <p:nvPr/>
        </p:nvSpPr>
        <p:spPr>
          <a:xfrm>
            <a:off x="1443963" y="6356305"/>
            <a:ext cx="7944966" cy="306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400" dirty="0">
                <a:latin typeface="微软雅黑"/>
                <a:ea typeface="微软雅黑"/>
                <a:cs typeface="+mn-lt"/>
              </a:rPr>
              <a:t>Fu</a:t>
            </a:r>
            <a:r>
              <a:rPr lang="zh-CN" altLang="en-US" sz="1400" dirty="0">
                <a:latin typeface="微软雅黑"/>
                <a:ea typeface="微软雅黑"/>
                <a:cs typeface="+mn-lt"/>
              </a:rPr>
              <a:t> </a:t>
            </a:r>
            <a:r>
              <a:rPr lang="zh-CN" sz="1400" dirty="0">
                <a:latin typeface="微软雅黑"/>
                <a:ea typeface="微软雅黑"/>
                <a:cs typeface="+mn-lt"/>
              </a:rPr>
              <a:t>e</a:t>
            </a:r>
            <a:r>
              <a:rPr lang="en-US" altLang="zh-CN" sz="1400" dirty="0">
                <a:latin typeface="微软雅黑"/>
                <a:ea typeface="+mn-lt"/>
                <a:cs typeface="+mn-lt"/>
              </a:rPr>
              <a:t>t</a:t>
            </a:r>
            <a:r>
              <a:rPr lang="zh-CN" altLang="en-US" sz="1400" dirty="0">
                <a:latin typeface="微软雅黑"/>
                <a:ea typeface="微软雅黑"/>
                <a:cs typeface="+mn-lt"/>
              </a:rPr>
              <a:t> </a:t>
            </a:r>
            <a:r>
              <a:rPr lang="zh-CN" sz="1400" dirty="0">
                <a:latin typeface="微软雅黑"/>
                <a:ea typeface="微软雅黑"/>
                <a:cs typeface="+mn-lt"/>
              </a:rPr>
              <a:t>al. Reinforced Genetic Algorithm for Structure-based Drug Desig</a:t>
            </a:r>
            <a:r>
              <a:rPr lang="zh-CN" sz="1400" dirty="0">
                <a:solidFill>
                  <a:srgbClr val="000000"/>
                </a:solidFill>
                <a:latin typeface="微软雅黑"/>
                <a:ea typeface="微软雅黑"/>
                <a:cs typeface="+mn-lt"/>
              </a:rPr>
              <a:t>n. NeurIPS</a:t>
            </a:r>
            <a:r>
              <a:rPr lang="zh-CN" altLang="en-US" sz="1400" dirty="0">
                <a:solidFill>
                  <a:srgbClr val="000000"/>
                </a:solidFill>
                <a:latin typeface="微软雅黑"/>
                <a:ea typeface="微软雅黑"/>
                <a:cs typeface="+mn-lt"/>
              </a:rPr>
              <a:t> </a:t>
            </a:r>
            <a:r>
              <a:rPr lang="zh-CN" sz="1400" dirty="0">
                <a:solidFill>
                  <a:srgbClr val="000000"/>
                </a:solidFill>
                <a:latin typeface="微软雅黑"/>
                <a:ea typeface="微软雅黑"/>
                <a:cs typeface="+mn-lt"/>
              </a:rPr>
              <a:t>2</a:t>
            </a:r>
            <a:r>
              <a:rPr lang="en-US" altLang="zh-CN" sz="1400" dirty="0">
                <a:solidFill>
                  <a:srgbClr val="000000"/>
                </a:solidFill>
                <a:latin typeface="微软雅黑"/>
                <a:ea typeface="微软雅黑"/>
                <a:cs typeface="+mn-lt"/>
              </a:rPr>
              <a:t>3</a:t>
            </a:r>
            <a:endParaRPr lang="en-US" sz="1400" dirty="0">
              <a:solidFill>
                <a:srgbClr val="000000"/>
              </a:solidFill>
              <a:latin typeface="微软雅黑"/>
              <a:cs typeface="Arial" panose="020B0604020202020204"/>
            </a:endParaRPr>
          </a:p>
        </p:txBody>
      </p:sp>
      <p:sp>
        <p:nvSpPr>
          <p:cNvPr id="9" name="文本框 8"/>
          <p:cNvSpPr txBox="1"/>
          <p:nvPr/>
        </p:nvSpPr>
        <p:spPr>
          <a:xfrm>
            <a:off x="2099179" y="-2056901"/>
            <a:ext cx="13607" cy="13607"/>
          </a:xfrm>
          <a:prstGeom prst="rect">
            <a:avLst/>
          </a:prstGeom>
          <a:noFill/>
        </p:spPr>
        <p:txBody>
          <a:bodyPr wrap="square" rtlCol="0" anchor="t">
            <a:noAutofit/>
          </a:bodyPr>
          <a:p>
            <a:endParaRPr lang="zh-CN" altLang="en-US"/>
          </a:p>
        </p:txBody>
      </p:sp>
      <p:pic>
        <p:nvPicPr>
          <p:cNvPr id="10" name="图片 9" descr="upload_post_object_v2_255246744"/>
          <p:cNvPicPr>
            <a:picLocks noChangeAspect="1"/>
          </p:cNvPicPr>
          <p:nvPr/>
        </p:nvPicPr>
        <p:blipFill>
          <a:blip r:embed="rId1"/>
          <a:stretch>
            <a:fillRect/>
          </a:stretch>
        </p:blipFill>
        <p:spPr>
          <a:xfrm>
            <a:off x="261825" y="1190731"/>
            <a:ext cx="10309269" cy="4476538"/>
          </a:xfrm>
          <a:prstGeom prst="rect">
            <a:avLst/>
          </a:prstGeom>
        </p:spPr>
      </p:pic>
      <p:pic>
        <p:nvPicPr>
          <p:cNvPr id="12" name="图片 11" descr="upload_post_object_v2_3283081111"/>
          <p:cNvPicPr>
            <a:picLocks noChangeAspect="1"/>
          </p:cNvPicPr>
          <p:nvPr/>
        </p:nvPicPr>
        <p:blipFill>
          <a:blip r:embed="rId2"/>
          <a:stretch>
            <a:fillRect/>
          </a:stretch>
        </p:blipFill>
        <p:spPr>
          <a:xfrm>
            <a:off x="261801" y="1039468"/>
            <a:ext cx="1986779" cy="480087"/>
          </a:xfrm>
          <a:prstGeom prst="rect">
            <a:avLst/>
          </a:prstGeom>
        </p:spPr>
      </p:pic>
      <p:pic>
        <p:nvPicPr>
          <p:cNvPr id="5" name="图片 4" descr="upload_post_object_v2_3590332890"/>
          <p:cNvPicPr>
            <a:picLocks noChangeAspect="1"/>
          </p:cNvPicPr>
          <p:nvPr/>
        </p:nvPicPr>
        <p:blipFill>
          <a:blip r:embed="rId3"/>
          <a:stretch>
            <a:fillRect/>
          </a:stretch>
        </p:blipFill>
        <p:spPr>
          <a:xfrm>
            <a:off x="10297338" y="3532809"/>
            <a:ext cx="1894662" cy="2524139"/>
          </a:xfrm>
          <a:prstGeom prst="rect">
            <a:avLst/>
          </a:prstGeom>
        </p:spPr>
      </p:pic>
      <p:sp>
        <p:nvSpPr>
          <p:cNvPr id="14" name="矩形 13"/>
          <p:cNvSpPr/>
          <p:nvPr userDrawn="1"/>
        </p:nvSpPr>
        <p:spPr>
          <a:xfrm>
            <a:off x="2476500" y="3216729"/>
            <a:ext cx="1894114" cy="424543"/>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5" name="矩形 14"/>
          <p:cNvSpPr/>
          <p:nvPr userDrawn="1"/>
        </p:nvSpPr>
        <p:spPr>
          <a:xfrm>
            <a:off x="2476500" y="4582614"/>
            <a:ext cx="1894114" cy="424543"/>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6" name="矩形 15"/>
          <p:cNvSpPr/>
          <p:nvPr userDrawn="1"/>
        </p:nvSpPr>
        <p:spPr>
          <a:xfrm>
            <a:off x="5148943" y="4582614"/>
            <a:ext cx="1268185" cy="737507"/>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4" name="矩形 3"/>
          <p:cNvSpPr/>
          <p:nvPr userDrawn="1"/>
        </p:nvSpPr>
        <p:spPr>
          <a:xfrm>
            <a:off x="5262336" y="3216729"/>
            <a:ext cx="1268185" cy="424543"/>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6" name="文本框 5"/>
          <p:cNvSpPr txBox="1"/>
          <p:nvPr userDrawn="1"/>
        </p:nvSpPr>
        <p:spPr>
          <a:xfrm>
            <a:off x="137287" y="790687"/>
            <a:ext cx="7646185" cy="400050"/>
          </a:xfrm>
          <a:prstGeom prst="rect">
            <a:avLst/>
          </a:prstGeom>
        </p:spPr>
        <p:txBody>
          <a:bodyPr wrap="square" rtlCol="0">
            <a:noAutofit/>
          </a:bodyPr>
          <a:p>
            <a:r>
              <a:rPr lang="zh-CN" altLang="en-US" sz="2400">
                <a:solidFill>
                  <a:schemeClr val="tx1"/>
                </a:solidFill>
              </a:rPr>
              <a:t>然而遗传算法面临稳定性较差的挑战。</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离散空间的药物设计</a:t>
            </a:r>
            <a:r>
              <a:rPr lang="zh-CN" altLang="en-US" sz="3200" b="1" dirty="0">
                <a:solidFill>
                  <a:schemeClr val="bg1"/>
                </a:solidFill>
                <a:latin typeface="微软雅黑"/>
                <a:ea typeface="微软雅黑"/>
                <a:cs typeface="+mn-lt"/>
                <a:sym typeface="+mn-ea"/>
              </a:rPr>
              <a:t>--</a:t>
            </a:r>
            <a:r>
              <a:rPr lang="en-US" altLang="zh-CN" sz="3200" b="1" dirty="0">
                <a:solidFill>
                  <a:schemeClr val="bg1"/>
                </a:solidFill>
                <a:latin typeface="微软雅黑"/>
                <a:ea typeface="微软雅黑"/>
                <a:cs typeface="+mn-lt"/>
              </a:rPr>
              <a:t>--</a:t>
            </a:r>
            <a:r>
              <a:rPr lang="zh-CN" altLang="en-US" sz="3200" b="1" dirty="0">
                <a:solidFill>
                  <a:schemeClr val="bg1"/>
                </a:solidFill>
                <a:latin typeface="微软雅黑"/>
                <a:ea typeface="微软雅黑"/>
                <a:cs typeface="+mn-lt"/>
              </a:rPr>
              <a:t>强化遗传算法</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4" name="文本框 53"/>
          <p:cNvSpPr txBox="1"/>
          <p:nvPr/>
        </p:nvSpPr>
        <p:spPr>
          <a:xfrm>
            <a:off x="1443963" y="6356305"/>
            <a:ext cx="7944966" cy="306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400" dirty="0">
                <a:latin typeface="微软雅黑"/>
                <a:ea typeface="微软雅黑"/>
                <a:cs typeface="+mn-lt"/>
              </a:rPr>
              <a:t>Fu</a:t>
            </a:r>
            <a:r>
              <a:rPr lang="zh-CN" altLang="en-US" sz="1400" dirty="0">
                <a:latin typeface="微软雅黑"/>
                <a:ea typeface="微软雅黑"/>
                <a:cs typeface="+mn-lt"/>
              </a:rPr>
              <a:t> </a:t>
            </a:r>
            <a:r>
              <a:rPr lang="zh-CN" sz="1400" dirty="0">
                <a:latin typeface="微软雅黑"/>
                <a:ea typeface="微软雅黑"/>
                <a:cs typeface="+mn-lt"/>
              </a:rPr>
              <a:t>e</a:t>
            </a:r>
            <a:r>
              <a:rPr lang="en-US" altLang="zh-CN" sz="1400" dirty="0">
                <a:latin typeface="微软雅黑"/>
                <a:ea typeface="+mn-lt"/>
                <a:cs typeface="+mn-lt"/>
              </a:rPr>
              <a:t>t</a:t>
            </a:r>
            <a:r>
              <a:rPr lang="zh-CN" altLang="en-US" sz="1400" dirty="0">
                <a:latin typeface="微软雅黑"/>
                <a:ea typeface="微软雅黑"/>
                <a:cs typeface="+mn-lt"/>
              </a:rPr>
              <a:t> </a:t>
            </a:r>
            <a:r>
              <a:rPr lang="zh-CN" sz="1400" dirty="0">
                <a:latin typeface="微软雅黑"/>
                <a:ea typeface="微软雅黑"/>
                <a:cs typeface="+mn-lt"/>
              </a:rPr>
              <a:t>al. Reinforced Genetic Algorithm for Structure-based Drug Desig</a:t>
            </a:r>
            <a:r>
              <a:rPr lang="zh-CN" sz="1400" dirty="0">
                <a:solidFill>
                  <a:srgbClr val="000000"/>
                </a:solidFill>
                <a:latin typeface="微软雅黑"/>
                <a:ea typeface="微软雅黑"/>
                <a:cs typeface="+mn-lt"/>
              </a:rPr>
              <a:t>n. NeurIPS</a:t>
            </a:r>
            <a:r>
              <a:rPr lang="zh-CN" altLang="en-US" sz="1400" dirty="0">
                <a:solidFill>
                  <a:srgbClr val="000000"/>
                </a:solidFill>
                <a:latin typeface="微软雅黑"/>
                <a:ea typeface="微软雅黑"/>
                <a:cs typeface="+mn-lt"/>
              </a:rPr>
              <a:t> </a:t>
            </a:r>
            <a:r>
              <a:rPr lang="zh-CN" sz="1400" dirty="0">
                <a:solidFill>
                  <a:srgbClr val="000000"/>
                </a:solidFill>
                <a:latin typeface="微软雅黑"/>
                <a:ea typeface="微软雅黑"/>
                <a:cs typeface="+mn-lt"/>
              </a:rPr>
              <a:t>2</a:t>
            </a:r>
            <a:r>
              <a:rPr lang="en-US" altLang="zh-CN" sz="1400" dirty="0">
                <a:solidFill>
                  <a:srgbClr val="000000"/>
                </a:solidFill>
                <a:latin typeface="微软雅黑"/>
                <a:ea typeface="微软雅黑"/>
                <a:cs typeface="+mn-lt"/>
              </a:rPr>
              <a:t>3</a:t>
            </a:r>
            <a:endParaRPr lang="en-US" sz="1400" dirty="0">
              <a:solidFill>
                <a:srgbClr val="000000"/>
              </a:solidFill>
              <a:latin typeface="微软雅黑"/>
              <a:cs typeface="Arial" panose="020B0604020202020204"/>
            </a:endParaRPr>
          </a:p>
        </p:txBody>
      </p:sp>
      <p:sp>
        <p:nvSpPr>
          <p:cNvPr id="9" name="文本框 8"/>
          <p:cNvSpPr txBox="1"/>
          <p:nvPr/>
        </p:nvSpPr>
        <p:spPr>
          <a:xfrm>
            <a:off x="2099179" y="-2056901"/>
            <a:ext cx="13607" cy="13607"/>
          </a:xfrm>
          <a:prstGeom prst="rect">
            <a:avLst/>
          </a:prstGeom>
          <a:noFill/>
        </p:spPr>
        <p:txBody>
          <a:bodyPr wrap="square" rtlCol="0" anchor="t">
            <a:noAutofit/>
          </a:bodyPr>
          <a:p>
            <a:endParaRPr lang="zh-CN" altLang="en-US"/>
          </a:p>
        </p:txBody>
      </p:sp>
      <p:pic>
        <p:nvPicPr>
          <p:cNvPr id="12" name="图片 11" descr="upload_post_object_v2_3283081111"/>
          <p:cNvPicPr>
            <a:picLocks noChangeAspect="1"/>
          </p:cNvPicPr>
          <p:nvPr/>
        </p:nvPicPr>
        <p:blipFill>
          <a:blip r:embed="rId1"/>
          <a:stretch>
            <a:fillRect/>
          </a:stretch>
        </p:blipFill>
        <p:spPr>
          <a:xfrm>
            <a:off x="261801" y="1039468"/>
            <a:ext cx="1986779" cy="480087"/>
          </a:xfrm>
          <a:prstGeom prst="rect">
            <a:avLst/>
          </a:prstGeom>
        </p:spPr>
      </p:pic>
      <p:pic>
        <p:nvPicPr>
          <p:cNvPr id="5" name="图片 4" descr="upload_post_object_v2_3590332890"/>
          <p:cNvPicPr>
            <a:picLocks noChangeAspect="1"/>
          </p:cNvPicPr>
          <p:nvPr/>
        </p:nvPicPr>
        <p:blipFill>
          <a:blip r:embed="rId2"/>
          <a:stretch>
            <a:fillRect/>
          </a:stretch>
        </p:blipFill>
        <p:spPr>
          <a:xfrm>
            <a:off x="10297338" y="3532809"/>
            <a:ext cx="1894662" cy="2524139"/>
          </a:xfrm>
          <a:prstGeom prst="rect">
            <a:avLst/>
          </a:prstGeom>
        </p:spPr>
      </p:pic>
      <p:pic>
        <p:nvPicPr>
          <p:cNvPr id="8" name="图片 7" descr="upload_post_object_v2_2131249577"/>
          <p:cNvPicPr>
            <a:picLocks noChangeAspect="1"/>
          </p:cNvPicPr>
          <p:nvPr/>
        </p:nvPicPr>
        <p:blipFill>
          <a:blip r:embed="rId3"/>
          <a:stretch>
            <a:fillRect/>
          </a:stretch>
        </p:blipFill>
        <p:spPr>
          <a:xfrm>
            <a:off x="261801" y="1596192"/>
            <a:ext cx="10097661" cy="4224342"/>
          </a:xfrm>
          <a:prstGeom prst="rect">
            <a:avLst/>
          </a:prstGeom>
        </p:spPr>
      </p:pic>
      <p:sp>
        <p:nvSpPr>
          <p:cNvPr id="11" name="矩形 10"/>
          <p:cNvSpPr/>
          <p:nvPr userDrawn="1"/>
        </p:nvSpPr>
        <p:spPr>
          <a:xfrm>
            <a:off x="1728107" y="2792911"/>
            <a:ext cx="1431471" cy="1050472"/>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3" name="矩形 12"/>
          <p:cNvSpPr/>
          <p:nvPr userDrawn="1"/>
        </p:nvSpPr>
        <p:spPr>
          <a:xfrm>
            <a:off x="3841750" y="2792866"/>
            <a:ext cx="1186542" cy="1050472"/>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7" name="矩形 16"/>
          <p:cNvSpPr/>
          <p:nvPr userDrawn="1"/>
        </p:nvSpPr>
        <p:spPr>
          <a:xfrm>
            <a:off x="1728107" y="4090125"/>
            <a:ext cx="1431471" cy="1050472"/>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8" name="矩形 17"/>
          <p:cNvSpPr/>
          <p:nvPr userDrawn="1"/>
        </p:nvSpPr>
        <p:spPr>
          <a:xfrm>
            <a:off x="3841705" y="4090171"/>
            <a:ext cx="1185863" cy="1050472"/>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6" name="文本框 5"/>
          <p:cNvSpPr txBox="1"/>
          <p:nvPr userDrawn="1"/>
        </p:nvSpPr>
        <p:spPr>
          <a:xfrm>
            <a:off x="137287" y="790687"/>
            <a:ext cx="11659907" cy="400050"/>
          </a:xfrm>
          <a:prstGeom prst="rect">
            <a:avLst/>
          </a:prstGeom>
        </p:spPr>
        <p:txBody>
          <a:bodyPr wrap="square" rtlCol="0">
            <a:noAutofit/>
          </a:bodyPr>
          <a:p>
            <a:r>
              <a:rPr lang="zh-CN" altLang="en-US" sz="2400">
                <a:solidFill>
                  <a:schemeClr val="tx1"/>
                </a:solidFill>
              </a:rPr>
              <a:t>利用强化学习对离散搜索的最优化能力，破除传统遗传算法低效的随机游走模式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离散空间的药物设计</a:t>
            </a:r>
            <a:r>
              <a:rPr lang="zh-CN" altLang="en-US" sz="3200" b="1" dirty="0">
                <a:solidFill>
                  <a:schemeClr val="bg1"/>
                </a:solidFill>
                <a:latin typeface="微软雅黑"/>
                <a:ea typeface="微软雅黑"/>
                <a:cs typeface="+mn-lt"/>
                <a:sym typeface="+mn-ea"/>
              </a:rPr>
              <a:t>--</a:t>
            </a:r>
            <a:r>
              <a:rPr lang="en-US" altLang="zh-CN" sz="3200" b="1" dirty="0">
                <a:solidFill>
                  <a:schemeClr val="bg1"/>
                </a:solidFill>
                <a:latin typeface="微软雅黑"/>
                <a:ea typeface="微软雅黑"/>
                <a:cs typeface="+mn-lt"/>
              </a:rPr>
              <a:t>--</a:t>
            </a:r>
            <a:r>
              <a:rPr lang="zh-CN" altLang="en-US" sz="3200" b="1" dirty="0">
                <a:solidFill>
                  <a:schemeClr val="bg1"/>
                </a:solidFill>
                <a:latin typeface="微软雅黑"/>
                <a:ea typeface="微软雅黑"/>
                <a:cs typeface="+mn-lt"/>
              </a:rPr>
              <a:t>强化遗传算法</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4" name="文本框 53"/>
          <p:cNvSpPr txBox="1"/>
          <p:nvPr/>
        </p:nvSpPr>
        <p:spPr>
          <a:xfrm>
            <a:off x="1443963" y="6356305"/>
            <a:ext cx="7944966" cy="306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400" dirty="0">
                <a:latin typeface="微软雅黑"/>
                <a:ea typeface="微软雅黑"/>
                <a:cs typeface="+mn-lt"/>
              </a:rPr>
              <a:t>Fu</a:t>
            </a:r>
            <a:r>
              <a:rPr lang="zh-CN" altLang="en-US" sz="1400" dirty="0">
                <a:latin typeface="微软雅黑"/>
                <a:ea typeface="微软雅黑"/>
                <a:cs typeface="+mn-lt"/>
              </a:rPr>
              <a:t> </a:t>
            </a:r>
            <a:r>
              <a:rPr lang="zh-CN" sz="1400" dirty="0">
                <a:latin typeface="微软雅黑"/>
                <a:ea typeface="微软雅黑"/>
                <a:cs typeface="+mn-lt"/>
              </a:rPr>
              <a:t>e</a:t>
            </a:r>
            <a:r>
              <a:rPr lang="en-US" altLang="zh-CN" sz="1400" dirty="0">
                <a:latin typeface="微软雅黑"/>
                <a:ea typeface="+mn-lt"/>
                <a:cs typeface="+mn-lt"/>
              </a:rPr>
              <a:t>t</a:t>
            </a:r>
            <a:r>
              <a:rPr lang="zh-CN" altLang="en-US" sz="1400" dirty="0">
                <a:latin typeface="微软雅黑"/>
                <a:ea typeface="微软雅黑"/>
                <a:cs typeface="+mn-lt"/>
              </a:rPr>
              <a:t> </a:t>
            </a:r>
            <a:r>
              <a:rPr lang="zh-CN" sz="1400" dirty="0">
                <a:latin typeface="微软雅黑"/>
                <a:ea typeface="微软雅黑"/>
                <a:cs typeface="+mn-lt"/>
              </a:rPr>
              <a:t>al. Reinforced Genetic Algorithm for Structure-based Drug Desig</a:t>
            </a:r>
            <a:r>
              <a:rPr lang="zh-CN" sz="1400" dirty="0">
                <a:solidFill>
                  <a:srgbClr val="000000"/>
                </a:solidFill>
                <a:latin typeface="微软雅黑"/>
                <a:ea typeface="微软雅黑"/>
                <a:cs typeface="+mn-lt"/>
              </a:rPr>
              <a:t>n. NeurIPS</a:t>
            </a:r>
            <a:r>
              <a:rPr lang="zh-CN" altLang="en-US" sz="1400" dirty="0">
                <a:solidFill>
                  <a:srgbClr val="000000"/>
                </a:solidFill>
                <a:latin typeface="微软雅黑"/>
                <a:ea typeface="微软雅黑"/>
                <a:cs typeface="+mn-lt"/>
              </a:rPr>
              <a:t> </a:t>
            </a:r>
            <a:r>
              <a:rPr lang="zh-CN" sz="1400" dirty="0">
                <a:solidFill>
                  <a:srgbClr val="000000"/>
                </a:solidFill>
                <a:latin typeface="微软雅黑"/>
                <a:ea typeface="微软雅黑"/>
                <a:cs typeface="+mn-lt"/>
              </a:rPr>
              <a:t>2</a:t>
            </a:r>
            <a:r>
              <a:rPr lang="en-US" altLang="zh-CN" sz="1400" dirty="0">
                <a:solidFill>
                  <a:srgbClr val="000000"/>
                </a:solidFill>
                <a:latin typeface="微软雅黑"/>
                <a:ea typeface="微软雅黑"/>
                <a:cs typeface="+mn-lt"/>
              </a:rPr>
              <a:t>3</a:t>
            </a:r>
            <a:endParaRPr lang="en-US" sz="1400" dirty="0">
              <a:solidFill>
                <a:srgbClr val="000000"/>
              </a:solidFill>
              <a:latin typeface="微软雅黑"/>
              <a:cs typeface="Arial" panose="020B0604020202020204"/>
            </a:endParaRPr>
          </a:p>
        </p:txBody>
      </p:sp>
      <p:sp>
        <p:nvSpPr>
          <p:cNvPr id="9" name="文本框 8"/>
          <p:cNvSpPr txBox="1"/>
          <p:nvPr/>
        </p:nvSpPr>
        <p:spPr>
          <a:xfrm>
            <a:off x="2099179" y="-2056901"/>
            <a:ext cx="13607" cy="13607"/>
          </a:xfrm>
          <a:prstGeom prst="rect">
            <a:avLst/>
          </a:prstGeom>
          <a:noFill/>
        </p:spPr>
        <p:txBody>
          <a:bodyPr wrap="square" rtlCol="0" anchor="t">
            <a:noAutofit/>
          </a:bodyPr>
          <a:p>
            <a:endParaRPr lang="zh-CN" altLang="en-US"/>
          </a:p>
        </p:txBody>
      </p:sp>
      <p:pic>
        <p:nvPicPr>
          <p:cNvPr id="12" name="图片 11" descr="upload_post_object_v2_3283081111"/>
          <p:cNvPicPr>
            <a:picLocks noChangeAspect="1"/>
          </p:cNvPicPr>
          <p:nvPr/>
        </p:nvPicPr>
        <p:blipFill>
          <a:blip r:embed="rId1"/>
          <a:stretch>
            <a:fillRect/>
          </a:stretch>
        </p:blipFill>
        <p:spPr>
          <a:xfrm>
            <a:off x="261801" y="1039468"/>
            <a:ext cx="1986779" cy="480087"/>
          </a:xfrm>
          <a:prstGeom prst="rect">
            <a:avLst/>
          </a:prstGeom>
        </p:spPr>
      </p:pic>
      <p:pic>
        <p:nvPicPr>
          <p:cNvPr id="5" name="图片 4" descr="upload_post_object_v2_3590332890"/>
          <p:cNvPicPr>
            <a:picLocks noChangeAspect="1"/>
          </p:cNvPicPr>
          <p:nvPr/>
        </p:nvPicPr>
        <p:blipFill>
          <a:blip r:embed="rId2"/>
          <a:stretch>
            <a:fillRect/>
          </a:stretch>
        </p:blipFill>
        <p:spPr>
          <a:xfrm>
            <a:off x="10297338" y="3532809"/>
            <a:ext cx="1894662" cy="2524139"/>
          </a:xfrm>
          <a:prstGeom prst="rect">
            <a:avLst/>
          </a:prstGeom>
        </p:spPr>
      </p:pic>
      <p:pic>
        <p:nvPicPr>
          <p:cNvPr id="6" name="图片 5" descr="upload_post_object_v2_525689495"/>
          <p:cNvPicPr>
            <a:picLocks noChangeAspect="1"/>
          </p:cNvPicPr>
          <p:nvPr/>
        </p:nvPicPr>
        <p:blipFill>
          <a:blip r:embed="rId3"/>
          <a:stretch>
            <a:fillRect/>
          </a:stretch>
        </p:blipFill>
        <p:spPr>
          <a:xfrm>
            <a:off x="489857" y="1039450"/>
            <a:ext cx="3773714" cy="2830286"/>
          </a:xfrm>
          <a:prstGeom prst="rect">
            <a:avLst/>
          </a:prstGeom>
        </p:spPr>
      </p:pic>
      <p:pic>
        <p:nvPicPr>
          <p:cNvPr id="7" name="图片 6" descr="upload_post_object_v2_1285685664"/>
          <p:cNvPicPr>
            <a:picLocks noChangeAspect="1"/>
          </p:cNvPicPr>
          <p:nvPr/>
        </p:nvPicPr>
        <p:blipFill>
          <a:blip r:embed="rId4"/>
          <a:stretch>
            <a:fillRect/>
          </a:stretch>
        </p:blipFill>
        <p:spPr>
          <a:xfrm>
            <a:off x="5297714" y="1039450"/>
            <a:ext cx="3485908" cy="2614431"/>
          </a:xfrm>
          <a:prstGeom prst="rect">
            <a:avLst/>
          </a:prstGeom>
        </p:spPr>
      </p:pic>
      <p:pic>
        <p:nvPicPr>
          <p:cNvPr id="14" name="图片 13" descr="upload_post_object_v2_3676727780"/>
          <p:cNvPicPr>
            <a:picLocks noChangeAspect="1"/>
          </p:cNvPicPr>
          <p:nvPr/>
        </p:nvPicPr>
        <p:blipFill>
          <a:blip r:embed="rId5"/>
          <a:stretch>
            <a:fillRect/>
          </a:stretch>
        </p:blipFill>
        <p:spPr>
          <a:xfrm>
            <a:off x="724444" y="4391738"/>
            <a:ext cx="4388321" cy="1569960"/>
          </a:xfrm>
          <a:prstGeom prst="rect">
            <a:avLst/>
          </a:prstGeom>
        </p:spPr>
      </p:pic>
      <p:pic>
        <p:nvPicPr>
          <p:cNvPr id="16" name="图片 15" descr="upload_post_object_v2_3828873422"/>
          <p:cNvPicPr>
            <a:picLocks noChangeAspect="1"/>
          </p:cNvPicPr>
          <p:nvPr/>
        </p:nvPicPr>
        <p:blipFill>
          <a:blip r:embed="rId6"/>
          <a:stretch>
            <a:fillRect/>
          </a:stretch>
        </p:blipFill>
        <p:spPr>
          <a:xfrm>
            <a:off x="5333840" y="3851093"/>
            <a:ext cx="3375246" cy="2341926"/>
          </a:xfrm>
          <a:prstGeom prst="rect">
            <a:avLst/>
          </a:prstGeom>
        </p:spPr>
      </p:pic>
      <p:sp>
        <p:nvSpPr>
          <p:cNvPr id="19" name="文本框 18"/>
          <p:cNvSpPr txBox="1"/>
          <p:nvPr/>
        </p:nvSpPr>
        <p:spPr>
          <a:xfrm>
            <a:off x="7335352" y="3851094"/>
            <a:ext cx="2336333" cy="369570"/>
          </a:xfrm>
          <a:prstGeom prst="rect">
            <a:avLst/>
          </a:prstGeom>
          <a:noFill/>
        </p:spPr>
        <p:txBody>
          <a:bodyPr wrap="square" rtlCol="0" anchor="t">
            <a:noAutofit/>
          </a:bodyPr>
          <a:p>
            <a:r>
              <a:rPr lang="zh-CN" altLang="en-US" sz="2400"/>
              <a:t>新冠靶点，亲和力提高了</a:t>
            </a:r>
            <a:r>
              <a:rPr lang="en-US" altLang="zh-CN" sz="2400"/>
              <a:t>3.2</a:t>
            </a:r>
            <a:r>
              <a:rPr lang="zh-CN" altLang="en-US" sz="2400"/>
              <a:t>倍</a:t>
            </a:r>
            <a:endParaRPr lang="zh-CN" altLang="en-US" sz="2400"/>
          </a:p>
        </p:txBody>
      </p:sp>
      <p:sp>
        <p:nvSpPr>
          <p:cNvPr id="20" name="文本框 19"/>
          <p:cNvSpPr txBox="1"/>
          <p:nvPr/>
        </p:nvSpPr>
        <p:spPr>
          <a:xfrm>
            <a:off x="1555174" y="4022135"/>
            <a:ext cx="4676762" cy="369570"/>
          </a:xfrm>
          <a:prstGeom prst="rect">
            <a:avLst/>
          </a:prstGeom>
          <a:noFill/>
        </p:spPr>
        <p:txBody>
          <a:bodyPr wrap="square" rtlCol="0" anchor="t">
            <a:noAutofit/>
          </a:bodyPr>
          <a:p>
            <a:r>
              <a:rPr lang="zh-CN" altLang="en-US" sz="2400">
                <a:solidFill>
                  <a:schemeClr val="tx1"/>
                </a:solidFill>
              </a:rPr>
              <a:t>5</a:t>
            </a:r>
            <a:r>
              <a:rPr lang="en-US" altLang="zh-CN" sz="2400">
                <a:solidFill>
                  <a:schemeClr val="tx1"/>
                </a:solidFill>
                <a:cs typeface="Arial" panose="020B0604020202020204" pitchFamily="34" charset="0"/>
              </a:rPr>
              <a:t>K</a:t>
            </a:r>
            <a:r>
              <a:rPr lang="zh-CN" altLang="en-US" sz="2400">
                <a:solidFill>
                  <a:schemeClr val="tx1"/>
                </a:solidFill>
                <a:cs typeface="Arial" panose="020B0604020202020204" pitchFamily="34" charset="0"/>
              </a:rPr>
              <a:t>采样降低到</a:t>
            </a:r>
            <a:r>
              <a:rPr lang="en-US" altLang="zh-CN" sz="2400">
                <a:solidFill>
                  <a:schemeClr val="tx1"/>
                </a:solidFill>
                <a:cs typeface="Arial" panose="020B0604020202020204" pitchFamily="34" charset="0"/>
              </a:rPr>
              <a:t>1K</a:t>
            </a:r>
            <a:endParaRPr lang="zh-CN" altLang="en-US"/>
          </a:p>
        </p:txBody>
      </p:sp>
      <p:sp>
        <p:nvSpPr>
          <p:cNvPr id="8" name="文本框 7"/>
          <p:cNvSpPr txBox="1"/>
          <p:nvPr/>
        </p:nvSpPr>
        <p:spPr>
          <a:xfrm>
            <a:off x="8783642" y="2269769"/>
            <a:ext cx="2336333" cy="369570"/>
          </a:xfrm>
          <a:prstGeom prst="rect">
            <a:avLst/>
          </a:prstGeom>
          <a:noFill/>
        </p:spPr>
        <p:txBody>
          <a:bodyPr wrap="square" rtlCol="0" anchor="t">
            <a:noAutofit/>
          </a:bodyPr>
          <a:p>
            <a:r>
              <a:rPr lang="zh-CN" altLang="en-US" sz="2400">
                <a:solidFill>
                  <a:schemeClr val="tx1"/>
                </a:solidFill>
              </a:rPr>
              <a:t>较高的</a:t>
            </a:r>
            <a:r>
              <a:rPr lang="zh-CN" altLang="en-US" sz="2400">
                <a:solidFill>
                  <a:schemeClr val="tx1"/>
                </a:solidFill>
                <a:cs typeface="Arial" panose="020B0604020202020204" pitchFamily="34" charset="0"/>
              </a:rPr>
              <a:t>稳定性</a:t>
            </a:r>
            <a:endParaRPr lang="zh-CN" altLang="en-US"/>
          </a:p>
        </p:txBody>
      </p:sp>
      <p:sp>
        <p:nvSpPr>
          <p:cNvPr id="10" name="文本框 9"/>
          <p:cNvSpPr txBox="1"/>
          <p:nvPr/>
        </p:nvSpPr>
        <p:spPr>
          <a:xfrm>
            <a:off x="2403039" y="2161837"/>
            <a:ext cx="2336333" cy="369570"/>
          </a:xfrm>
          <a:prstGeom prst="rect">
            <a:avLst/>
          </a:prstGeom>
          <a:noFill/>
        </p:spPr>
        <p:txBody>
          <a:bodyPr wrap="square" rtlCol="0" anchor="t">
            <a:noAutofit/>
          </a:bodyPr>
          <a:p>
            <a:r>
              <a:rPr lang="zh-CN" altLang="en-US" sz="2400">
                <a:solidFill>
                  <a:schemeClr val="tx1"/>
                </a:solidFill>
              </a:rPr>
              <a:t>更快收敛</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药物</a:t>
            </a:r>
            <a:r>
              <a:rPr lang="en-US" altLang="zh-CN" sz="3200" b="1" dirty="0">
                <a:solidFill>
                  <a:schemeClr val="bg1"/>
                </a:solidFill>
                <a:latin typeface="微软雅黑" charset="0"/>
                <a:ea typeface="微软雅黑" charset="0"/>
                <a:cs typeface="Arial" panose="020B0604020202020204" pitchFamily="34" charset="0"/>
              </a:rPr>
              <a:t>设计</a:t>
            </a:r>
            <a:r>
              <a:rPr lang="zh-CN" altLang="en-US" sz="3200" b="1" dirty="0">
                <a:solidFill>
                  <a:schemeClr val="bg1"/>
                </a:solidFill>
                <a:latin typeface="微软雅黑" charset="0"/>
                <a:ea typeface="微软雅黑" charset="0"/>
                <a:cs typeface="Arial" panose="020B0604020202020204" pitchFamily="34" charset="0"/>
              </a:rPr>
              <a:t>基准 </a:t>
            </a:r>
            <a:r>
              <a:rPr lang="en-US" altLang="zh-CN" sz="3200" b="1" dirty="0">
                <a:solidFill>
                  <a:schemeClr val="bg1"/>
                </a:solidFill>
                <a:latin typeface="微软雅黑" charset="0"/>
                <a:ea typeface="微软雅黑" charset="0"/>
                <a:cs typeface="Arial" panose="020B0604020202020204" pitchFamily="34" charset="0"/>
              </a:rPr>
              <a:t>PMO</a:t>
            </a:r>
            <a:r>
              <a:rPr lang="en-US" altLang="zh-CN" sz="3200" b="1" dirty="0">
                <a:solidFill>
                  <a:schemeClr val="bg1"/>
                </a:solidFill>
                <a:latin typeface="微软雅黑" charset="0"/>
                <a:ea typeface="微软雅黑" charset="0"/>
                <a:cs typeface="Arial" panose="020B0604020202020204"/>
              </a:rPr>
              <a:t> </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4" name="文本框 3"/>
          <p:cNvSpPr txBox="1"/>
          <p:nvPr/>
        </p:nvSpPr>
        <p:spPr>
          <a:xfrm>
            <a:off x="383585" y="6437948"/>
            <a:ext cx="10907486" cy="645160"/>
          </a:xfrm>
          <a:prstGeom prst="rect">
            <a:avLst/>
          </a:prstGeom>
          <a:noFill/>
        </p:spPr>
        <p:txBody>
          <a:bodyPr wrap="square" rtlCol="0" anchor="t">
            <a:noAutofit/>
          </a:bodyPr>
          <a:p>
            <a:r>
              <a:rPr lang="en-US" altLang="zh-CN"/>
              <a:t>Sample Efficiency Matters: A Benchmark for Practical Molecular Optimization. NeurIPS 22</a:t>
            </a:r>
            <a:endParaRPr lang="en-US" altLang="zh-CN"/>
          </a:p>
        </p:txBody>
      </p:sp>
      <p:pic>
        <p:nvPicPr>
          <p:cNvPr id="7" name="图片 6" descr="upload_post_object_v2_3590332890"/>
          <p:cNvPicPr>
            <a:picLocks noChangeAspect="1"/>
          </p:cNvPicPr>
          <p:nvPr/>
        </p:nvPicPr>
        <p:blipFill>
          <a:blip r:embed="rId1"/>
          <a:stretch>
            <a:fillRect/>
          </a:stretch>
        </p:blipFill>
        <p:spPr>
          <a:xfrm>
            <a:off x="9618069" y="4333861"/>
            <a:ext cx="1894662" cy="2524139"/>
          </a:xfrm>
          <a:prstGeom prst="rect">
            <a:avLst/>
          </a:prstGeom>
        </p:spPr>
      </p:pic>
      <p:pic>
        <p:nvPicPr>
          <p:cNvPr id="5" name="图片 4" descr="upload_post_object_v2_1356313607"/>
          <p:cNvPicPr>
            <a:picLocks noChangeAspect="1"/>
          </p:cNvPicPr>
          <p:nvPr/>
        </p:nvPicPr>
        <p:blipFill>
          <a:blip r:embed="rId2"/>
          <a:stretch>
            <a:fillRect/>
          </a:stretch>
        </p:blipFill>
        <p:spPr>
          <a:xfrm>
            <a:off x="383585" y="991961"/>
            <a:ext cx="9234488" cy="4390504"/>
          </a:xfrm>
          <a:prstGeom prst="rect">
            <a:avLst/>
          </a:prstGeom>
        </p:spPr>
      </p:pic>
      <p:sp>
        <p:nvSpPr>
          <p:cNvPr id="6" name="文本框 5"/>
          <p:cNvSpPr txBox="1"/>
          <p:nvPr/>
        </p:nvSpPr>
        <p:spPr>
          <a:xfrm>
            <a:off x="1156607" y="5464108"/>
            <a:ext cx="6281057" cy="892197"/>
          </a:xfrm>
          <a:prstGeom prst="rect">
            <a:avLst/>
          </a:prstGeom>
          <a:noFill/>
        </p:spPr>
        <p:txBody>
          <a:bodyPr wrap="square" rtlCol="0" anchor="t">
            <a:noAutofit/>
          </a:bodyPr>
          <a:p>
            <a:pPr marL="457200" indent="-457200">
              <a:buFont typeface="Arial" panose="020B0604020202020204" pitchFamily="34" charset="0"/>
              <a:buChar char="•"/>
            </a:pPr>
            <a:r>
              <a:rPr lang="zh-CN" altLang="en-US" sz="2800">
                <a:solidFill>
                  <a:schemeClr val="tx1"/>
                </a:solidFill>
              </a:rPr>
              <a:t>离散搜索方法取得领先</a:t>
            </a:r>
            <a:endParaRPr lang="zh-CN" altLang="en-US" sz="2800"/>
          </a:p>
        </p:txBody>
      </p:sp>
      <p:sp>
        <p:nvSpPr>
          <p:cNvPr id="8" name="矩形 7"/>
          <p:cNvSpPr/>
          <p:nvPr userDrawn="1"/>
        </p:nvSpPr>
        <p:spPr>
          <a:xfrm>
            <a:off x="517071" y="1319893"/>
            <a:ext cx="8750618" cy="1009650"/>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0" name="矩形 9"/>
          <p:cNvSpPr/>
          <p:nvPr userDrawn="1"/>
        </p:nvSpPr>
        <p:spPr>
          <a:xfrm>
            <a:off x="1572772" y="5476432"/>
            <a:ext cx="2246404" cy="480740"/>
          </a:xfrm>
          <a:prstGeom prst="rect">
            <a:avLst/>
          </a:prstGeom>
          <a:noFill/>
          <a:ln w="38100" cap="flat" cmpd="sng" algn="ctr">
            <a:solidFill>
              <a:srgbClr val="FF00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charset="0"/>
                <a:ea typeface="微软雅黑" charset="0"/>
              </a:rPr>
              <a:t>C</a:t>
            </a:r>
            <a:r>
              <a:rPr lang="en-US" altLang="zh-CN" sz="3200" b="1" dirty="0">
                <a:solidFill>
                  <a:schemeClr val="bg1"/>
                </a:solidFill>
                <a:latin typeface="微软雅黑" charset="0"/>
                <a:ea typeface="微软雅黑" charset="0"/>
              </a:rPr>
              <a:t>hem</a:t>
            </a:r>
            <a:r>
              <a:rPr lang="en-US" altLang="zh-CN" sz="3200" b="1" dirty="0">
                <a:solidFill>
                  <a:schemeClr val="bg1"/>
                </a:solidFill>
                <a:latin typeface="微软雅黑" charset="0"/>
                <a:ea typeface="微软雅黑" charset="0"/>
                <a:cs typeface="Arial" panose="020B0604020202020204" pitchFamily="34" charset="0"/>
              </a:rPr>
              <a:t>MLLM</a:t>
            </a:r>
            <a:r>
              <a:rPr lang="zh-CN" altLang="en-US" sz="3200" b="1" dirty="0">
                <a:solidFill>
                  <a:schemeClr val="bg1"/>
                </a:solidFill>
                <a:latin typeface="微软雅黑" charset="0"/>
                <a:ea typeface="微软雅黑" charset="0"/>
                <a:cs typeface="Arial" panose="020B0604020202020204" pitchFamily="34" charset="0"/>
              </a:rPr>
              <a:t>-化学多模态大语言模型</a:t>
            </a:r>
            <a:endParaRPr lang="zh-CN">
              <a:latin typeface="微软雅黑"/>
              <a:ea typeface="微软雅黑"/>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4" name="文本框 53"/>
          <p:cNvSpPr txBox="1"/>
          <p:nvPr/>
        </p:nvSpPr>
        <p:spPr>
          <a:xfrm>
            <a:off x="1164255" y="6444553"/>
            <a:ext cx="8867238" cy="737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r>
              <a:rPr lang="en-US" altLang="zh-CN" sz="1400">
                <a:solidFill>
                  <a:srgbClr val="000000"/>
                </a:solidFill>
                <a:latin typeface="微软雅黑"/>
                <a:ea typeface="微软雅黑"/>
                <a:cs typeface="+mn-lt"/>
              </a:rPr>
              <a:t>Tan</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e</a:t>
            </a:r>
            <a:r>
              <a:rPr lang="en-US" altLang="zh-CN" sz="1400">
                <a:solidFill>
                  <a:srgbClr val="000000"/>
                </a:solidFill>
                <a:latin typeface="微软雅黑"/>
                <a:ea typeface="+mn-lt"/>
                <a:cs typeface="+mn-lt"/>
              </a:rPr>
              <a:t>t</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al. C</a:t>
            </a:r>
            <a:r>
              <a:rPr lang="en-US" altLang="zh-CN" sz="1400">
                <a:solidFill>
                  <a:srgbClr val="000000"/>
                </a:solidFill>
                <a:latin typeface="微软雅黑"/>
                <a:ea typeface="微软雅黑"/>
                <a:cs typeface="+mn-lt"/>
              </a:rPr>
              <a:t>hemMLLM: Chemical Multimodal Large Language Model. Arxiv 2025. </a:t>
            </a:r>
            <a:endParaRPr lang="zh-CN">
              <a:latin typeface="微软雅黑"/>
              <a:ea typeface="微软雅黑"/>
              <a:cs typeface="+mn-lt"/>
            </a:endParaRPr>
          </a:p>
        </p:txBody>
      </p:sp>
      <p:pic>
        <p:nvPicPr>
          <p:cNvPr id="8" name="图片 7" descr="post_object_image_1352634451"/>
          <p:cNvPicPr>
            <a:picLocks noChangeAspect="1"/>
          </p:cNvPicPr>
          <p:nvPr/>
        </p:nvPicPr>
        <p:blipFill>
          <a:blip r:embed="rId1"/>
          <a:stretch>
            <a:fillRect/>
          </a:stretch>
        </p:blipFill>
        <p:spPr>
          <a:xfrm>
            <a:off x="974338" y="920075"/>
            <a:ext cx="9698621" cy="3193184"/>
          </a:xfrm>
          <a:prstGeom prst="rect">
            <a:avLst/>
          </a:prstGeom>
        </p:spPr>
      </p:pic>
      <p:sp>
        <p:nvSpPr>
          <p:cNvPr id="71" name="文本框 85"/>
          <p:cNvSpPr txBox="1"/>
          <p:nvPr/>
        </p:nvSpPr>
        <p:spPr>
          <a:xfrm>
            <a:off x="974311" y="4818594"/>
            <a:ext cx="9698703" cy="6438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171450" marR="0" indent="-171450" defTabSz="914400" rtl="0" fontAlgn="auto" latinLnBrk="0" hangingPunct="0">
              <a:lnSpc>
                <a:spcPct val="100000"/>
              </a:lnSpc>
              <a:spcBef>
                <a:spcPts val="0"/>
              </a:spcBef>
              <a:spcAft>
                <a:spcPts val="0"/>
              </a:spcAft>
              <a:buClrTx/>
              <a:buSzTx/>
              <a:buFont typeface="Wingdings" panose="05000000000000000000" pitchFamily="2" charset="2"/>
              <a:buChar char="Ø"/>
            </a:pPr>
            <a:r>
              <a:rPr kumimoji="0" lang="zh-CN" altLang="en-US"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rPr>
              <a:t>化学多模态大模型已在化学相关下游任务上取得了进展，但无法直接生成分子图像</a:t>
            </a:r>
            <a:r>
              <a:rPr lang="zh-CN" altLang="en-US" b="1" dirty="0">
                <a:solidFill>
                  <a:srgbClr val="7030A0"/>
                </a:solidFill>
                <a:latin typeface="微软雅黑" panose="020B0503020204020204" charset="-122"/>
                <a:ea typeface="微软雅黑" panose="020B0503020204020204" charset="-122"/>
                <a:cs typeface="+mn-ea"/>
                <a:sym typeface="+mn-ea"/>
              </a:rPr>
              <a:t>。</a:t>
            </a:r>
            <a:endParaRPr kumimoji="0" lang="zh-CN" altLang="en-US"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endParaRPr>
          </a:p>
        </p:txBody>
      </p:sp>
      <p:sp>
        <p:nvSpPr>
          <p:cNvPr id="9" name="文本框 85"/>
          <p:cNvSpPr txBox="1"/>
          <p:nvPr/>
        </p:nvSpPr>
        <p:spPr>
          <a:xfrm>
            <a:off x="974311" y="5462484"/>
            <a:ext cx="8977387" cy="6438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171450" marR="0" indent="-171450" defTabSz="914400" rtl="0" fontAlgn="auto" latinLnBrk="0" hangingPunct="0">
              <a:lnSpc>
                <a:spcPct val="100000"/>
              </a:lnSpc>
              <a:spcBef>
                <a:spcPts val="0"/>
              </a:spcBef>
              <a:spcAft>
                <a:spcPts val="0"/>
              </a:spcAft>
              <a:buClrTx/>
              <a:buSzTx/>
              <a:buFont typeface="Wingdings" panose="05000000000000000000" pitchFamily="2" charset="2"/>
              <a:buChar char="Ø"/>
            </a:pPr>
            <a:r>
              <a:rPr lang="zh-CN" altLang="en-US" b="1" dirty="0">
                <a:solidFill>
                  <a:srgbClr val="7030A0"/>
                </a:solidFill>
                <a:latin typeface="微软雅黑" panose="020B0503020204020204" charset="-122"/>
                <a:ea typeface="微软雅黑" panose="020B0503020204020204" charset="-122"/>
                <a:cs typeface="+mn-ea"/>
                <a:sym typeface="+mn-ea"/>
              </a:rPr>
              <a:t>图像是人类与</a:t>
            </a:r>
            <a:r>
              <a:rPr lang="en-US" altLang="zh-CN" b="1" dirty="0">
                <a:solidFill>
                  <a:srgbClr val="7030A0"/>
                </a:solidFill>
                <a:latin typeface="微软雅黑" panose="020B0503020204020204" charset="-122"/>
                <a:ea typeface="微软雅黑" panose="020B0503020204020204" charset="-122"/>
                <a:cs typeface="+mn-ea"/>
                <a:sym typeface="+mn-ea"/>
              </a:rPr>
              <a:t>AI</a:t>
            </a:r>
            <a:r>
              <a:rPr lang="zh-CN" altLang="en-US" b="1" dirty="0">
                <a:solidFill>
                  <a:srgbClr val="7030A0"/>
                </a:solidFill>
                <a:latin typeface="微软雅黑" panose="020B0503020204020204" charset="-122"/>
                <a:ea typeface="微软雅黑" panose="020B0503020204020204" charset="-122"/>
                <a:cs typeface="+mn-ea"/>
                <a:sym typeface="+mn-ea"/>
              </a:rPr>
              <a:t>更直观的交互方式，化学领域缺乏一个真正将理解任务和生成任务统一起来的大语言模型。</a:t>
            </a:r>
            <a:endParaRPr kumimoji="0" lang="zh-CN" altLang="en-US"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charset="0"/>
                <a:ea typeface="微软雅黑" charset="0"/>
              </a:rPr>
              <a:t>C</a:t>
            </a:r>
            <a:r>
              <a:rPr lang="en-US" altLang="zh-CN" sz="3200" b="1" dirty="0">
                <a:solidFill>
                  <a:schemeClr val="bg1"/>
                </a:solidFill>
                <a:latin typeface="微软雅黑" charset="0"/>
                <a:ea typeface="微软雅黑" charset="0"/>
              </a:rPr>
              <a:t>hem</a:t>
            </a:r>
            <a:r>
              <a:rPr lang="en-US" altLang="zh-CN" sz="3200" b="1" dirty="0">
                <a:solidFill>
                  <a:schemeClr val="bg1"/>
                </a:solidFill>
                <a:latin typeface="微软雅黑" charset="0"/>
                <a:ea typeface="微软雅黑" charset="0"/>
                <a:cs typeface="Arial" panose="020B0604020202020204" pitchFamily="34" charset="0"/>
              </a:rPr>
              <a:t>MLLM</a:t>
            </a:r>
            <a:r>
              <a:rPr lang="zh-CN" altLang="en-US" sz="3200" b="1" dirty="0">
                <a:solidFill>
                  <a:schemeClr val="bg1"/>
                </a:solidFill>
                <a:latin typeface="微软雅黑" charset="0"/>
                <a:ea typeface="微软雅黑" charset="0"/>
                <a:cs typeface="Arial" panose="020B0604020202020204" pitchFamily="34" charset="0"/>
              </a:rPr>
              <a:t>-化学多模态大语言模型</a:t>
            </a:r>
            <a:endParaRPr lang="zh-CN">
              <a:latin typeface="微软雅黑"/>
              <a:ea typeface="微软雅黑"/>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4" name="文本框 53"/>
          <p:cNvSpPr txBox="1"/>
          <p:nvPr/>
        </p:nvSpPr>
        <p:spPr>
          <a:xfrm>
            <a:off x="1164255" y="6444553"/>
            <a:ext cx="8867238" cy="737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r>
              <a:rPr lang="en-US" altLang="zh-CN" sz="1400">
                <a:solidFill>
                  <a:srgbClr val="000000"/>
                </a:solidFill>
                <a:latin typeface="微软雅黑"/>
                <a:ea typeface="微软雅黑"/>
                <a:cs typeface="+mn-lt"/>
              </a:rPr>
              <a:t>Tan</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e</a:t>
            </a:r>
            <a:r>
              <a:rPr lang="en-US" altLang="zh-CN" sz="1400">
                <a:solidFill>
                  <a:srgbClr val="000000"/>
                </a:solidFill>
                <a:latin typeface="微软雅黑"/>
                <a:ea typeface="+mn-lt"/>
                <a:cs typeface="+mn-lt"/>
              </a:rPr>
              <a:t>t</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al. C</a:t>
            </a:r>
            <a:r>
              <a:rPr lang="en-US" altLang="zh-CN" sz="1400">
                <a:solidFill>
                  <a:srgbClr val="000000"/>
                </a:solidFill>
                <a:latin typeface="微软雅黑"/>
                <a:ea typeface="微软雅黑"/>
                <a:cs typeface="+mn-lt"/>
              </a:rPr>
              <a:t>hemMLLM: Chemical Multimodal Large Language Model. Arxiv 2025. </a:t>
            </a:r>
            <a:endParaRPr lang="zh-CN">
              <a:latin typeface="微软雅黑"/>
              <a:ea typeface="微软雅黑"/>
              <a:cs typeface="+mn-lt"/>
            </a:endParaRPr>
          </a:p>
        </p:txBody>
      </p:sp>
      <p:sp>
        <p:nvSpPr>
          <p:cNvPr id="64" name="文本框 85"/>
          <p:cNvSpPr txBox="1"/>
          <p:nvPr/>
        </p:nvSpPr>
        <p:spPr>
          <a:xfrm>
            <a:off x="795795" y="4717974"/>
            <a:ext cx="7619390" cy="5822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171450" marR="0" indent="-171450" defTabSz="914400" rtl="0" fontAlgn="auto" latinLnBrk="0" hangingPunct="0">
              <a:lnSpc>
                <a:spcPct val="100000"/>
              </a:lnSpc>
              <a:spcBef>
                <a:spcPts val="0"/>
              </a:spcBef>
              <a:spcAft>
                <a:spcPts val="0"/>
              </a:spcAft>
              <a:buClrTx/>
              <a:buSzTx/>
              <a:buFont typeface="Wingdings" panose="05000000000000000000" pitchFamily="2" charset="2"/>
              <a:buChar char="Ø"/>
            </a:pPr>
            <a:r>
              <a:rPr kumimoji="0" lang="zh-CN" altLang="en-US" sz="1600"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rPr>
              <a:t>定义了</a:t>
            </a:r>
            <a:r>
              <a:rPr lang="zh-CN" altLang="en-US" sz="1600" b="1" dirty="0">
                <a:solidFill>
                  <a:srgbClr val="7030A0"/>
                </a:solidFill>
                <a:latin typeface="微软雅黑" panose="020B0503020204020204" charset="-122"/>
                <a:ea typeface="微软雅黑" panose="020B0503020204020204" charset="-122"/>
                <a:cs typeface="+mn-ea"/>
                <a:sym typeface="+mn-ea"/>
              </a:rPr>
              <a:t>文生图，图生图等多个下游任务，合成了</a:t>
            </a:r>
            <a:r>
              <a:rPr lang="en-US" altLang="zh-CN" sz="1600" b="1" dirty="0" err="1">
                <a:solidFill>
                  <a:srgbClr val="7030A0"/>
                </a:solidFill>
                <a:latin typeface="微软雅黑" panose="020B0503020204020204" charset="-122"/>
                <a:ea typeface="微软雅黑" panose="020B0503020204020204" charset="-122"/>
                <a:cs typeface="+mn-ea"/>
                <a:sym typeface="+mn-ea"/>
              </a:rPr>
              <a:t>1000w</a:t>
            </a:r>
            <a:r>
              <a:rPr lang="zh-CN" altLang="en-US" sz="1600" b="1" dirty="0">
                <a:solidFill>
                  <a:srgbClr val="7030A0"/>
                </a:solidFill>
                <a:latin typeface="微软雅黑" panose="020B0503020204020204" charset="-122"/>
                <a:ea typeface="微软雅黑" panose="020B0503020204020204" charset="-122"/>
                <a:cs typeface="+mn-ea"/>
                <a:sym typeface="+mn-ea"/>
              </a:rPr>
              <a:t>级别的分子图像数据及</a:t>
            </a:r>
            <a:r>
              <a:rPr lang="en-US" altLang="zh-CN" sz="1600" b="1" dirty="0" err="1">
                <a:solidFill>
                  <a:srgbClr val="7030A0"/>
                </a:solidFill>
                <a:latin typeface="微软雅黑" panose="020B0503020204020204" charset="-122"/>
                <a:ea typeface="微软雅黑" panose="020B0503020204020204" charset="-122"/>
                <a:cs typeface="+mn-ea"/>
                <a:sym typeface="+mn-ea"/>
              </a:rPr>
              <a:t>50w</a:t>
            </a:r>
            <a:r>
              <a:rPr lang="zh-CN" altLang="en-US" sz="1600" b="1" dirty="0">
                <a:solidFill>
                  <a:srgbClr val="7030A0"/>
                </a:solidFill>
                <a:latin typeface="微软雅黑" panose="020B0503020204020204" charset="-122"/>
                <a:ea typeface="微软雅黑" panose="020B0503020204020204" charset="-122"/>
                <a:cs typeface="+mn-ea"/>
                <a:sym typeface="+mn-ea"/>
              </a:rPr>
              <a:t>级的别多模态数据</a:t>
            </a:r>
            <a:r>
              <a:rPr kumimoji="0" lang="zh-CN" altLang="en-US" sz="1600"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rPr>
              <a:t>。</a:t>
            </a:r>
            <a:endParaRPr kumimoji="0" lang="zh-CN" altLang="en-US" sz="1600"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endParaRPr>
          </a:p>
        </p:txBody>
      </p:sp>
      <p:sp>
        <p:nvSpPr>
          <p:cNvPr id="7" name="文本框 85"/>
          <p:cNvSpPr txBox="1"/>
          <p:nvPr/>
        </p:nvSpPr>
        <p:spPr>
          <a:xfrm>
            <a:off x="795774" y="5525010"/>
            <a:ext cx="8312470" cy="5822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171450" marR="0" indent="-171450" defTabSz="914400" rtl="0" fontAlgn="auto" latinLnBrk="0" hangingPunct="0">
              <a:lnSpc>
                <a:spcPct val="100000"/>
              </a:lnSpc>
              <a:spcBef>
                <a:spcPts val="0"/>
              </a:spcBef>
              <a:spcAft>
                <a:spcPts val="0"/>
              </a:spcAft>
              <a:buClrTx/>
              <a:buSzTx/>
              <a:buFont typeface="Wingdings" panose="05000000000000000000" pitchFamily="2" charset="2"/>
              <a:buChar char="Ø"/>
            </a:pPr>
            <a:r>
              <a:rPr lang="zh-CN" altLang="en-US" sz="1600" b="1" dirty="0">
                <a:solidFill>
                  <a:srgbClr val="7030A0"/>
                </a:solidFill>
                <a:latin typeface="微软雅黑" panose="020B0503020204020204" charset="-122"/>
                <a:ea typeface="微软雅黑" panose="020B0503020204020204" charset="-122"/>
                <a:cs typeface="+mn-ea"/>
                <a:sym typeface="+mn-ea"/>
              </a:rPr>
              <a:t>采用两阶段训练方法，首先训练</a:t>
            </a:r>
            <a:r>
              <a:rPr lang="en-US" altLang="zh-CN" sz="1600" b="1" dirty="0">
                <a:solidFill>
                  <a:srgbClr val="7030A0"/>
                </a:solidFill>
                <a:latin typeface="微软雅黑" panose="020B0503020204020204" charset="-122"/>
                <a:ea typeface="微软雅黑" panose="020B0503020204020204" charset="-122"/>
                <a:cs typeface="+mn-ea"/>
                <a:sym typeface="+mn-ea"/>
              </a:rPr>
              <a:t>Mol-</a:t>
            </a:r>
            <a:r>
              <a:rPr lang="en-US" altLang="zh-CN" sz="1600" b="1" dirty="0" err="1">
                <a:solidFill>
                  <a:srgbClr val="7030A0"/>
                </a:solidFill>
                <a:latin typeface="微软雅黑" panose="020B0503020204020204" charset="-122"/>
                <a:ea typeface="微软雅黑" panose="020B0503020204020204" charset="-122"/>
                <a:cs typeface="+mn-ea"/>
                <a:sym typeface="+mn-ea"/>
              </a:rPr>
              <a:t>VQGAN</a:t>
            </a:r>
            <a:r>
              <a:rPr lang="zh-CN" altLang="en-US" sz="1600" b="1" dirty="0">
                <a:solidFill>
                  <a:srgbClr val="7030A0"/>
                </a:solidFill>
                <a:latin typeface="微软雅黑" panose="020B0503020204020204" charset="-122"/>
                <a:ea typeface="微软雅黑" panose="020B0503020204020204" charset="-122"/>
                <a:cs typeface="+mn-ea"/>
                <a:sym typeface="+mn-ea"/>
              </a:rPr>
              <a:t>，然后基于</a:t>
            </a:r>
            <a:r>
              <a:rPr lang="en-US" altLang="zh-CN" sz="1600" b="1" dirty="0">
                <a:solidFill>
                  <a:srgbClr val="7030A0"/>
                </a:solidFill>
                <a:latin typeface="微软雅黑" panose="020B0503020204020204" charset="-122"/>
                <a:ea typeface="微软雅黑" panose="020B0503020204020204" charset="-122"/>
                <a:cs typeface="+mn-ea"/>
                <a:sym typeface="+mn-ea"/>
              </a:rPr>
              <a:t>Chameleon</a:t>
            </a:r>
            <a:r>
              <a:rPr lang="zh-CN" altLang="en-US" sz="1600" b="1" dirty="0">
                <a:solidFill>
                  <a:srgbClr val="7030A0"/>
                </a:solidFill>
                <a:latin typeface="微软雅黑" panose="020B0503020204020204" charset="-122"/>
                <a:ea typeface="微软雅黑" panose="020B0503020204020204" charset="-122"/>
                <a:cs typeface="+mn-ea"/>
                <a:sym typeface="+mn-ea"/>
              </a:rPr>
              <a:t>架构，进行文本和</a:t>
            </a:r>
            <a:r>
              <a:rPr lang="en-US" altLang="zh-CN" sz="1600" b="1" dirty="0">
                <a:solidFill>
                  <a:srgbClr val="7030A0"/>
                </a:solidFill>
                <a:latin typeface="微软雅黑" panose="020B0503020204020204" charset="-122"/>
                <a:ea typeface="微软雅黑" panose="020B0503020204020204" charset="-122"/>
                <a:cs typeface="+mn-ea"/>
                <a:sym typeface="+mn-ea"/>
              </a:rPr>
              <a:t>SMILES</a:t>
            </a:r>
            <a:r>
              <a:rPr lang="zh-CN" altLang="en-US" sz="1600" b="1" dirty="0">
                <a:solidFill>
                  <a:srgbClr val="7030A0"/>
                </a:solidFill>
                <a:latin typeface="微软雅黑" panose="020B0503020204020204" charset="-122"/>
                <a:ea typeface="微软雅黑" panose="020B0503020204020204" charset="-122"/>
                <a:cs typeface="+mn-ea"/>
                <a:sym typeface="+mn-ea"/>
              </a:rPr>
              <a:t>在</a:t>
            </a:r>
            <a:r>
              <a:rPr lang="en-US" altLang="zh-CN" sz="1600" b="1" dirty="0">
                <a:solidFill>
                  <a:srgbClr val="7030A0"/>
                </a:solidFill>
                <a:latin typeface="微软雅黑" panose="020B0503020204020204" charset="-122"/>
                <a:ea typeface="微软雅黑" panose="020B0503020204020204" charset="-122"/>
                <a:cs typeface="+mn-ea"/>
                <a:sym typeface="+mn-ea"/>
              </a:rPr>
              <a:t>token</a:t>
            </a:r>
            <a:r>
              <a:rPr lang="zh-CN" altLang="en-US" sz="1600" b="1" dirty="0">
                <a:solidFill>
                  <a:srgbClr val="7030A0"/>
                </a:solidFill>
                <a:latin typeface="微软雅黑" panose="020B0503020204020204" charset="-122"/>
                <a:ea typeface="微软雅黑" panose="020B0503020204020204" charset="-122"/>
                <a:cs typeface="+mn-ea"/>
                <a:sym typeface="+mn-ea"/>
              </a:rPr>
              <a:t>水平的对齐。</a:t>
            </a:r>
            <a:endParaRPr kumimoji="0" lang="zh-CN" altLang="en-US" sz="1600"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endParaRPr>
          </a:p>
        </p:txBody>
      </p:sp>
      <p:sp>
        <p:nvSpPr>
          <p:cNvPr id="19" name="TextBox 31"/>
          <p:cNvSpPr txBox="1"/>
          <p:nvPr/>
        </p:nvSpPr>
        <p:spPr>
          <a:xfrm>
            <a:off x="5588911" y="3802665"/>
            <a:ext cx="6124811" cy="583565"/>
          </a:xfrm>
          <a:prstGeom prst="rect">
            <a:avLst/>
          </a:prstGeom>
          <a:noFill/>
        </p:spPr>
        <p:txBody>
          <a:bodyPr wrap="square" rtlCol="0">
            <a:spAutoFit/>
          </a:bodyPr>
          <a:lstStyle/>
          <a:p>
            <a:r>
              <a:rPr lang="zh-CN" altLang="en-US" sz="1600" b="1" dirty="0">
                <a:solidFill>
                  <a:srgbClr val="7030A0"/>
                </a:solidFill>
              </a:rPr>
              <a:t>（</a:t>
            </a:r>
            <a:r>
              <a:rPr lang="en-US" altLang="zh-CN" sz="1600" b="1" dirty="0">
                <a:solidFill>
                  <a:srgbClr val="7030A0"/>
                </a:solidFill>
              </a:rPr>
              <a:t>c</a:t>
            </a:r>
            <a:r>
              <a:rPr lang="zh-CN" altLang="en-US" sz="1600" b="1" dirty="0">
                <a:solidFill>
                  <a:srgbClr val="7030A0"/>
                </a:solidFill>
              </a:rPr>
              <a:t>）</a:t>
            </a:r>
            <a:r>
              <a:rPr lang="en-US" altLang="zh-CN" sz="1600" b="1" dirty="0" err="1">
                <a:solidFill>
                  <a:srgbClr val="7030A0"/>
                </a:solidFill>
              </a:rPr>
              <a:t>ChemMLLM</a:t>
            </a:r>
            <a:r>
              <a:rPr lang="en-US" altLang="zh-CN" sz="1600" b="1" dirty="0">
                <a:solidFill>
                  <a:srgbClr val="7030A0"/>
                </a:solidFill>
              </a:rPr>
              <a:t> </a:t>
            </a:r>
            <a:r>
              <a:rPr lang="zh-CN" altLang="en-US" sz="1600" b="1" dirty="0">
                <a:solidFill>
                  <a:srgbClr val="7030A0"/>
                </a:solidFill>
              </a:rPr>
              <a:t>训练；（</a:t>
            </a:r>
            <a:r>
              <a:rPr lang="en-US" altLang="zh-CN" sz="1600" b="1" dirty="0">
                <a:solidFill>
                  <a:srgbClr val="7030A0"/>
                </a:solidFill>
              </a:rPr>
              <a:t>d</a:t>
            </a:r>
            <a:r>
              <a:rPr lang="zh-CN" altLang="en-US" sz="1600" b="1" dirty="0">
                <a:solidFill>
                  <a:srgbClr val="7030A0"/>
                </a:solidFill>
              </a:rPr>
              <a:t>）</a:t>
            </a:r>
            <a:r>
              <a:rPr lang="en-US" altLang="zh-CN" sz="1600" b="1" dirty="0" err="1">
                <a:solidFill>
                  <a:srgbClr val="7030A0"/>
                </a:solidFill>
              </a:rPr>
              <a:t>ChemMLLM</a:t>
            </a:r>
            <a:r>
              <a:rPr lang="en-US" altLang="zh-CN" sz="1600" b="1" dirty="0">
                <a:solidFill>
                  <a:srgbClr val="7030A0"/>
                </a:solidFill>
              </a:rPr>
              <a:t> </a:t>
            </a:r>
            <a:r>
              <a:rPr lang="zh-CN" altLang="en-US" sz="1600" b="1" dirty="0">
                <a:solidFill>
                  <a:srgbClr val="7030A0"/>
                </a:solidFill>
              </a:rPr>
              <a:t>推理；（</a:t>
            </a:r>
            <a:r>
              <a:rPr lang="en-US" altLang="zh-CN" sz="1600" b="1" dirty="0">
                <a:solidFill>
                  <a:srgbClr val="7030A0"/>
                </a:solidFill>
              </a:rPr>
              <a:t>e</a:t>
            </a:r>
            <a:r>
              <a:rPr lang="zh-CN" altLang="en-US" sz="1600" b="1" dirty="0">
                <a:solidFill>
                  <a:srgbClr val="7030A0"/>
                </a:solidFill>
              </a:rPr>
              <a:t>）</a:t>
            </a:r>
            <a:r>
              <a:rPr lang="en-US" altLang="zh-CN" sz="1600" b="1" dirty="0" err="1">
                <a:solidFill>
                  <a:srgbClr val="7030A0"/>
                </a:solidFill>
              </a:rPr>
              <a:t>ChemMLLM</a:t>
            </a:r>
            <a:r>
              <a:rPr lang="en-US" altLang="zh-CN" sz="1600" b="1" dirty="0">
                <a:solidFill>
                  <a:srgbClr val="7030A0"/>
                </a:solidFill>
              </a:rPr>
              <a:t> </a:t>
            </a:r>
            <a:r>
              <a:rPr lang="zh-CN" altLang="en-US" sz="1600" b="1" dirty="0">
                <a:solidFill>
                  <a:srgbClr val="7030A0"/>
                </a:solidFill>
              </a:rPr>
              <a:t>两阶段训练范式。</a:t>
            </a:r>
            <a:endParaRPr lang="en-US" sz="1600" b="1" dirty="0">
              <a:solidFill>
                <a:srgbClr val="7030A0"/>
              </a:solidFill>
            </a:endParaRPr>
          </a:p>
        </p:txBody>
      </p:sp>
      <p:pic>
        <p:nvPicPr>
          <p:cNvPr id="5" name="图片 4"/>
          <p:cNvPicPr>
            <a:picLocks noChangeAspect="1"/>
          </p:cNvPicPr>
          <p:nvPr/>
        </p:nvPicPr>
        <p:blipFill>
          <a:blip r:embed="rId1"/>
          <a:stretch>
            <a:fillRect/>
          </a:stretch>
        </p:blipFill>
        <p:spPr>
          <a:xfrm>
            <a:off x="478323" y="1449450"/>
            <a:ext cx="5163889" cy="2217202"/>
          </a:xfrm>
          <a:prstGeom prst="rect">
            <a:avLst/>
          </a:prstGeom>
        </p:spPr>
      </p:pic>
      <p:pic>
        <p:nvPicPr>
          <p:cNvPr id="4" name="图片 3"/>
          <p:cNvPicPr>
            <a:picLocks noChangeAspect="1"/>
          </p:cNvPicPr>
          <p:nvPr/>
        </p:nvPicPr>
        <p:blipFill>
          <a:blip r:embed="rId2"/>
          <a:stretch>
            <a:fillRect/>
          </a:stretch>
        </p:blipFill>
        <p:spPr>
          <a:xfrm>
            <a:off x="5809441" y="1449450"/>
            <a:ext cx="5725749" cy="2225570"/>
          </a:xfrm>
          <a:prstGeom prst="rect">
            <a:avLst/>
          </a:prstGeom>
        </p:spPr>
      </p:pic>
      <p:sp>
        <p:nvSpPr>
          <p:cNvPr id="11" name="文本框 10"/>
          <p:cNvSpPr txBox="1"/>
          <p:nvPr/>
        </p:nvSpPr>
        <p:spPr>
          <a:xfrm>
            <a:off x="572905" y="3802692"/>
            <a:ext cx="4840482" cy="583565"/>
          </a:xfrm>
          <a:prstGeom prst="rect">
            <a:avLst/>
          </a:prstGeom>
          <a:noFill/>
        </p:spPr>
        <p:txBody>
          <a:bodyPr wrap="square">
            <a:noAutofit/>
          </a:bodyPr>
          <a:lstStyle/>
          <a:p>
            <a:r>
              <a:rPr lang="zh-CN" altLang="en-US" sz="1600" b="1" dirty="0">
                <a:solidFill>
                  <a:srgbClr val="7030A0"/>
                </a:solidFill>
              </a:rPr>
              <a:t>（</a:t>
            </a:r>
            <a:r>
              <a:rPr lang="en-US" altLang="zh-CN" sz="1600" b="1" dirty="0">
                <a:solidFill>
                  <a:srgbClr val="7030A0"/>
                </a:solidFill>
              </a:rPr>
              <a:t>a</a:t>
            </a:r>
            <a:r>
              <a:rPr lang="zh-CN" altLang="en-US" sz="1600" b="1" dirty="0">
                <a:solidFill>
                  <a:srgbClr val="7030A0"/>
                </a:solidFill>
              </a:rPr>
              <a:t>）图像编解码器；（</a:t>
            </a:r>
            <a:r>
              <a:rPr lang="en-US" altLang="zh-CN" sz="1600" b="1" dirty="0">
                <a:solidFill>
                  <a:srgbClr val="7030A0"/>
                </a:solidFill>
              </a:rPr>
              <a:t>b</a:t>
            </a:r>
            <a:r>
              <a:rPr lang="zh-CN" altLang="en-US" sz="1600" b="1" dirty="0">
                <a:solidFill>
                  <a:srgbClr val="7030A0"/>
                </a:solidFill>
              </a:rPr>
              <a:t>）</a:t>
            </a:r>
            <a:r>
              <a:rPr lang="en-US" altLang="zh-CN" sz="1600" b="1" dirty="0">
                <a:solidFill>
                  <a:srgbClr val="7030A0"/>
                </a:solidFill>
              </a:rPr>
              <a:t>SMILES </a:t>
            </a:r>
            <a:r>
              <a:rPr lang="zh-CN" altLang="en-US" sz="1600" b="1" dirty="0">
                <a:solidFill>
                  <a:srgbClr val="7030A0"/>
                </a:solidFill>
              </a:rPr>
              <a:t>编解码器；</a:t>
            </a:r>
            <a:endParaRPr lang="en-US" altLang="zh-CN" sz="1600" b="1" dirty="0">
              <a:solidFill>
                <a:srgbClr val="7030A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charset="0"/>
                <a:ea typeface="微软雅黑" charset="0"/>
              </a:rPr>
              <a:t>C</a:t>
            </a:r>
            <a:r>
              <a:rPr lang="en-US" altLang="zh-CN" sz="3200" b="1" dirty="0">
                <a:solidFill>
                  <a:schemeClr val="bg1"/>
                </a:solidFill>
                <a:latin typeface="微软雅黑" charset="0"/>
                <a:ea typeface="微软雅黑" charset="0"/>
              </a:rPr>
              <a:t>hem</a:t>
            </a:r>
            <a:r>
              <a:rPr lang="en-US" altLang="zh-CN" sz="3200" b="1" dirty="0">
                <a:solidFill>
                  <a:schemeClr val="bg1"/>
                </a:solidFill>
                <a:latin typeface="微软雅黑" charset="0"/>
                <a:ea typeface="微软雅黑" charset="0"/>
                <a:cs typeface="Arial" panose="020B0604020202020204" pitchFamily="34" charset="0"/>
              </a:rPr>
              <a:t>MLLM</a:t>
            </a:r>
            <a:r>
              <a:rPr lang="zh-CN" altLang="en-US" sz="3200" b="1" dirty="0">
                <a:solidFill>
                  <a:schemeClr val="bg1"/>
                </a:solidFill>
                <a:latin typeface="微软雅黑" charset="0"/>
                <a:ea typeface="微软雅黑" charset="0"/>
                <a:cs typeface="Arial" panose="020B0604020202020204" pitchFamily="34" charset="0"/>
              </a:rPr>
              <a:t>-化学多模态大语言模型</a:t>
            </a:r>
            <a:endParaRPr lang="zh-CN">
              <a:latin typeface="微软雅黑"/>
              <a:ea typeface="微软雅黑"/>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4" name="文本框 53"/>
          <p:cNvSpPr txBox="1"/>
          <p:nvPr/>
        </p:nvSpPr>
        <p:spPr>
          <a:xfrm>
            <a:off x="1164255" y="6444553"/>
            <a:ext cx="8867238" cy="737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r>
              <a:rPr lang="en-US" altLang="zh-CN" sz="1400">
                <a:solidFill>
                  <a:srgbClr val="000000"/>
                </a:solidFill>
                <a:latin typeface="微软雅黑"/>
                <a:ea typeface="微软雅黑"/>
                <a:cs typeface="+mn-lt"/>
              </a:rPr>
              <a:t>Tan</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e</a:t>
            </a:r>
            <a:r>
              <a:rPr lang="en-US" altLang="zh-CN" sz="1400">
                <a:solidFill>
                  <a:srgbClr val="000000"/>
                </a:solidFill>
                <a:latin typeface="微软雅黑"/>
                <a:ea typeface="+mn-lt"/>
                <a:cs typeface="+mn-lt"/>
              </a:rPr>
              <a:t>t</a:t>
            </a:r>
            <a:r>
              <a:rPr lang="zh-CN" altLang="en-US" sz="1400">
                <a:solidFill>
                  <a:srgbClr val="000000"/>
                </a:solidFill>
                <a:latin typeface="微软雅黑"/>
                <a:ea typeface="微软雅黑"/>
                <a:cs typeface="+mn-lt"/>
              </a:rPr>
              <a:t> </a:t>
            </a:r>
            <a:r>
              <a:rPr lang="zh-CN" sz="1400">
                <a:solidFill>
                  <a:srgbClr val="000000"/>
                </a:solidFill>
                <a:latin typeface="微软雅黑"/>
                <a:ea typeface="微软雅黑"/>
                <a:cs typeface="+mn-lt"/>
              </a:rPr>
              <a:t>al. C</a:t>
            </a:r>
            <a:r>
              <a:rPr lang="en-US" altLang="zh-CN" sz="1400">
                <a:solidFill>
                  <a:srgbClr val="000000"/>
                </a:solidFill>
                <a:latin typeface="微软雅黑"/>
                <a:ea typeface="微软雅黑"/>
                <a:cs typeface="+mn-lt"/>
              </a:rPr>
              <a:t>hemMLLM: Chemical Multimodal Large Language Model. Arxiv 2025. </a:t>
            </a:r>
            <a:endParaRPr lang="zh-CN">
              <a:latin typeface="微软雅黑"/>
              <a:ea typeface="微软雅黑"/>
              <a:cs typeface="+mn-lt"/>
            </a:endParaRPr>
          </a:p>
        </p:txBody>
      </p:sp>
      <p:sp>
        <p:nvSpPr>
          <p:cNvPr id="6" name="文本框 85"/>
          <p:cNvSpPr txBox="1"/>
          <p:nvPr/>
        </p:nvSpPr>
        <p:spPr>
          <a:xfrm>
            <a:off x="1800509" y="5089761"/>
            <a:ext cx="4080911" cy="2743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171450" marR="0" indent="-171450" defTabSz="914400" rtl="0" fontAlgn="auto" latinLnBrk="0" hangingPunct="0">
              <a:lnSpc>
                <a:spcPct val="100000"/>
              </a:lnSpc>
              <a:spcBef>
                <a:spcPts val="0"/>
              </a:spcBef>
              <a:spcAft>
                <a:spcPts val="0"/>
              </a:spcAft>
              <a:buClrTx/>
              <a:buSzTx/>
              <a:buFont typeface="Wingdings" panose="05000000000000000000" pitchFamily="2" charset="2"/>
              <a:buChar char="Ø"/>
            </a:pPr>
            <a:r>
              <a:rPr lang="zh-CN" altLang="en-US" sz="1200" b="1" dirty="0">
                <a:solidFill>
                  <a:srgbClr val="7030A0"/>
                </a:solidFill>
                <a:latin typeface="微软雅黑" panose="020B0503020204020204" charset="-122"/>
                <a:ea typeface="微软雅黑" panose="020B0503020204020204" charset="-122"/>
                <a:cs typeface="+mn-ea"/>
                <a:sym typeface="+mn-ea"/>
              </a:rPr>
              <a:t>在所有的</a:t>
            </a:r>
            <a:r>
              <a:rPr lang="en-US" altLang="zh-CN" sz="1200" b="1" dirty="0">
                <a:solidFill>
                  <a:srgbClr val="7030A0"/>
                </a:solidFill>
                <a:latin typeface="微软雅黑" panose="020B0503020204020204" charset="-122"/>
                <a:ea typeface="微软雅黑" panose="020B0503020204020204" charset="-122"/>
                <a:cs typeface="+mn-ea"/>
                <a:sym typeface="+mn-ea"/>
              </a:rPr>
              <a:t>5</a:t>
            </a:r>
            <a:r>
              <a:rPr lang="zh-CN" altLang="en-US" sz="1200" b="1" dirty="0">
                <a:solidFill>
                  <a:srgbClr val="7030A0"/>
                </a:solidFill>
                <a:latin typeface="微软雅黑" panose="020B0503020204020204" charset="-122"/>
                <a:ea typeface="微软雅黑" panose="020B0503020204020204" charset="-122"/>
                <a:cs typeface="+mn-ea"/>
                <a:sym typeface="+mn-ea"/>
              </a:rPr>
              <a:t>个测评任务上取得了</a:t>
            </a:r>
            <a:r>
              <a:rPr lang="en-US" altLang="zh-CN" sz="1200" b="1" dirty="0">
                <a:solidFill>
                  <a:srgbClr val="7030A0"/>
                </a:solidFill>
                <a:latin typeface="微软雅黑" panose="020B0503020204020204" charset="-122"/>
                <a:ea typeface="微软雅黑" panose="020B0503020204020204" charset="-122"/>
                <a:cs typeface="+mn-ea"/>
                <a:sym typeface="+mn-ea"/>
              </a:rPr>
              <a:t>SOTA</a:t>
            </a:r>
            <a:r>
              <a:rPr lang="zh-CN" altLang="en-US" sz="1200" b="1" dirty="0">
                <a:solidFill>
                  <a:srgbClr val="7030A0"/>
                </a:solidFill>
                <a:latin typeface="微软雅黑" panose="020B0503020204020204" charset="-122"/>
                <a:ea typeface="微软雅黑" panose="020B0503020204020204" charset="-122"/>
                <a:cs typeface="+mn-ea"/>
                <a:sym typeface="+mn-ea"/>
              </a:rPr>
              <a:t>的结果</a:t>
            </a:r>
            <a:r>
              <a:rPr kumimoji="0" lang="zh-CN" altLang="en-US" sz="1200"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rPr>
              <a:t>。</a:t>
            </a:r>
            <a:endParaRPr kumimoji="0" lang="zh-CN" altLang="en-US" sz="1200"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endParaRPr>
          </a:p>
        </p:txBody>
      </p:sp>
      <p:sp>
        <p:nvSpPr>
          <p:cNvPr id="71" name="文本框 85"/>
          <p:cNvSpPr txBox="1"/>
          <p:nvPr/>
        </p:nvSpPr>
        <p:spPr>
          <a:xfrm>
            <a:off x="1800509" y="5394327"/>
            <a:ext cx="7444591"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171450" marR="0" indent="-171450" defTabSz="914400" rtl="0" fontAlgn="auto" latinLnBrk="0" hangingPunct="0">
              <a:lnSpc>
                <a:spcPct val="100000"/>
              </a:lnSpc>
              <a:spcBef>
                <a:spcPts val="0"/>
              </a:spcBef>
              <a:spcAft>
                <a:spcPts val="0"/>
              </a:spcAft>
              <a:buClrTx/>
              <a:buSzTx/>
              <a:buFont typeface="Wingdings" panose="05000000000000000000" pitchFamily="2" charset="2"/>
              <a:buChar char="Ø"/>
            </a:pPr>
            <a:r>
              <a:rPr lang="zh-CN" altLang="en-US" sz="1200" b="1" dirty="0">
                <a:solidFill>
                  <a:srgbClr val="7030A0"/>
                </a:solidFill>
                <a:latin typeface="微软雅黑" panose="020B0503020204020204" charset="-122"/>
                <a:ea typeface="微软雅黑" panose="020B0503020204020204" charset="-122"/>
                <a:cs typeface="+mn-ea"/>
                <a:sym typeface="+mn-ea"/>
              </a:rPr>
              <a:t>在生成任务，如分子优化任务上，</a:t>
            </a:r>
            <a:r>
              <a:rPr lang="en-US" altLang="zh-CN" sz="1200" b="1" dirty="0" err="1">
                <a:solidFill>
                  <a:srgbClr val="7030A0"/>
                </a:solidFill>
                <a:latin typeface="微软雅黑" panose="020B0503020204020204" charset="-122"/>
                <a:ea typeface="微软雅黑" panose="020B0503020204020204" charset="-122"/>
                <a:cs typeface="+mn-ea"/>
                <a:sym typeface="+mn-ea"/>
              </a:rPr>
              <a:t>ChemMLLM</a:t>
            </a:r>
            <a:r>
              <a:rPr lang="zh-CN" altLang="en-US" sz="1200" b="1" dirty="0">
                <a:solidFill>
                  <a:srgbClr val="7030A0"/>
                </a:solidFill>
                <a:latin typeface="微软雅黑" panose="020B0503020204020204" charset="-122"/>
                <a:ea typeface="微软雅黑" panose="020B0503020204020204" charset="-122"/>
                <a:cs typeface="+mn-ea"/>
                <a:sym typeface="+mn-ea"/>
              </a:rPr>
              <a:t>超过了</a:t>
            </a:r>
            <a:r>
              <a:rPr lang="en-US" altLang="zh-CN" sz="1200" b="1" dirty="0" err="1">
                <a:solidFill>
                  <a:srgbClr val="7030A0"/>
                </a:solidFill>
                <a:latin typeface="微软雅黑" panose="020B0503020204020204" charset="-122"/>
                <a:ea typeface="微软雅黑" panose="020B0503020204020204" charset="-122"/>
                <a:cs typeface="+mn-ea"/>
                <a:sym typeface="+mn-ea"/>
              </a:rPr>
              <a:t>GPT-4o</a:t>
            </a:r>
            <a:r>
              <a:rPr lang="zh-CN" altLang="en-US" sz="1200" b="1" dirty="0">
                <a:solidFill>
                  <a:srgbClr val="7030A0"/>
                </a:solidFill>
                <a:latin typeface="微软雅黑" panose="020B0503020204020204" charset="-122"/>
                <a:ea typeface="微软雅黑" panose="020B0503020204020204" charset="-122"/>
                <a:cs typeface="+mn-ea"/>
                <a:sym typeface="+mn-ea"/>
              </a:rPr>
              <a:t> </a:t>
            </a:r>
            <a:r>
              <a:rPr lang="en-US" altLang="zh-CN" sz="1200" b="1" dirty="0">
                <a:solidFill>
                  <a:srgbClr val="7030A0"/>
                </a:solidFill>
                <a:latin typeface="微软雅黑" panose="020B0503020204020204" charset="-122"/>
                <a:ea typeface="微软雅黑" panose="020B0503020204020204" charset="-122"/>
                <a:cs typeface="+mn-ea"/>
                <a:sym typeface="+mn-ea"/>
              </a:rPr>
              <a:t>118.9%</a:t>
            </a:r>
            <a:r>
              <a:rPr lang="zh-CN" altLang="en-US" sz="1200" b="1" dirty="0">
                <a:solidFill>
                  <a:srgbClr val="7030A0"/>
                </a:solidFill>
                <a:latin typeface="微软雅黑" panose="020B0503020204020204" charset="-122"/>
                <a:ea typeface="微软雅黑" panose="020B0503020204020204" charset="-122"/>
                <a:cs typeface="+mn-ea"/>
                <a:sym typeface="+mn-ea"/>
              </a:rPr>
              <a:t>（属性改进分别为</a:t>
            </a:r>
            <a:r>
              <a:rPr lang="en-US" altLang="zh-CN" sz="1200" b="1" dirty="0">
                <a:solidFill>
                  <a:srgbClr val="7030A0"/>
                </a:solidFill>
                <a:latin typeface="微软雅黑" panose="020B0503020204020204" charset="-122"/>
                <a:ea typeface="微软雅黑" panose="020B0503020204020204" charset="-122"/>
                <a:cs typeface="+mn-ea"/>
                <a:sym typeface="+mn-ea"/>
              </a:rPr>
              <a:t>4.27</a:t>
            </a:r>
            <a:r>
              <a:rPr lang="zh-CN" altLang="en-US" sz="1200" b="1" dirty="0">
                <a:solidFill>
                  <a:srgbClr val="7030A0"/>
                </a:solidFill>
                <a:latin typeface="微软雅黑" panose="020B0503020204020204" charset="-122"/>
                <a:ea typeface="微软雅黑" panose="020B0503020204020204" charset="-122"/>
                <a:cs typeface="+mn-ea"/>
                <a:sym typeface="+mn-ea"/>
              </a:rPr>
              <a:t>和</a:t>
            </a:r>
            <a:r>
              <a:rPr lang="en-US" altLang="zh-CN" sz="1200" b="1" dirty="0">
                <a:solidFill>
                  <a:srgbClr val="7030A0"/>
                </a:solidFill>
                <a:latin typeface="微软雅黑" panose="020B0503020204020204" charset="-122"/>
                <a:ea typeface="微软雅黑" panose="020B0503020204020204" charset="-122"/>
                <a:cs typeface="+mn-ea"/>
                <a:sym typeface="+mn-ea"/>
              </a:rPr>
              <a:t>1.95</a:t>
            </a:r>
            <a:r>
              <a:rPr lang="zh-CN" altLang="en-US" sz="1200" b="1" dirty="0">
                <a:solidFill>
                  <a:srgbClr val="7030A0"/>
                </a:solidFill>
                <a:latin typeface="微软雅黑" panose="020B0503020204020204" charset="-122"/>
                <a:ea typeface="微软雅黑" panose="020B0503020204020204" charset="-122"/>
                <a:cs typeface="+mn-ea"/>
                <a:sym typeface="+mn-ea"/>
              </a:rPr>
              <a:t>）。</a:t>
            </a:r>
            <a:endParaRPr kumimoji="0" lang="zh-CN" altLang="en-US" sz="1200"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endParaRPr>
          </a:p>
        </p:txBody>
      </p:sp>
      <p:sp>
        <p:nvSpPr>
          <p:cNvPr id="8" name="文本框 85"/>
          <p:cNvSpPr txBox="1"/>
          <p:nvPr/>
        </p:nvSpPr>
        <p:spPr>
          <a:xfrm>
            <a:off x="1800509" y="5698893"/>
            <a:ext cx="8324046"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171450" marR="0" indent="-171450" defTabSz="914400" rtl="0" fontAlgn="auto" latinLnBrk="0" hangingPunct="0">
              <a:lnSpc>
                <a:spcPct val="100000"/>
              </a:lnSpc>
              <a:spcBef>
                <a:spcPts val="0"/>
              </a:spcBef>
              <a:spcAft>
                <a:spcPts val="0"/>
              </a:spcAft>
              <a:buClrTx/>
              <a:buSzTx/>
              <a:buFont typeface="Wingdings" panose="05000000000000000000" pitchFamily="2" charset="2"/>
              <a:buChar char="Ø"/>
            </a:pPr>
            <a:r>
              <a:rPr lang="zh-CN" altLang="en-US" sz="1200" b="1" dirty="0">
                <a:solidFill>
                  <a:srgbClr val="7030A0"/>
                </a:solidFill>
                <a:latin typeface="微软雅黑" panose="020B0503020204020204" charset="-122"/>
                <a:ea typeface="微软雅黑" panose="020B0503020204020204" charset="-122"/>
                <a:cs typeface="+mn-ea"/>
                <a:sym typeface="+mn-ea"/>
              </a:rPr>
              <a:t>在理解任务，如分子</a:t>
            </a:r>
            <a:r>
              <a:rPr lang="en-US" altLang="zh-CN" sz="1200" b="1" dirty="0">
                <a:solidFill>
                  <a:srgbClr val="7030A0"/>
                </a:solidFill>
                <a:latin typeface="微软雅黑" panose="020B0503020204020204" charset="-122"/>
                <a:ea typeface="微软雅黑" panose="020B0503020204020204" charset="-122"/>
                <a:cs typeface="+mn-ea"/>
                <a:sym typeface="+mn-ea"/>
              </a:rPr>
              <a:t>SMILES</a:t>
            </a:r>
            <a:r>
              <a:rPr lang="zh-CN" altLang="en-US" sz="1200" b="1" dirty="0">
                <a:solidFill>
                  <a:srgbClr val="7030A0"/>
                </a:solidFill>
                <a:latin typeface="微软雅黑" panose="020B0503020204020204" charset="-122"/>
                <a:ea typeface="微软雅黑" panose="020B0503020204020204" charset="-122"/>
                <a:cs typeface="+mn-ea"/>
                <a:sym typeface="+mn-ea"/>
              </a:rPr>
              <a:t>识别任务上，</a:t>
            </a:r>
            <a:r>
              <a:rPr lang="en-US" altLang="zh-CN" sz="1200" b="1" dirty="0" err="1">
                <a:solidFill>
                  <a:srgbClr val="7030A0"/>
                </a:solidFill>
                <a:latin typeface="微软雅黑" panose="020B0503020204020204" charset="-122"/>
                <a:ea typeface="微软雅黑" panose="020B0503020204020204" charset="-122"/>
                <a:cs typeface="+mn-ea"/>
                <a:sym typeface="+mn-ea"/>
              </a:rPr>
              <a:t>ChemMLLM</a:t>
            </a:r>
            <a:r>
              <a:rPr lang="zh-CN" altLang="en-US" sz="1200" b="1" dirty="0">
                <a:solidFill>
                  <a:srgbClr val="7030A0"/>
                </a:solidFill>
                <a:latin typeface="微软雅黑" panose="020B0503020204020204" charset="-122"/>
                <a:ea typeface="微软雅黑" panose="020B0503020204020204" charset="-122"/>
                <a:cs typeface="+mn-ea"/>
                <a:sym typeface="+mn-ea"/>
              </a:rPr>
              <a:t>超过了</a:t>
            </a:r>
            <a:r>
              <a:rPr lang="en-US" altLang="zh-CN" sz="1200" b="1" dirty="0" err="1">
                <a:solidFill>
                  <a:srgbClr val="7030A0"/>
                </a:solidFill>
                <a:latin typeface="微软雅黑" panose="020B0503020204020204" charset="-122"/>
                <a:ea typeface="微软雅黑" panose="020B0503020204020204" charset="-122"/>
                <a:cs typeface="+mn-ea"/>
                <a:sym typeface="+mn-ea"/>
              </a:rPr>
              <a:t>ChemVLM</a:t>
            </a:r>
            <a:r>
              <a:rPr lang="en-US" altLang="zh-CN" sz="1200" b="1" dirty="0">
                <a:solidFill>
                  <a:srgbClr val="7030A0"/>
                </a:solidFill>
                <a:latin typeface="微软雅黑" panose="020B0503020204020204" charset="-122"/>
                <a:ea typeface="微软雅黑" panose="020B0503020204020204" charset="-122"/>
                <a:cs typeface="+mn-ea"/>
                <a:sym typeface="+mn-ea"/>
              </a:rPr>
              <a:t> 36.3%</a:t>
            </a:r>
            <a:r>
              <a:rPr lang="zh-CN" altLang="en-US" sz="1200" b="1" dirty="0">
                <a:solidFill>
                  <a:srgbClr val="7030A0"/>
                </a:solidFill>
                <a:latin typeface="微软雅黑" panose="020B0503020204020204" charset="-122"/>
                <a:ea typeface="微软雅黑" panose="020B0503020204020204" charset="-122"/>
                <a:cs typeface="+mn-ea"/>
                <a:sym typeface="+mn-ea"/>
              </a:rPr>
              <a:t>（分子相似度分别为</a:t>
            </a:r>
            <a:r>
              <a:rPr lang="en-US" altLang="zh-CN" sz="1200" b="1" dirty="0">
                <a:solidFill>
                  <a:srgbClr val="7030A0"/>
                </a:solidFill>
                <a:latin typeface="微软雅黑" panose="020B0503020204020204" charset="-122"/>
                <a:ea typeface="微软雅黑" panose="020B0503020204020204" charset="-122"/>
                <a:cs typeface="+mn-ea"/>
                <a:sym typeface="+mn-ea"/>
              </a:rPr>
              <a:t>75%</a:t>
            </a:r>
            <a:r>
              <a:rPr lang="zh-CN" altLang="en-US" sz="1200" b="1" dirty="0">
                <a:solidFill>
                  <a:srgbClr val="7030A0"/>
                </a:solidFill>
                <a:latin typeface="微软雅黑" panose="020B0503020204020204" charset="-122"/>
                <a:ea typeface="微软雅黑" panose="020B0503020204020204" charset="-122"/>
                <a:cs typeface="+mn-ea"/>
                <a:sym typeface="+mn-ea"/>
              </a:rPr>
              <a:t>和</a:t>
            </a:r>
            <a:r>
              <a:rPr lang="en-US" altLang="zh-CN" sz="1200" b="1" dirty="0">
                <a:solidFill>
                  <a:srgbClr val="7030A0"/>
                </a:solidFill>
                <a:latin typeface="微软雅黑" panose="020B0503020204020204" charset="-122"/>
                <a:ea typeface="微软雅黑" panose="020B0503020204020204" charset="-122"/>
                <a:cs typeface="+mn-ea"/>
                <a:sym typeface="+mn-ea"/>
              </a:rPr>
              <a:t>55%</a:t>
            </a:r>
            <a:r>
              <a:rPr lang="zh-CN" altLang="en-US" sz="1200" b="1" dirty="0">
                <a:solidFill>
                  <a:srgbClr val="7030A0"/>
                </a:solidFill>
                <a:latin typeface="微软雅黑" panose="020B0503020204020204" charset="-122"/>
                <a:ea typeface="微软雅黑" panose="020B0503020204020204" charset="-122"/>
                <a:cs typeface="+mn-ea"/>
                <a:sym typeface="+mn-ea"/>
              </a:rPr>
              <a:t>）。</a:t>
            </a:r>
            <a:endParaRPr kumimoji="0" lang="zh-CN" altLang="en-US" sz="1200" b="1" i="0" u="none" strike="noStrike" cap="none" spc="0" normalizeH="0" baseline="0" dirty="0">
              <a:ln>
                <a:noFill/>
              </a:ln>
              <a:solidFill>
                <a:srgbClr val="7030A0"/>
              </a:solidFill>
              <a:effectLst/>
              <a:uFillTx/>
              <a:latin typeface="微软雅黑" panose="020B0503020204020204" charset="-122"/>
              <a:ea typeface="微软雅黑" panose="020B0503020204020204" charset="-122"/>
              <a:cs typeface="+mn-ea"/>
              <a:sym typeface="+mn-ea"/>
            </a:endParaRPr>
          </a:p>
        </p:txBody>
      </p:sp>
      <p:pic>
        <p:nvPicPr>
          <p:cNvPr id="16" name="图片 15"/>
          <p:cNvPicPr>
            <a:picLocks noChangeAspect="1"/>
          </p:cNvPicPr>
          <p:nvPr/>
        </p:nvPicPr>
        <p:blipFill>
          <a:blip r:embed="rId1"/>
          <a:stretch>
            <a:fillRect/>
          </a:stretch>
        </p:blipFill>
        <p:spPr>
          <a:xfrm>
            <a:off x="998862" y="2544507"/>
            <a:ext cx="3941203" cy="1424482"/>
          </a:xfrm>
          <a:prstGeom prst="rect">
            <a:avLst/>
          </a:prstGeom>
        </p:spPr>
      </p:pic>
      <p:sp>
        <p:nvSpPr>
          <p:cNvPr id="20" name="文本框 19"/>
          <p:cNvSpPr txBox="1"/>
          <p:nvPr/>
        </p:nvSpPr>
        <p:spPr>
          <a:xfrm>
            <a:off x="1255730" y="4187151"/>
            <a:ext cx="3427465" cy="460375"/>
          </a:xfrm>
          <a:prstGeom prst="rect">
            <a:avLst/>
          </a:prstGeom>
          <a:noFill/>
        </p:spPr>
        <p:txBody>
          <a:bodyPr wrap="square">
            <a:spAutoFit/>
          </a:bodyPr>
          <a:lstStyle/>
          <a:p>
            <a:r>
              <a:rPr lang="en-US" altLang="zh-CN" sz="1200" b="1" dirty="0" err="1">
                <a:solidFill>
                  <a:srgbClr val="7030A0"/>
                </a:solidFill>
              </a:rPr>
              <a:t>ChemMLLM</a:t>
            </a:r>
            <a:r>
              <a:rPr lang="zh-CN" altLang="en-US" sz="1200" b="1" dirty="0">
                <a:solidFill>
                  <a:srgbClr val="7030A0"/>
                </a:solidFill>
              </a:rPr>
              <a:t>在分子优化任务（图生图）和分子</a:t>
            </a:r>
            <a:r>
              <a:rPr lang="en-US" altLang="zh-CN" sz="1200" b="1" dirty="0">
                <a:solidFill>
                  <a:srgbClr val="7030A0"/>
                </a:solidFill>
              </a:rPr>
              <a:t>SMILES</a:t>
            </a:r>
            <a:r>
              <a:rPr lang="zh-CN" altLang="en-US" sz="1200" b="1" dirty="0">
                <a:solidFill>
                  <a:srgbClr val="7030A0"/>
                </a:solidFill>
              </a:rPr>
              <a:t>识别任务（图生</a:t>
            </a:r>
            <a:r>
              <a:rPr lang="en-US" altLang="zh-CN" sz="1200" b="1" dirty="0">
                <a:solidFill>
                  <a:srgbClr val="7030A0"/>
                </a:solidFill>
              </a:rPr>
              <a:t>SMILES</a:t>
            </a:r>
            <a:r>
              <a:rPr lang="zh-CN" altLang="en-US" sz="1200" b="1" dirty="0">
                <a:solidFill>
                  <a:srgbClr val="7030A0"/>
                </a:solidFill>
              </a:rPr>
              <a:t>）上的表现</a:t>
            </a:r>
            <a:endParaRPr lang="en-US" altLang="zh-CN" sz="1200" b="1" dirty="0">
              <a:solidFill>
                <a:srgbClr val="7030A0"/>
              </a:solidFill>
            </a:endParaRPr>
          </a:p>
        </p:txBody>
      </p:sp>
      <p:pic>
        <p:nvPicPr>
          <p:cNvPr id="22" name="图片 21"/>
          <p:cNvPicPr>
            <a:picLocks noChangeAspect="1"/>
          </p:cNvPicPr>
          <p:nvPr/>
        </p:nvPicPr>
        <p:blipFill>
          <a:blip r:embed="rId2"/>
          <a:stretch>
            <a:fillRect/>
          </a:stretch>
        </p:blipFill>
        <p:spPr>
          <a:xfrm>
            <a:off x="5805279" y="1201557"/>
            <a:ext cx="2614307" cy="2789813"/>
          </a:xfrm>
          <a:prstGeom prst="rect">
            <a:avLst/>
          </a:prstGeom>
        </p:spPr>
      </p:pic>
      <p:pic>
        <p:nvPicPr>
          <p:cNvPr id="24" name="图片 23"/>
          <p:cNvPicPr>
            <a:picLocks noChangeAspect="1"/>
          </p:cNvPicPr>
          <p:nvPr/>
        </p:nvPicPr>
        <p:blipFill>
          <a:blip r:embed="rId3"/>
          <a:stretch>
            <a:fillRect/>
          </a:stretch>
        </p:blipFill>
        <p:spPr>
          <a:xfrm>
            <a:off x="8499508" y="1202997"/>
            <a:ext cx="2077440" cy="2788373"/>
          </a:xfrm>
          <a:prstGeom prst="rect">
            <a:avLst/>
          </a:prstGeom>
        </p:spPr>
      </p:pic>
      <p:sp>
        <p:nvSpPr>
          <p:cNvPr id="25" name="文本框 24"/>
          <p:cNvSpPr txBox="1"/>
          <p:nvPr/>
        </p:nvSpPr>
        <p:spPr>
          <a:xfrm>
            <a:off x="6491850" y="4149222"/>
            <a:ext cx="3525780" cy="645160"/>
          </a:xfrm>
          <a:prstGeom prst="rect">
            <a:avLst/>
          </a:prstGeom>
          <a:noFill/>
        </p:spPr>
        <p:txBody>
          <a:bodyPr wrap="square">
            <a:spAutoFit/>
          </a:bodyPr>
          <a:lstStyle/>
          <a:p>
            <a:r>
              <a:rPr lang="en-US" altLang="zh-CN" sz="1200" b="1" dirty="0" err="1">
                <a:solidFill>
                  <a:srgbClr val="7030A0"/>
                </a:solidFill>
              </a:rPr>
              <a:t>ChemMLLM</a:t>
            </a:r>
            <a:r>
              <a:rPr lang="zh-CN" altLang="en-US" sz="1200" b="1" dirty="0">
                <a:solidFill>
                  <a:srgbClr val="7030A0"/>
                </a:solidFill>
              </a:rPr>
              <a:t>在分子设计和分子优化任务上的示例：</a:t>
            </a:r>
            <a:r>
              <a:rPr lang="en-US" altLang="zh-CN" sz="1200" b="1" dirty="0" err="1">
                <a:solidFill>
                  <a:srgbClr val="7030A0"/>
                </a:solidFill>
              </a:rPr>
              <a:t>ChemMLLM</a:t>
            </a:r>
            <a:r>
              <a:rPr lang="zh-CN" altLang="en-US" sz="1200" b="1" dirty="0">
                <a:solidFill>
                  <a:srgbClr val="7030A0"/>
                </a:solidFill>
              </a:rPr>
              <a:t>具备直接生图能力，可以根据指令直接生成符合要求的分子图像</a:t>
            </a:r>
            <a:endParaRPr lang="en-US" altLang="zh-CN" sz="1200" b="1" dirty="0">
              <a:solidFill>
                <a:srgbClr val="7030A0"/>
              </a:solidFill>
            </a:endParaRPr>
          </a:p>
        </p:txBody>
      </p:sp>
      <p:pic>
        <p:nvPicPr>
          <p:cNvPr id="27" name="图片 26"/>
          <p:cNvPicPr>
            <a:picLocks noChangeAspect="1"/>
          </p:cNvPicPr>
          <p:nvPr/>
        </p:nvPicPr>
        <p:blipFill>
          <a:blip r:embed="rId4"/>
          <a:stretch>
            <a:fillRect/>
          </a:stretch>
        </p:blipFill>
        <p:spPr>
          <a:xfrm>
            <a:off x="1045461" y="1201557"/>
            <a:ext cx="3848006" cy="11030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A</a:t>
            </a:r>
            <a:r>
              <a:rPr lang="en-US" altLang="zh-CN" sz="3200" b="1" dirty="0">
                <a:solidFill>
                  <a:schemeClr val="bg1"/>
                </a:solidFill>
                <a:latin typeface="微软雅黑" charset="0"/>
                <a:ea typeface="微软雅黑" charset="0"/>
                <a:cs typeface="Arial" panose="020B0604020202020204" pitchFamily="34" charset="0"/>
              </a:rPr>
              <a:t>I</a:t>
            </a:r>
            <a:r>
              <a:rPr lang="zh-CN" altLang="en-US" sz="3200" b="1" dirty="0">
                <a:solidFill>
                  <a:schemeClr val="bg1"/>
                </a:solidFill>
                <a:latin typeface="微软雅黑" charset="0"/>
                <a:ea typeface="微软雅黑" charset="0"/>
                <a:cs typeface="Arial" panose="020B0604020202020204" pitchFamily="34" charset="0"/>
              </a:rPr>
              <a:t>重塑临床试验</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4" name="图片 3" descr="图示&#10;&#10;已自动生成说明"/>
          <p:cNvPicPr>
            <a:picLocks noChangeAspect="1"/>
          </p:cNvPicPr>
          <p:nvPr/>
        </p:nvPicPr>
        <p:blipFill>
          <a:blip r:embed="rId1"/>
          <a:stretch>
            <a:fillRect/>
          </a:stretch>
        </p:blipFill>
        <p:spPr>
          <a:xfrm rot="16200000">
            <a:off x="6211562" y="3462037"/>
            <a:ext cx="1147902" cy="1797506"/>
          </a:xfrm>
          <a:prstGeom prst="rect">
            <a:avLst/>
          </a:prstGeom>
        </p:spPr>
      </p:pic>
      <p:cxnSp>
        <p:nvCxnSpPr>
          <p:cNvPr id="6" name="直接箭头连接符 5"/>
          <p:cNvCxnSpPr/>
          <p:nvPr/>
        </p:nvCxnSpPr>
        <p:spPr>
          <a:xfrm>
            <a:off x="5326267" y="4258817"/>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4238964" y="3802692"/>
            <a:ext cx="1033782" cy="1033782"/>
          </a:xfrm>
          <a:prstGeom prst="rect">
            <a:avLst/>
          </a:prstGeom>
        </p:spPr>
      </p:pic>
      <p:sp>
        <p:nvSpPr>
          <p:cNvPr id="11" name="Content Placeholder 2"/>
          <p:cNvSpPr txBox="1"/>
          <p:nvPr/>
        </p:nvSpPr>
        <p:spPr>
          <a:xfrm>
            <a:off x="4292480" y="4917540"/>
            <a:ext cx="4251878"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Arial" panose="020B0604020202020204" pitchFamily="34" charset="0"/>
              </a:rPr>
              <a:t>未知</a:t>
            </a:r>
            <a:r>
              <a:rPr lang="zh-CN" altLang="en-US" sz="2400">
                <a:solidFill>
                  <a:schemeClr val="tx1">
                    <a:lumMod val="95000"/>
                    <a:lumOff val="5000"/>
                  </a:schemeClr>
                </a:solidFill>
                <a:latin typeface="微软雅黑"/>
                <a:ea typeface="微软雅黑"/>
                <a:cs typeface="+mn-lt"/>
              </a:rPr>
              <a:t>分子空间，约为</a:t>
            </a:r>
            <a:r>
              <a:rPr lang="en-US" sz="2400">
                <a:solidFill>
                  <a:schemeClr val="tx1">
                    <a:lumMod val="95000"/>
                    <a:lumOff val="5000"/>
                  </a:schemeClr>
                </a:solidFill>
                <a:latin typeface="微软雅黑"/>
                <a:ea typeface="+mn-lt"/>
                <a:cs typeface="+mn-lt"/>
              </a:rPr>
              <a:t>10</a:t>
            </a:r>
            <a:r>
              <a:rPr lang="en-US" sz="2400" baseline="30000">
                <a:solidFill>
                  <a:schemeClr val="tx1">
                    <a:lumMod val="95000"/>
                    <a:lumOff val="5000"/>
                  </a:schemeClr>
                </a:solidFill>
                <a:latin typeface="微软雅黑"/>
                <a:ea typeface="+mn-lt"/>
                <a:cs typeface="+mn-lt"/>
              </a:rPr>
              <a:t>60 </a:t>
            </a:r>
            <a:endParaRPr lang="en-US" sz="2400">
              <a:solidFill>
                <a:schemeClr val="tx1">
                  <a:lumMod val="95000"/>
                  <a:lumOff val="5000"/>
                </a:schemeClr>
              </a:solidFill>
              <a:latin typeface="微软雅黑"/>
              <a:ea typeface="Calibri"/>
              <a:cs typeface="+mn-lt"/>
            </a:endParaRPr>
          </a:p>
        </p:txBody>
      </p:sp>
      <p:sp>
        <p:nvSpPr>
          <p:cNvPr id="10" name="文本框 9"/>
          <p:cNvSpPr txBox="1"/>
          <p:nvPr/>
        </p:nvSpPr>
        <p:spPr>
          <a:xfrm>
            <a:off x="4154417" y="1527126"/>
            <a:ext cx="3807639"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sz="2800">
                <a:solidFill>
                  <a:schemeClr val="bg1"/>
                </a:solidFill>
                <a:latin typeface="微软雅黑"/>
                <a:ea typeface="微软雅黑"/>
              </a:rPr>
              <a:t>药物发现</a:t>
            </a:r>
            <a:endParaRPr lang="zh-CN" altLang="en-US" sz="2800">
              <a:solidFill>
                <a:schemeClr val="bg1"/>
              </a:solidFill>
              <a:latin typeface="微软雅黑"/>
              <a:ea typeface="微软雅黑"/>
              <a:cs typeface="Arial" panose="020B0604020202020204"/>
            </a:endParaRPr>
          </a:p>
        </p:txBody>
      </p:sp>
      <p:sp>
        <p:nvSpPr>
          <p:cNvPr id="13" name="矩形 12"/>
          <p:cNvSpPr/>
          <p:nvPr/>
        </p:nvSpPr>
        <p:spPr>
          <a:xfrm>
            <a:off x="4154417" y="2064702"/>
            <a:ext cx="3807668" cy="330458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ntent Placeholder 2"/>
          <p:cNvSpPr txBox="1"/>
          <p:nvPr/>
        </p:nvSpPr>
        <p:spPr>
          <a:xfrm>
            <a:off x="8281308" y="4380016"/>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mn-lt"/>
              </a:rPr>
              <a:t>模拟临床试验、预测临床试验结果</a:t>
            </a:r>
            <a:r>
              <a:rPr lang="en-US" sz="2400" baseline="30000">
                <a:solidFill>
                  <a:schemeClr val="tx1">
                    <a:lumMod val="95000"/>
                    <a:lumOff val="5000"/>
                  </a:schemeClr>
                </a:solidFill>
                <a:latin typeface="微软雅黑"/>
                <a:ea typeface="Calibri"/>
                <a:cs typeface="+mn-lt"/>
              </a:rPr>
              <a:t> </a:t>
            </a:r>
            <a:endParaRPr lang="en-US" sz="2400">
              <a:solidFill>
                <a:schemeClr val="tx1">
                  <a:lumMod val="95000"/>
                  <a:lumOff val="5000"/>
                </a:schemeClr>
              </a:solidFill>
              <a:latin typeface="微软雅黑"/>
              <a:ea typeface="Calibri"/>
              <a:cs typeface="+mn-lt"/>
            </a:endParaRPr>
          </a:p>
        </p:txBody>
      </p:sp>
      <p:sp>
        <p:nvSpPr>
          <p:cNvPr id="22" name="文本框 21"/>
          <p:cNvSpPr txBox="1"/>
          <p:nvPr/>
        </p:nvSpPr>
        <p:spPr>
          <a:xfrm>
            <a:off x="8103333" y="1527163"/>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a:ea typeface="微软雅黑"/>
              </a:rPr>
              <a:t>临床试验</a:t>
            </a:r>
            <a:endParaRPr lang="zh-CN" altLang="en-US" sz="2800">
              <a:solidFill>
                <a:schemeClr val="bg1"/>
              </a:solidFill>
              <a:latin typeface="微软雅黑"/>
              <a:ea typeface="微软雅黑"/>
              <a:cs typeface="Arial" panose="020B0604020202020204"/>
            </a:endParaRPr>
          </a:p>
        </p:txBody>
      </p:sp>
      <p:sp>
        <p:nvSpPr>
          <p:cNvPr id="32" name="矩形 31"/>
          <p:cNvSpPr/>
          <p:nvPr/>
        </p:nvSpPr>
        <p:spPr>
          <a:xfrm>
            <a:off x="8103333" y="2053450"/>
            <a:ext cx="3891624" cy="33158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标&#10;&#10;已自动生成说明"/>
          <p:cNvPicPr>
            <a:picLocks noChangeAspect="1"/>
          </p:cNvPicPr>
          <p:nvPr/>
        </p:nvPicPr>
        <p:blipFill>
          <a:blip r:embed="rId3"/>
          <a:stretch>
            <a:fillRect/>
          </a:stretch>
        </p:blipFill>
        <p:spPr>
          <a:xfrm>
            <a:off x="9221304" y="2323574"/>
            <a:ext cx="865754" cy="865754"/>
          </a:xfrm>
          <a:prstGeom prst="rect">
            <a:avLst/>
          </a:prstGeom>
        </p:spPr>
      </p:pic>
      <p:pic>
        <p:nvPicPr>
          <p:cNvPr id="36" name="图片 35" descr="Drug container - Free healthcare and medical icons"/>
          <p:cNvPicPr>
            <a:picLocks noChangeAspect="1"/>
          </p:cNvPicPr>
          <p:nvPr/>
        </p:nvPicPr>
        <p:blipFill>
          <a:blip r:embed="rId4"/>
          <a:stretch>
            <a:fillRect/>
          </a:stretch>
        </p:blipFill>
        <p:spPr>
          <a:xfrm>
            <a:off x="8281330" y="3328016"/>
            <a:ext cx="762001" cy="801510"/>
          </a:xfrm>
          <a:prstGeom prst="rect">
            <a:avLst/>
          </a:prstGeom>
        </p:spPr>
      </p:pic>
      <p:pic>
        <p:nvPicPr>
          <p:cNvPr id="37" name="图片 36" descr="Virus Icon. Black Disease Symbol. Epidem Graphic by microvectorone ·  Creative Fabrica"/>
          <p:cNvPicPr>
            <a:picLocks noChangeAspect="1"/>
          </p:cNvPicPr>
          <p:nvPr/>
        </p:nvPicPr>
        <p:blipFill>
          <a:blip r:embed="rId5"/>
          <a:stretch>
            <a:fillRect/>
          </a:stretch>
        </p:blipFill>
        <p:spPr>
          <a:xfrm>
            <a:off x="8120577" y="2350556"/>
            <a:ext cx="1117953" cy="811741"/>
          </a:xfrm>
          <a:prstGeom prst="rect">
            <a:avLst/>
          </a:prstGeom>
        </p:spPr>
      </p:pic>
      <p:pic>
        <p:nvPicPr>
          <p:cNvPr id="39" name="图片 38" descr="Hospital Icon PNG Images, Vectors Free Download - Pngtree"/>
          <p:cNvPicPr>
            <a:picLocks noChangeAspect="1"/>
          </p:cNvPicPr>
          <p:nvPr/>
        </p:nvPicPr>
        <p:blipFill>
          <a:blip r:embed="rId6"/>
          <a:stretch>
            <a:fillRect/>
          </a:stretch>
        </p:blipFill>
        <p:spPr>
          <a:xfrm>
            <a:off x="9238566" y="3328064"/>
            <a:ext cx="976488" cy="982133"/>
          </a:xfrm>
          <a:prstGeom prst="rect">
            <a:avLst/>
          </a:prstGeom>
        </p:spPr>
      </p:pic>
      <p:pic>
        <p:nvPicPr>
          <p:cNvPr id="40" name="图片 39" descr="图标&#10;&#10;已自动生成说明"/>
          <p:cNvPicPr>
            <a:picLocks noChangeAspect="1"/>
          </p:cNvPicPr>
          <p:nvPr/>
        </p:nvPicPr>
        <p:blipFill>
          <a:blip r:embed="rId7"/>
          <a:stretch>
            <a:fillRect/>
          </a:stretch>
        </p:blipFill>
        <p:spPr>
          <a:xfrm>
            <a:off x="10440186" y="3524238"/>
            <a:ext cx="1487311" cy="786695"/>
          </a:xfrm>
          <a:prstGeom prst="rect">
            <a:avLst/>
          </a:prstGeom>
        </p:spPr>
      </p:pic>
      <p:pic>
        <p:nvPicPr>
          <p:cNvPr id="41" name="图片 40"/>
          <p:cNvPicPr>
            <a:picLocks noChangeAspect="1"/>
          </p:cNvPicPr>
          <p:nvPr/>
        </p:nvPicPr>
        <p:blipFill>
          <a:blip r:embed="rId2"/>
          <a:stretch>
            <a:fillRect/>
          </a:stretch>
        </p:blipFill>
        <p:spPr>
          <a:xfrm>
            <a:off x="10620331" y="2097804"/>
            <a:ext cx="1048600" cy="1048600"/>
          </a:xfrm>
          <a:prstGeom prst="rect">
            <a:avLst/>
          </a:prstGeom>
        </p:spPr>
      </p:pic>
      <p:cxnSp>
        <p:nvCxnSpPr>
          <p:cNvPr id="42" name="直接箭头连接符 41"/>
          <p:cNvCxnSpPr/>
          <p:nvPr/>
        </p:nvCxnSpPr>
        <p:spPr>
          <a:xfrm>
            <a:off x="10160036" y="2839496"/>
            <a:ext cx="408561"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1138686" y="3149941"/>
            <a:ext cx="11289" cy="46848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descr="upload_post_object_v2_3657434485"/>
          <p:cNvPicPr>
            <a:picLocks noChangeAspect="1"/>
          </p:cNvPicPr>
          <p:nvPr/>
        </p:nvPicPr>
        <p:blipFill>
          <a:blip r:embed="rId8"/>
          <a:stretch>
            <a:fillRect/>
          </a:stretch>
        </p:blipFill>
        <p:spPr>
          <a:xfrm>
            <a:off x="5955866" y="2212439"/>
            <a:ext cx="1968185" cy="988826"/>
          </a:xfrm>
          <a:prstGeom prst="rect">
            <a:avLst/>
          </a:prstGeom>
        </p:spPr>
      </p:pic>
      <p:sp>
        <p:nvSpPr>
          <p:cNvPr id="24" name="Content Placeholder 2"/>
          <p:cNvSpPr txBox="1"/>
          <p:nvPr/>
        </p:nvSpPr>
        <p:spPr>
          <a:xfrm>
            <a:off x="4292480" y="3263172"/>
            <a:ext cx="3988880"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a:ea typeface="微软雅黑"/>
                <a:cs typeface="Arial" panose="020B0604020202020204" pitchFamily="34" charset="0"/>
              </a:rPr>
              <a:t>已知</a:t>
            </a:r>
            <a:r>
              <a:rPr lang="zh-CN" altLang="en-US" sz="2400">
                <a:solidFill>
                  <a:schemeClr val="tx1">
                    <a:lumMod val="95000"/>
                    <a:lumOff val="5000"/>
                  </a:schemeClr>
                </a:solidFill>
                <a:latin typeface="微软雅黑"/>
                <a:ea typeface="微软雅黑"/>
                <a:cs typeface="+mn-lt"/>
              </a:rPr>
              <a:t>分子空间，约为</a:t>
            </a:r>
            <a:r>
              <a:rPr lang="en-US" sz="2400">
                <a:solidFill>
                  <a:schemeClr val="tx1">
                    <a:lumMod val="95000"/>
                    <a:lumOff val="5000"/>
                  </a:schemeClr>
                </a:solidFill>
                <a:latin typeface="微软雅黑"/>
                <a:ea typeface="+mn-lt"/>
                <a:cs typeface="+mn-lt"/>
              </a:rPr>
              <a:t>10</a:t>
            </a:r>
            <a:r>
              <a:rPr lang="en-US" altLang="zh-CN" sz="2400" baseline="30000">
                <a:solidFill>
                  <a:schemeClr val="tx1">
                    <a:lumMod val="95000"/>
                    <a:lumOff val="5000"/>
                  </a:schemeClr>
                </a:solidFill>
                <a:latin typeface="微软雅黑"/>
                <a:ea typeface="+mn-lt"/>
                <a:cs typeface="+mn-lt"/>
              </a:rPr>
              <a:t>11</a:t>
            </a:r>
            <a:r>
              <a:rPr lang="en-US" sz="2400" baseline="30000">
                <a:solidFill>
                  <a:schemeClr val="tx1">
                    <a:lumMod val="95000"/>
                    <a:lumOff val="5000"/>
                  </a:schemeClr>
                </a:solidFill>
                <a:latin typeface="微软雅黑"/>
                <a:ea typeface="+mn-lt"/>
                <a:cs typeface="+mn-lt"/>
              </a:rPr>
              <a:t> </a:t>
            </a:r>
            <a:endParaRPr lang="en-US" sz="2400">
              <a:solidFill>
                <a:schemeClr val="tx1">
                  <a:lumMod val="95000"/>
                  <a:lumOff val="5000"/>
                </a:schemeClr>
              </a:solidFill>
              <a:latin typeface="微软雅黑"/>
              <a:ea typeface="Calibri"/>
              <a:cs typeface="+mn-lt"/>
            </a:endParaRPr>
          </a:p>
        </p:txBody>
      </p:sp>
      <p:cxnSp>
        <p:nvCxnSpPr>
          <p:cNvPr id="26" name="直接箭头连接符 25"/>
          <p:cNvCxnSpPr/>
          <p:nvPr/>
        </p:nvCxnSpPr>
        <p:spPr>
          <a:xfrm>
            <a:off x="5326262" y="2685913"/>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2"/>
          <a:stretch>
            <a:fillRect/>
          </a:stretch>
        </p:blipFill>
        <p:spPr>
          <a:xfrm>
            <a:off x="4292480" y="2167522"/>
            <a:ext cx="1033782" cy="1033782"/>
          </a:xfrm>
          <a:prstGeom prst="rect">
            <a:avLst/>
          </a:prstGeom>
        </p:spPr>
      </p:pic>
      <p:sp>
        <p:nvSpPr>
          <p:cNvPr id="28" name="Content Placeholder 2"/>
          <p:cNvSpPr txBox="1"/>
          <p:nvPr/>
        </p:nvSpPr>
        <p:spPr>
          <a:xfrm>
            <a:off x="345273" y="4687110"/>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靶点筛选、结构确定</a:t>
            </a:r>
            <a:endParaRPr lang="en-US">
              <a:latin typeface="微软雅黑"/>
              <a:ea typeface="Calibri"/>
              <a:cs typeface="+mn-lt"/>
            </a:endParaRPr>
          </a:p>
        </p:txBody>
      </p:sp>
      <p:sp>
        <p:nvSpPr>
          <p:cNvPr id="29" name="文本框 28"/>
          <p:cNvSpPr txBox="1"/>
          <p:nvPr/>
        </p:nvSpPr>
        <p:spPr>
          <a:xfrm>
            <a:off x="101186" y="1527126"/>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charset="0"/>
                <a:ea typeface="微软雅黑" charset="0"/>
                <a:cs typeface="Arial" panose="020B0604020202020204"/>
              </a:rPr>
              <a:t>靶点</a:t>
            </a:r>
            <a:r>
              <a:rPr lang="zh-CN" altLang="en-US" sz="2800">
                <a:solidFill>
                  <a:schemeClr val="bg1"/>
                </a:solidFill>
                <a:latin typeface="微软雅黑" charset="0"/>
                <a:ea typeface="微软雅黑" charset="0"/>
                <a:cs typeface="Arial" panose="020B0604020202020204" pitchFamily="34" charset="0"/>
              </a:rPr>
              <a:t>发现</a:t>
            </a:r>
            <a:endParaRPr lang="zh-CN" altLang="en-US">
              <a:latin typeface="微软雅黑" charset="0"/>
              <a:ea typeface="微软雅黑" charset="0"/>
              <a:cs typeface="Arial" panose="020B0604020202020204"/>
            </a:endParaRPr>
          </a:p>
        </p:txBody>
      </p:sp>
      <p:sp>
        <p:nvSpPr>
          <p:cNvPr id="30" name="矩形 29"/>
          <p:cNvSpPr/>
          <p:nvPr/>
        </p:nvSpPr>
        <p:spPr>
          <a:xfrm>
            <a:off x="101186" y="2064649"/>
            <a:ext cx="3891624" cy="33046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descr="upload_post_object_v2_3906979227"/>
          <p:cNvPicPr>
            <a:picLocks noChangeAspect="1"/>
          </p:cNvPicPr>
          <p:nvPr/>
        </p:nvPicPr>
        <p:blipFill>
          <a:blip r:embed="rId9"/>
          <a:stretch>
            <a:fillRect/>
          </a:stretch>
        </p:blipFill>
        <p:spPr>
          <a:xfrm>
            <a:off x="585401" y="3328016"/>
            <a:ext cx="2763995" cy="1199469"/>
          </a:xfrm>
          <a:prstGeom prst="rect">
            <a:avLst/>
          </a:prstGeom>
        </p:spPr>
      </p:pic>
      <p:pic>
        <p:nvPicPr>
          <p:cNvPr id="51" name="图片 50" descr="upload_post_object_v2_1294503252"/>
          <p:cNvPicPr>
            <a:picLocks noChangeAspect="1"/>
          </p:cNvPicPr>
          <p:nvPr/>
        </p:nvPicPr>
        <p:blipFill>
          <a:blip r:embed="rId10"/>
          <a:stretch>
            <a:fillRect/>
          </a:stretch>
        </p:blipFill>
        <p:spPr>
          <a:xfrm>
            <a:off x="696551" y="2124974"/>
            <a:ext cx="2831411" cy="1262903"/>
          </a:xfrm>
          <a:prstGeom prst="rect">
            <a:avLst/>
          </a:prstGeom>
        </p:spPr>
      </p:pic>
      <p:sp>
        <p:nvSpPr>
          <p:cNvPr id="7" name="圆角矩形 6"/>
          <p:cNvSpPr/>
          <p:nvPr userDrawn="1"/>
        </p:nvSpPr>
        <p:spPr>
          <a:xfrm>
            <a:off x="8144495" y="2050416"/>
            <a:ext cx="3807639" cy="3318932"/>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31" name="文本框 23"/>
          <p:cNvSpPr txBox="1"/>
          <p:nvPr/>
        </p:nvSpPr>
        <p:spPr>
          <a:xfrm>
            <a:off x="585351" y="5484054"/>
            <a:ext cx="11911029" cy="1573783"/>
          </a:xfrm>
          <a:prstGeom prst="rect">
            <a:avLst/>
          </a:prstGeom>
          <a:noFill/>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altLang="en-US" sz="2400">
                <a:solidFill>
                  <a:srgbClr val="FF0000"/>
                </a:solidFill>
                <a:latin typeface="微软雅黑"/>
                <a:ea typeface="微软雅黑"/>
                <a:cs typeface="Calibri"/>
              </a:rPr>
              <a:t>挑战</a:t>
            </a:r>
            <a:r>
              <a:rPr lang="zh-CN" altLang="en-US" sz="2400">
                <a:latin typeface="微软雅黑"/>
                <a:ea typeface="微软雅黑"/>
                <a:cs typeface="Calibri"/>
              </a:rPr>
              <a:t>：</a:t>
            </a:r>
            <a:r>
              <a:rPr lang="zh-CN" altLang="en-US" sz="2400">
                <a:solidFill>
                  <a:schemeClr val="tx1"/>
                </a:solidFill>
                <a:latin typeface="微软雅黑" charset="0"/>
                <a:ea typeface="微软雅黑" charset="0"/>
                <a:cs typeface="Calibri" panose="020F0502020204030204" charset="0"/>
              </a:rPr>
              <a:t>多模态的表示学习、可解释性、不确定性度量</a:t>
            </a:r>
            <a:endParaRPr lang="zh-CN">
              <a:latin typeface="微软雅黑"/>
              <a:ea typeface="微软雅黑"/>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临床</a:t>
            </a:r>
            <a:r>
              <a:rPr lang="zh-CN" altLang="en-US" sz="3200" b="1" dirty="0">
                <a:solidFill>
                  <a:schemeClr val="bg1"/>
                </a:solidFill>
                <a:latin typeface="微软雅黑"/>
                <a:ea typeface="微软雅黑"/>
                <a:cs typeface="+mn-lt"/>
                <a:sym typeface="+mn-ea"/>
              </a:rPr>
              <a:t>试验</a:t>
            </a:r>
            <a:r>
              <a:rPr lang="zh-CN" altLang="en-US" sz="3200" b="1" dirty="0">
                <a:solidFill>
                  <a:schemeClr val="bg1"/>
                </a:solidFill>
                <a:latin typeface="微软雅黑" charset="0"/>
                <a:ea typeface="微软雅黑" charset="0"/>
                <a:cs typeface="+mn-lt"/>
                <a:sym typeface="+mn-ea"/>
              </a:rPr>
              <a:t>数据集制作</a:t>
            </a:r>
            <a:r>
              <a:rPr lang="zh-CN" altLang="en-US" sz="3200" b="1" dirty="0">
                <a:solidFill>
                  <a:schemeClr val="bg1"/>
                </a:solidFill>
                <a:latin typeface="微软雅黑"/>
                <a:ea typeface="微软雅黑"/>
                <a:cs typeface="+mn-lt"/>
                <a:sym typeface="+mn-ea"/>
              </a:rPr>
              <a:t>  </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6" name="图片 5" descr="upload_post_object_v2_2306791749"/>
          <p:cNvPicPr>
            <a:picLocks noChangeAspect="1"/>
          </p:cNvPicPr>
          <p:nvPr/>
        </p:nvPicPr>
        <p:blipFill>
          <a:blip r:embed="rId1"/>
          <a:stretch>
            <a:fillRect/>
          </a:stretch>
        </p:blipFill>
        <p:spPr>
          <a:xfrm>
            <a:off x="214687" y="911679"/>
            <a:ext cx="11977313" cy="4844116"/>
          </a:xfrm>
          <a:prstGeom prst="rect">
            <a:avLst/>
          </a:prstGeom>
        </p:spPr>
      </p:pic>
      <p:sp>
        <p:nvSpPr>
          <p:cNvPr id="11" name="文本框 10"/>
          <p:cNvSpPr txBox="1"/>
          <p:nvPr/>
        </p:nvSpPr>
        <p:spPr>
          <a:xfrm>
            <a:off x="383585" y="6434047"/>
            <a:ext cx="11613696" cy="423953"/>
          </a:xfrm>
          <a:prstGeom prst="rect">
            <a:avLst/>
          </a:prstGeom>
          <a:noFill/>
        </p:spPr>
        <p:txBody>
          <a:bodyPr wrap="square" rtlCol="0" anchor="t">
            <a:noAutofit/>
          </a:bodyPr>
          <a:p>
            <a:r>
              <a:rPr lang="en-US" altLang="zh-CN" sz="1600"/>
              <a:t>Chen, J …, Fu, T. TrialBench: Multi-Modal AI-Ready Clinical Trial Datasets. Nature Scientific Data, 2025. </a:t>
            </a:r>
            <a:endParaRPr lang="en-US" altLang="zh-CN" sz="1600"/>
          </a:p>
        </p:txBody>
      </p:sp>
      <p:pic>
        <p:nvPicPr>
          <p:cNvPr id="4" name="图片 3" descr="post_object_image_4175062326"/>
          <p:cNvPicPr>
            <a:picLocks noChangeAspect="1"/>
          </p:cNvPicPr>
          <p:nvPr/>
        </p:nvPicPr>
        <p:blipFill>
          <a:blip r:embed="rId2"/>
          <a:stretch>
            <a:fillRect/>
          </a:stretch>
        </p:blipFill>
        <p:spPr>
          <a:xfrm>
            <a:off x="1012098" y="5523646"/>
            <a:ext cx="938904" cy="938904"/>
          </a:xfrm>
          <a:prstGeom prst="rect">
            <a:avLst/>
          </a:prstGeom>
        </p:spPr>
      </p:pic>
      <p:pic>
        <p:nvPicPr>
          <p:cNvPr id="14" name="图片 13" descr="Stanford University - Wikipedia"/>
          <p:cNvPicPr>
            <a:picLocks noChangeAspect="1"/>
          </p:cNvPicPr>
          <p:nvPr/>
        </p:nvPicPr>
        <p:blipFill>
          <a:blip r:embed="rId3"/>
          <a:stretch>
            <a:fillRect/>
          </a:stretch>
        </p:blipFill>
        <p:spPr>
          <a:xfrm>
            <a:off x="2945228" y="5609908"/>
            <a:ext cx="869860" cy="824189"/>
          </a:xfrm>
          <a:prstGeom prst="rect">
            <a:avLst/>
          </a:prstGeom>
          <a:noFill/>
        </p:spPr>
      </p:pic>
      <p:pic>
        <p:nvPicPr>
          <p:cNvPr id="15" name="图片 14" descr="upload_post_object_v2_3940195718"/>
          <p:cNvPicPr>
            <a:picLocks noChangeAspect="1"/>
          </p:cNvPicPr>
          <p:nvPr/>
        </p:nvPicPr>
        <p:blipFill>
          <a:blip r:embed="rId4"/>
          <a:stretch>
            <a:fillRect/>
          </a:stretch>
        </p:blipFill>
        <p:spPr>
          <a:xfrm>
            <a:off x="9583650" y="5755812"/>
            <a:ext cx="654278" cy="750127"/>
          </a:xfrm>
          <a:prstGeom prst="rect">
            <a:avLst/>
          </a:prstGeom>
        </p:spPr>
      </p:pic>
      <p:pic>
        <p:nvPicPr>
          <p:cNvPr id="16" name="图片 15" descr="post_object_image_4231417650"/>
          <p:cNvPicPr>
            <a:picLocks noChangeAspect="1"/>
          </p:cNvPicPr>
          <p:nvPr/>
        </p:nvPicPr>
        <p:blipFill>
          <a:blip r:embed="rId5"/>
          <a:stretch>
            <a:fillRect/>
          </a:stretch>
        </p:blipFill>
        <p:spPr>
          <a:xfrm>
            <a:off x="1878845" y="5659572"/>
            <a:ext cx="819054" cy="846356"/>
          </a:xfrm>
          <a:prstGeom prst="rect">
            <a:avLst/>
          </a:prstGeom>
        </p:spPr>
      </p:pic>
      <p:pic>
        <p:nvPicPr>
          <p:cNvPr id="18" name="图片 17" descr="post_object_image_72500439"/>
          <p:cNvPicPr>
            <a:picLocks noChangeAspect="1"/>
          </p:cNvPicPr>
          <p:nvPr/>
        </p:nvPicPr>
        <p:blipFill>
          <a:blip r:embed="rId6"/>
          <a:stretch>
            <a:fillRect/>
          </a:stretch>
        </p:blipFill>
        <p:spPr>
          <a:xfrm>
            <a:off x="6203392" y="5892572"/>
            <a:ext cx="2130062" cy="380368"/>
          </a:xfrm>
          <a:prstGeom prst="rect">
            <a:avLst/>
          </a:prstGeom>
        </p:spPr>
      </p:pic>
      <p:pic>
        <p:nvPicPr>
          <p:cNvPr id="19" name="图片 18" descr="post_object_image_3073901716"/>
          <p:cNvPicPr>
            <a:picLocks noChangeAspect="1"/>
          </p:cNvPicPr>
          <p:nvPr/>
        </p:nvPicPr>
        <p:blipFill>
          <a:blip r:embed="rId7"/>
          <a:stretch>
            <a:fillRect/>
          </a:stretch>
        </p:blipFill>
        <p:spPr>
          <a:xfrm>
            <a:off x="3999592" y="5851548"/>
            <a:ext cx="2204239" cy="582549"/>
          </a:xfrm>
          <a:prstGeom prst="rect">
            <a:avLst/>
          </a:prstGeom>
        </p:spPr>
      </p:pic>
      <p:pic>
        <p:nvPicPr>
          <p:cNvPr id="22" name="图片 21" descr="post_object_image_994872209"/>
          <p:cNvPicPr>
            <a:picLocks noChangeAspect="1"/>
          </p:cNvPicPr>
          <p:nvPr/>
        </p:nvPicPr>
        <p:blipFill>
          <a:blip r:embed="rId8"/>
          <a:stretch>
            <a:fillRect/>
          </a:stretch>
        </p:blipFill>
        <p:spPr>
          <a:xfrm>
            <a:off x="8518678" y="5707897"/>
            <a:ext cx="885085" cy="7497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sz="3200" b="1" dirty="0">
                <a:solidFill>
                  <a:schemeClr val="bg1"/>
                </a:solidFill>
                <a:latin typeface="微软雅黑"/>
                <a:ea typeface="+mn-lt"/>
                <a:cs typeface="+mn-lt"/>
                <a:sym typeface="+mn-ea"/>
              </a:rPr>
              <a:t>AI+</a:t>
            </a:r>
            <a:r>
              <a:rPr lang="zh-CN" altLang="en-US" sz="3200" b="1" dirty="0">
                <a:solidFill>
                  <a:schemeClr val="bg1"/>
                </a:solidFill>
                <a:latin typeface="微软雅黑"/>
                <a:ea typeface="微软雅黑"/>
                <a:cs typeface="+mn-lt"/>
                <a:sym typeface="+mn-ea"/>
              </a:rPr>
              <a:t>药物发现市场估值达数百亿</a:t>
            </a:r>
            <a:endParaRPr lang="en-US" altLang="zh-CN" sz="3200" b="1" dirty="0">
              <a:solidFill>
                <a:schemeClr val="bg1"/>
              </a:solidFill>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4" name="图片 3" descr="图形用户界面, 文本, 应用程序, 电子邮件&#10;&#10;已自动生成说明"/>
          <p:cNvPicPr>
            <a:picLocks noChangeAspect="1"/>
          </p:cNvPicPr>
          <p:nvPr/>
        </p:nvPicPr>
        <p:blipFill>
          <a:blip r:embed="rId1"/>
          <a:stretch>
            <a:fillRect/>
          </a:stretch>
        </p:blipFill>
        <p:spPr>
          <a:xfrm>
            <a:off x="6968272" y="3282076"/>
            <a:ext cx="3762755" cy="1600470"/>
          </a:xfrm>
          <a:prstGeom prst="rect">
            <a:avLst/>
          </a:prstGeom>
        </p:spPr>
      </p:pic>
      <p:sp>
        <p:nvSpPr>
          <p:cNvPr id="12" name="文本框 2"/>
          <p:cNvSpPr txBox="1"/>
          <p:nvPr/>
        </p:nvSpPr>
        <p:spPr>
          <a:xfrm>
            <a:off x="2518428" y="2818201"/>
            <a:ext cx="2561358" cy="461665"/>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dirty="0">
                <a:latin typeface="微软雅黑"/>
                <a:ea typeface="微软雅黑"/>
                <a:cs typeface="Calibri"/>
              </a:rPr>
              <a:t>彭博社 2023 </a:t>
            </a:r>
            <a:endParaRPr lang="zh-CN" altLang="en-US" sz="2400" dirty="0">
              <a:latin typeface="微软雅黑"/>
              <a:ea typeface="微软雅黑"/>
              <a:cs typeface="Calibri"/>
            </a:endParaRPr>
          </a:p>
        </p:txBody>
      </p:sp>
      <p:sp>
        <p:nvSpPr>
          <p:cNvPr id="15" name="文本框 11"/>
          <p:cNvSpPr txBox="1"/>
          <p:nvPr/>
        </p:nvSpPr>
        <p:spPr>
          <a:xfrm>
            <a:off x="7644126" y="2848172"/>
            <a:ext cx="2743200" cy="461665"/>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dirty="0">
                <a:latin typeface="微软雅黑"/>
                <a:ea typeface="微软雅黑"/>
                <a:cs typeface="Calibri"/>
              </a:rPr>
              <a:t>华尔街日报 2023</a:t>
            </a:r>
            <a:endParaRPr lang="zh-CN" altLang="en-US" sz="2400" dirty="0">
              <a:latin typeface="微软雅黑"/>
              <a:ea typeface="微软雅黑"/>
              <a:cs typeface="Calibri"/>
            </a:endParaRPr>
          </a:p>
        </p:txBody>
      </p:sp>
      <p:sp>
        <p:nvSpPr>
          <p:cNvPr id="16" name="文本框 12"/>
          <p:cNvSpPr txBox="1"/>
          <p:nvPr/>
        </p:nvSpPr>
        <p:spPr>
          <a:xfrm>
            <a:off x="2235245" y="5178842"/>
            <a:ext cx="3160530" cy="461665"/>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a:latin typeface="微软雅黑"/>
                <a:ea typeface="微软雅黑"/>
                <a:cs typeface="Calibri"/>
              </a:rPr>
              <a:t>药物科技 2023 </a:t>
            </a:r>
            <a:endParaRPr lang="zh-CN">
              <a:latin typeface="微软雅黑"/>
              <a:ea typeface="微软雅黑"/>
              <a:cs typeface="Arial" panose="020B0604020202020204"/>
            </a:endParaRPr>
          </a:p>
        </p:txBody>
      </p:sp>
      <p:sp>
        <p:nvSpPr>
          <p:cNvPr id="17" name="文本框 13"/>
          <p:cNvSpPr txBox="1"/>
          <p:nvPr/>
        </p:nvSpPr>
        <p:spPr>
          <a:xfrm>
            <a:off x="7781878" y="5173025"/>
            <a:ext cx="2951018" cy="461665"/>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400" dirty="0">
                <a:latin typeface="微软雅黑"/>
                <a:ea typeface="微软雅黑"/>
                <a:cs typeface="Calibri"/>
              </a:rPr>
              <a:t>福布斯 2024</a:t>
            </a:r>
            <a:endParaRPr lang="zh-CN" altLang="en-US" sz="2400" dirty="0">
              <a:latin typeface="微软雅黑"/>
              <a:ea typeface="微软雅黑"/>
              <a:cs typeface="Calibri"/>
            </a:endParaRPr>
          </a:p>
        </p:txBody>
      </p:sp>
      <p:pic>
        <p:nvPicPr>
          <p:cNvPr id="18" name="图片 17"/>
          <p:cNvPicPr>
            <a:picLocks noChangeAspect="1"/>
          </p:cNvPicPr>
          <p:nvPr/>
        </p:nvPicPr>
        <p:blipFill>
          <a:blip r:embed="rId2"/>
          <a:stretch>
            <a:fillRect/>
          </a:stretch>
        </p:blipFill>
        <p:spPr>
          <a:xfrm>
            <a:off x="1585384" y="5583095"/>
            <a:ext cx="1866900" cy="1086716"/>
          </a:xfrm>
          <a:prstGeom prst="rect">
            <a:avLst/>
          </a:prstGeom>
        </p:spPr>
      </p:pic>
      <p:pic>
        <p:nvPicPr>
          <p:cNvPr id="19" name="图片 18" descr="卡通画&#10;&#10;已自动生成说明"/>
          <p:cNvPicPr>
            <a:picLocks noChangeAspect="1"/>
          </p:cNvPicPr>
          <p:nvPr/>
        </p:nvPicPr>
        <p:blipFill>
          <a:blip r:embed="rId3"/>
          <a:stretch>
            <a:fillRect/>
          </a:stretch>
        </p:blipFill>
        <p:spPr>
          <a:xfrm>
            <a:off x="4584532" y="5899521"/>
            <a:ext cx="2743200" cy="448977"/>
          </a:xfrm>
          <a:prstGeom prst="rect">
            <a:avLst/>
          </a:prstGeom>
        </p:spPr>
      </p:pic>
      <p:pic>
        <p:nvPicPr>
          <p:cNvPr id="20" name="图片 19"/>
          <p:cNvPicPr>
            <a:picLocks noChangeAspect="1"/>
          </p:cNvPicPr>
          <p:nvPr/>
        </p:nvPicPr>
        <p:blipFill>
          <a:blip r:embed="rId4"/>
          <a:stretch>
            <a:fillRect/>
          </a:stretch>
        </p:blipFill>
        <p:spPr>
          <a:xfrm>
            <a:off x="8124863" y="5701465"/>
            <a:ext cx="2743200" cy="744674"/>
          </a:xfrm>
          <a:prstGeom prst="rect">
            <a:avLst/>
          </a:prstGeom>
        </p:spPr>
      </p:pic>
      <p:pic>
        <p:nvPicPr>
          <p:cNvPr id="21" name="图片 20" descr="图形用户界面, 应用程序&#10;&#10;已自动生成说明"/>
          <p:cNvPicPr>
            <a:picLocks noChangeAspect="1"/>
          </p:cNvPicPr>
          <p:nvPr/>
        </p:nvPicPr>
        <p:blipFill>
          <a:blip r:embed="rId5"/>
          <a:stretch>
            <a:fillRect/>
          </a:stretch>
        </p:blipFill>
        <p:spPr>
          <a:xfrm>
            <a:off x="1949051" y="3404930"/>
            <a:ext cx="3451281" cy="1482969"/>
          </a:xfrm>
          <a:prstGeom prst="rect">
            <a:avLst/>
          </a:prstGeom>
        </p:spPr>
      </p:pic>
      <p:pic>
        <p:nvPicPr>
          <p:cNvPr id="6" name="图片 5" descr="AI in Drug Discovery Market Size and Trends Report (2023 - 2032)"/>
          <p:cNvPicPr>
            <a:picLocks noChangeAspect="1"/>
          </p:cNvPicPr>
          <p:nvPr/>
        </p:nvPicPr>
        <p:blipFill>
          <a:blip r:embed="rId6"/>
          <a:stretch>
            <a:fillRect/>
          </a:stretch>
        </p:blipFill>
        <p:spPr>
          <a:xfrm>
            <a:off x="1676400" y="780747"/>
            <a:ext cx="3725332" cy="2067881"/>
          </a:xfrm>
          <a:prstGeom prst="rect">
            <a:avLst/>
          </a:prstGeom>
        </p:spPr>
      </p:pic>
      <p:pic>
        <p:nvPicPr>
          <p:cNvPr id="7" name="图片 6" descr="AI in Drug Discovery Market Size, Share | CAGR of 27.5%"/>
          <p:cNvPicPr>
            <a:picLocks noChangeAspect="1"/>
          </p:cNvPicPr>
          <p:nvPr/>
        </p:nvPicPr>
        <p:blipFill>
          <a:blip r:embed="rId7"/>
          <a:stretch>
            <a:fillRect/>
          </a:stretch>
        </p:blipFill>
        <p:spPr>
          <a:xfrm>
            <a:off x="6974502" y="752319"/>
            <a:ext cx="3753552" cy="209651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临床</a:t>
            </a:r>
            <a:r>
              <a:rPr lang="zh-CN" altLang="en-US" sz="3200" b="1" dirty="0">
                <a:solidFill>
                  <a:schemeClr val="bg1"/>
                </a:solidFill>
                <a:latin typeface="微软雅黑"/>
                <a:ea typeface="微软雅黑"/>
                <a:cs typeface="+mn-lt"/>
                <a:sym typeface="+mn-ea"/>
              </a:rPr>
              <a:t>试验</a:t>
            </a:r>
            <a:r>
              <a:rPr lang="zh-CN" altLang="en-US" sz="3200" b="1" dirty="0">
                <a:solidFill>
                  <a:schemeClr val="bg1"/>
                </a:solidFill>
                <a:latin typeface="微软雅黑" charset="0"/>
                <a:ea typeface="微软雅黑" charset="0"/>
                <a:cs typeface="+mn-lt"/>
                <a:sym typeface="+mn-ea"/>
              </a:rPr>
              <a:t>数据集制作</a:t>
            </a:r>
            <a:r>
              <a:rPr lang="zh-CN" altLang="en-US" sz="3200" b="1" dirty="0">
                <a:solidFill>
                  <a:schemeClr val="bg1"/>
                </a:solidFill>
                <a:latin typeface="微软雅黑"/>
                <a:ea typeface="微软雅黑"/>
                <a:cs typeface="+mn-lt"/>
                <a:sym typeface="+mn-ea"/>
              </a:rPr>
              <a:t>  </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11" name="文本框 10"/>
          <p:cNvSpPr txBox="1"/>
          <p:nvPr/>
        </p:nvSpPr>
        <p:spPr>
          <a:xfrm>
            <a:off x="383585" y="6434047"/>
            <a:ext cx="11613696" cy="423953"/>
          </a:xfrm>
          <a:prstGeom prst="rect">
            <a:avLst/>
          </a:prstGeom>
          <a:noFill/>
        </p:spPr>
        <p:txBody>
          <a:bodyPr wrap="square" rtlCol="0" anchor="t">
            <a:noAutofit/>
          </a:bodyPr>
          <a:p>
            <a:r>
              <a:rPr lang="en-US" altLang="zh-CN" sz="1600"/>
              <a:t>Chen, J …, Fu, T. TrialBench: Multi-Modal AI-Ready Clinical Trial Datasets. Nature Scientific Data, 2025. </a:t>
            </a:r>
            <a:endParaRPr lang="en-US" altLang="zh-CN" sz="1600"/>
          </a:p>
        </p:txBody>
      </p:sp>
      <p:pic>
        <p:nvPicPr>
          <p:cNvPr id="5" name="图片 4" descr="upload_post_object_v2_2443875022"/>
          <p:cNvPicPr>
            <a:picLocks noChangeAspect="1"/>
          </p:cNvPicPr>
          <p:nvPr/>
        </p:nvPicPr>
        <p:blipFill>
          <a:blip r:embed="rId1"/>
          <a:stretch>
            <a:fillRect/>
          </a:stretch>
        </p:blipFill>
        <p:spPr>
          <a:xfrm>
            <a:off x="157401" y="1052256"/>
            <a:ext cx="12034644" cy="2542753"/>
          </a:xfrm>
          <a:prstGeom prst="rect">
            <a:avLst/>
          </a:prstGeom>
        </p:spPr>
      </p:pic>
      <p:pic>
        <p:nvPicPr>
          <p:cNvPr id="8" name="图片 7" descr="upload_post_object_v2_3662153397"/>
          <p:cNvPicPr>
            <a:picLocks noChangeAspect="1"/>
          </p:cNvPicPr>
          <p:nvPr/>
        </p:nvPicPr>
        <p:blipFill>
          <a:blip r:embed="rId2"/>
          <a:stretch>
            <a:fillRect/>
          </a:stretch>
        </p:blipFill>
        <p:spPr>
          <a:xfrm>
            <a:off x="383496" y="3500738"/>
            <a:ext cx="11136677" cy="2855558"/>
          </a:xfrm>
          <a:prstGeom prst="rect">
            <a:avLst/>
          </a:prstGeom>
        </p:spPr>
      </p:pic>
      <p:sp>
        <p:nvSpPr>
          <p:cNvPr id="10" name="文本框 9"/>
          <p:cNvSpPr txBox="1"/>
          <p:nvPr/>
        </p:nvSpPr>
        <p:spPr>
          <a:xfrm>
            <a:off x="3241895" y="793638"/>
            <a:ext cx="6818047" cy="645160"/>
          </a:xfrm>
          <a:prstGeom prst="rect">
            <a:avLst/>
          </a:prstGeom>
          <a:noFill/>
        </p:spPr>
        <p:txBody>
          <a:bodyPr wrap="square" rtlCol="0" anchor="t">
            <a:noAutofit/>
          </a:bodyPr>
          <a:p>
            <a:r>
              <a:rPr lang="en-US" altLang="zh-CN" sz="2000">
                <a:solidFill>
                  <a:schemeClr val="tx1"/>
                </a:solidFill>
              </a:rPr>
              <a:t>数据</a:t>
            </a:r>
            <a:r>
              <a:rPr lang="en-US" altLang="zh-CN" sz="2000">
                <a:solidFill>
                  <a:schemeClr val="tx1"/>
                </a:solidFill>
                <a:cs typeface="Arial" panose="020B0604020202020204" pitchFamily="34" charset="0"/>
              </a:rPr>
              <a:t>相对稀缺仍然是AI应用于临床试验的挑战</a:t>
            </a:r>
            <a:r>
              <a:rPr lang="zh-CN" altLang="en-US" sz="2000">
                <a:solidFill>
                  <a:schemeClr val="tx1"/>
                </a:solidFill>
                <a:cs typeface="Arial" panose="020B0604020202020204" pitchFamily="34" charset="0"/>
              </a:rPr>
              <a:t>。</a:t>
            </a:r>
            <a:endParaRPr lang="en-US" altLang="zh-CN" sz="200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临床</a:t>
            </a:r>
            <a:r>
              <a:rPr lang="zh-CN" altLang="en-US" sz="3200" b="1" dirty="0">
                <a:solidFill>
                  <a:schemeClr val="bg1"/>
                </a:solidFill>
                <a:latin typeface="微软雅黑"/>
                <a:ea typeface="微软雅黑"/>
                <a:cs typeface="+mn-lt"/>
                <a:sym typeface="+mn-ea"/>
              </a:rPr>
              <a:t>试验</a:t>
            </a:r>
            <a:r>
              <a:rPr lang="zh-CN" altLang="en-US" sz="3200" b="1" dirty="0">
                <a:solidFill>
                  <a:schemeClr val="bg1"/>
                </a:solidFill>
                <a:latin typeface="微软雅黑" charset="0"/>
                <a:ea typeface="微软雅黑" charset="0"/>
                <a:cs typeface="+mn-lt"/>
                <a:sym typeface="+mn-ea"/>
              </a:rPr>
              <a:t>数据集制作</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11" name="文本框 10"/>
          <p:cNvSpPr txBox="1"/>
          <p:nvPr/>
        </p:nvSpPr>
        <p:spPr>
          <a:xfrm>
            <a:off x="383585" y="6434047"/>
            <a:ext cx="11613696" cy="423953"/>
          </a:xfrm>
          <a:prstGeom prst="rect">
            <a:avLst/>
          </a:prstGeom>
          <a:noFill/>
        </p:spPr>
        <p:txBody>
          <a:bodyPr wrap="square" rtlCol="0" anchor="t">
            <a:noAutofit/>
          </a:bodyPr>
          <a:p>
            <a:r>
              <a:rPr lang="en-US" altLang="zh-CN" sz="1600"/>
              <a:t>Chen, J …, Fu, T. TrialBench: Multi-Modal AI-Ready Clinical Trial Datasets. Nature Scientific Data, 2025. </a:t>
            </a:r>
            <a:endParaRPr lang="en-US" altLang="zh-CN" sz="1600"/>
          </a:p>
        </p:txBody>
      </p:sp>
      <p:pic>
        <p:nvPicPr>
          <p:cNvPr id="6" name="图片 5" descr="upload_post_object_v2_3694816005"/>
          <p:cNvPicPr>
            <a:picLocks noChangeAspect="1"/>
          </p:cNvPicPr>
          <p:nvPr/>
        </p:nvPicPr>
        <p:blipFill>
          <a:blip r:embed="rId1"/>
          <a:stretch>
            <a:fillRect/>
          </a:stretch>
        </p:blipFill>
        <p:spPr>
          <a:xfrm>
            <a:off x="473439" y="836026"/>
            <a:ext cx="4162118" cy="5185903"/>
          </a:xfrm>
          <a:prstGeom prst="rect">
            <a:avLst/>
          </a:prstGeom>
        </p:spPr>
      </p:pic>
      <p:pic>
        <p:nvPicPr>
          <p:cNvPr id="7" name="图片 6" descr="upload_post_object_v2_1895849218"/>
          <p:cNvPicPr>
            <a:picLocks noChangeAspect="1"/>
          </p:cNvPicPr>
          <p:nvPr/>
        </p:nvPicPr>
        <p:blipFill>
          <a:blip r:embed="rId2"/>
          <a:stretch>
            <a:fillRect/>
          </a:stretch>
        </p:blipFill>
        <p:spPr>
          <a:xfrm>
            <a:off x="5069186" y="751814"/>
            <a:ext cx="2660791" cy="5353544"/>
          </a:xfrm>
          <a:prstGeom prst="rect">
            <a:avLst/>
          </a:prstGeom>
        </p:spPr>
      </p:pic>
      <p:sp>
        <p:nvSpPr>
          <p:cNvPr id="10" name="文本框 9"/>
          <p:cNvSpPr txBox="1"/>
          <p:nvPr/>
        </p:nvSpPr>
        <p:spPr>
          <a:xfrm>
            <a:off x="7952678" y="1218950"/>
            <a:ext cx="3703759" cy="645160"/>
          </a:xfrm>
          <a:prstGeom prst="rect">
            <a:avLst/>
          </a:prstGeom>
          <a:noFill/>
        </p:spPr>
        <p:txBody>
          <a:bodyPr wrap="square" rtlCol="0" anchor="t">
            <a:noAutofit/>
          </a:bodyPr>
          <a:p>
            <a:r>
              <a:rPr lang="en-US" altLang="zh-CN">
                <a:solidFill>
                  <a:schemeClr val="tx1"/>
                </a:solidFill>
              </a:rPr>
              <a:t>最普通的深度学习方法在11个</a:t>
            </a:r>
            <a:r>
              <a:rPr lang="zh-CN" altLang="en-US">
                <a:solidFill>
                  <a:schemeClr val="tx1"/>
                </a:solidFill>
              </a:rPr>
              <a:t>任务中取得了</a:t>
            </a:r>
            <a:r>
              <a:rPr lang="en-US" altLang="zh-CN">
                <a:solidFill>
                  <a:schemeClr val="tx1"/>
                </a:solidFill>
              </a:rPr>
              <a:t>0.7</a:t>
            </a:r>
            <a:r>
              <a:rPr lang="zh-CN" altLang="en-US">
                <a:solidFill>
                  <a:schemeClr val="tx1"/>
                </a:solidFill>
              </a:rPr>
              <a:t>以上的</a:t>
            </a:r>
            <a:r>
              <a:rPr lang="en-US" altLang="zh-CN">
                <a:solidFill>
                  <a:schemeClr val="tx1"/>
                </a:solidFill>
              </a:rPr>
              <a:t>F1</a:t>
            </a:r>
            <a:r>
              <a:rPr lang="zh-CN" altLang="en-US">
                <a:solidFill>
                  <a:schemeClr val="tx1"/>
                </a:solidFill>
              </a:rPr>
              <a:t>准确率（总共</a:t>
            </a:r>
            <a:r>
              <a:rPr lang="en-US" altLang="zh-CN">
                <a:solidFill>
                  <a:schemeClr val="tx1"/>
                </a:solidFill>
              </a:rPr>
              <a:t>14</a:t>
            </a:r>
            <a:r>
              <a:rPr lang="zh-CN" altLang="en-US">
                <a:solidFill>
                  <a:schemeClr val="tx1"/>
                </a:solidFill>
              </a:rPr>
              <a:t>个任务）。</a:t>
            </a:r>
            <a:endParaRPr lang="zh-CN" altLang="en-US">
              <a:solidFill>
                <a:schemeClr val="tx1"/>
              </a:solidFill>
            </a:endParaRPr>
          </a:p>
          <a:p>
            <a:r>
              <a:rPr lang="en-US" altLang="zh-CN">
                <a:solidFill>
                  <a:schemeClr val="tx1"/>
                </a:solidFill>
              </a:rPr>
              <a:t>AI</a:t>
            </a:r>
            <a:r>
              <a:rPr lang="zh-CN" altLang="en-US">
                <a:solidFill>
                  <a:schemeClr val="tx1"/>
                </a:solidFill>
              </a:rPr>
              <a:t>可解决但精度仍然较低。</a:t>
            </a:r>
            <a:endParaRPr lang="en-US" altLang="zh-CN"/>
          </a:p>
        </p:txBody>
      </p:sp>
      <p:pic>
        <p:nvPicPr>
          <p:cNvPr id="4" name="图片 3" descr="post_object_image_4175062326"/>
          <p:cNvPicPr>
            <a:picLocks noChangeAspect="1"/>
          </p:cNvPicPr>
          <p:nvPr/>
        </p:nvPicPr>
        <p:blipFill>
          <a:blip r:embed="rId3"/>
          <a:stretch>
            <a:fillRect/>
          </a:stretch>
        </p:blipFill>
        <p:spPr>
          <a:xfrm>
            <a:off x="9129485" y="3160032"/>
            <a:ext cx="1680937" cy="1680937"/>
          </a:xfrm>
          <a:prstGeom prst="rect">
            <a:avLst/>
          </a:prstGeom>
        </p:spPr>
      </p:pic>
      <p:pic>
        <p:nvPicPr>
          <p:cNvPr id="14" name="图片 13" descr="Stanford University - Wikipedia"/>
          <p:cNvPicPr>
            <a:picLocks noChangeAspect="1"/>
          </p:cNvPicPr>
          <p:nvPr/>
        </p:nvPicPr>
        <p:blipFill>
          <a:blip r:embed="rId4"/>
          <a:stretch>
            <a:fillRect/>
          </a:stretch>
        </p:blipFill>
        <p:spPr>
          <a:xfrm>
            <a:off x="7869626" y="4617992"/>
            <a:ext cx="998100" cy="945696"/>
          </a:xfrm>
          <a:prstGeom prst="rect">
            <a:avLst/>
          </a:prstGeom>
          <a:noFill/>
        </p:spPr>
      </p:pic>
      <p:pic>
        <p:nvPicPr>
          <p:cNvPr id="15" name="图片 14" descr="upload_post_object_v2_3940195718"/>
          <p:cNvPicPr>
            <a:picLocks noChangeAspect="1"/>
          </p:cNvPicPr>
          <p:nvPr/>
        </p:nvPicPr>
        <p:blipFill>
          <a:blip r:embed="rId5"/>
          <a:stretch>
            <a:fillRect/>
          </a:stretch>
        </p:blipFill>
        <p:spPr>
          <a:xfrm>
            <a:off x="7952695" y="3257812"/>
            <a:ext cx="1186380" cy="1360180"/>
          </a:xfrm>
          <a:prstGeom prst="rect">
            <a:avLst/>
          </a:prstGeom>
        </p:spPr>
      </p:pic>
      <p:pic>
        <p:nvPicPr>
          <p:cNvPr id="16" name="图片 15" descr="post_object_image_4231417650"/>
          <p:cNvPicPr>
            <a:picLocks noChangeAspect="1"/>
          </p:cNvPicPr>
          <p:nvPr/>
        </p:nvPicPr>
        <p:blipFill>
          <a:blip r:embed="rId6"/>
          <a:stretch>
            <a:fillRect/>
          </a:stretch>
        </p:blipFill>
        <p:spPr>
          <a:xfrm>
            <a:off x="10749507" y="3170464"/>
            <a:ext cx="1606521" cy="1660071"/>
          </a:xfrm>
          <a:prstGeom prst="rect">
            <a:avLst/>
          </a:prstGeom>
        </p:spPr>
      </p:pic>
      <p:pic>
        <p:nvPicPr>
          <p:cNvPr id="18" name="图片 17" descr="post_object_image_72500439"/>
          <p:cNvPicPr>
            <a:picLocks noChangeAspect="1"/>
          </p:cNvPicPr>
          <p:nvPr/>
        </p:nvPicPr>
        <p:blipFill>
          <a:blip r:embed="rId7"/>
          <a:stretch>
            <a:fillRect/>
          </a:stretch>
        </p:blipFill>
        <p:spPr>
          <a:xfrm>
            <a:off x="8867775" y="5279163"/>
            <a:ext cx="2130062" cy="380368"/>
          </a:xfrm>
          <a:prstGeom prst="rect">
            <a:avLst/>
          </a:prstGeom>
        </p:spPr>
      </p:pic>
      <p:pic>
        <p:nvPicPr>
          <p:cNvPr id="19" name="图片 18" descr="post_object_image_3073901716"/>
          <p:cNvPicPr>
            <a:picLocks noChangeAspect="1"/>
          </p:cNvPicPr>
          <p:nvPr/>
        </p:nvPicPr>
        <p:blipFill>
          <a:blip r:embed="rId8"/>
          <a:stretch>
            <a:fillRect/>
          </a:stretch>
        </p:blipFill>
        <p:spPr>
          <a:xfrm>
            <a:off x="8867775" y="4696641"/>
            <a:ext cx="2204239" cy="582549"/>
          </a:xfrm>
          <a:prstGeom prst="rect">
            <a:avLst/>
          </a:prstGeom>
        </p:spPr>
      </p:pic>
      <p:pic>
        <p:nvPicPr>
          <p:cNvPr id="22" name="图片 21" descr="post_object_image_994872209"/>
          <p:cNvPicPr>
            <a:picLocks noChangeAspect="1"/>
          </p:cNvPicPr>
          <p:nvPr/>
        </p:nvPicPr>
        <p:blipFill>
          <a:blip r:embed="rId9"/>
          <a:stretch>
            <a:fillRect/>
          </a:stretch>
        </p:blipFill>
        <p:spPr>
          <a:xfrm>
            <a:off x="10913420" y="4617992"/>
            <a:ext cx="1442546" cy="122192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b="1" dirty="0">
                <a:solidFill>
                  <a:schemeClr val="bg1"/>
                </a:solidFill>
                <a:latin typeface="微软雅黑"/>
                <a:ea typeface="微软雅黑"/>
                <a:cs typeface="+mn-lt"/>
                <a:sym typeface="+mn-ea"/>
              </a:rPr>
              <a:t>临床</a:t>
            </a:r>
            <a:r>
              <a:rPr lang="zh-CN" altLang="en-US" sz="3200" b="1" dirty="0">
                <a:solidFill>
                  <a:schemeClr val="bg1"/>
                </a:solidFill>
                <a:latin typeface="微软雅黑"/>
                <a:ea typeface="微软雅黑"/>
                <a:cs typeface="+mn-lt"/>
                <a:sym typeface="+mn-ea"/>
              </a:rPr>
              <a:t>试验结果预</a:t>
            </a:r>
            <a:r>
              <a:rPr lang="zh-CN" sz="3200" b="1" dirty="0">
                <a:solidFill>
                  <a:schemeClr val="bg1"/>
                </a:solidFill>
                <a:latin typeface="微软雅黑"/>
                <a:ea typeface="微软雅黑"/>
                <a:cs typeface="+mn-lt"/>
                <a:sym typeface="+mn-ea"/>
              </a:rPr>
              <a:t>测</a:t>
            </a:r>
            <a:r>
              <a:rPr lang="zh-CN" altLang="en-US" sz="3200" b="1" dirty="0">
                <a:solidFill>
                  <a:schemeClr val="bg1"/>
                </a:solidFill>
                <a:latin typeface="微软雅黑"/>
                <a:ea typeface="微软雅黑"/>
                <a:cs typeface="+mn-lt"/>
                <a:sym typeface="+mn-ea"/>
              </a:rPr>
              <a:t>  </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4" name="文本框 3"/>
          <p:cNvSpPr txBox="1"/>
          <p:nvPr/>
        </p:nvSpPr>
        <p:spPr>
          <a:xfrm>
            <a:off x="474359" y="887081"/>
            <a:ext cx="115428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342900" indent="-342900" algn="just">
              <a:buFont typeface="Wingdings"/>
              <a:buChar char="q"/>
            </a:pPr>
            <a:r>
              <a:rPr lang="zh-CN" altLang="en-US" sz="2400" b="1" dirty="0">
                <a:latin typeface="微软雅黑"/>
                <a:ea typeface="微软雅黑"/>
                <a:cs typeface="Arial" panose="020B0604020202020204"/>
              </a:rPr>
              <a:t>问题</a:t>
            </a:r>
            <a:r>
              <a:rPr lang="zh-CN" altLang="en-US" sz="2400" dirty="0">
                <a:latin typeface="微软雅黑"/>
                <a:ea typeface="微软雅黑"/>
                <a:cs typeface="Arial" panose="020B0604020202020204"/>
              </a:rPr>
              <a:t>：</a:t>
            </a:r>
            <a:r>
              <a:rPr lang="zh-CN" sz="2400" dirty="0">
                <a:latin typeface="微软雅黑"/>
                <a:ea typeface="微软雅黑"/>
                <a:cs typeface="+mn-lt"/>
              </a:rPr>
              <a:t>标</a:t>
            </a:r>
            <a:r>
              <a:rPr lang="zh-CN" altLang="en-US" sz="2400" dirty="0">
                <a:latin typeface="微软雅黑"/>
                <a:ea typeface="微软雅黑"/>
                <a:cs typeface="+mn-lt"/>
              </a:rPr>
              <a:t>注数据稀缺、多模态</a:t>
            </a:r>
            <a:r>
              <a:rPr lang="zh-CN" sz="2400" dirty="0">
                <a:latin typeface="微软雅黑"/>
                <a:ea typeface="微软雅黑"/>
                <a:cs typeface="+mn-lt"/>
              </a:rPr>
              <a:t>表达能力不足、缺乏可解释性</a:t>
            </a:r>
            <a:endParaRPr lang="zh-CN" altLang="en-US" sz="2000" dirty="0">
              <a:latin typeface="微软雅黑"/>
              <a:ea typeface="微软雅黑"/>
              <a:cs typeface="Arial" panose="020B0604020202020204"/>
            </a:endParaRPr>
          </a:p>
          <a:p>
            <a:pPr marL="342900" indent="-342900" algn="just">
              <a:buFont typeface="Wingdings"/>
              <a:buChar char="q"/>
            </a:pPr>
            <a:r>
              <a:rPr lang="zh-CN" altLang="en-US" sz="2400" b="1" dirty="0">
                <a:latin typeface="微软雅黑"/>
                <a:ea typeface="微软雅黑"/>
                <a:cs typeface="Arial" panose="020B0604020202020204"/>
              </a:rPr>
              <a:t>创新</a:t>
            </a:r>
            <a:r>
              <a:rPr lang="zh-CN" altLang="en-US" sz="2400" dirty="0">
                <a:latin typeface="微软雅黑"/>
                <a:ea typeface="微软雅黑"/>
                <a:cs typeface="Arial" panose="020B0604020202020204"/>
              </a:rPr>
              <a:t>：</a:t>
            </a:r>
            <a:r>
              <a:rPr lang="zh-CN" altLang="en-US" sz="2400" dirty="0">
                <a:latin typeface="微软雅黑"/>
                <a:ea typeface="微软雅黑"/>
                <a:cs typeface="+mn-lt"/>
              </a:rPr>
              <a:t>（1）</a:t>
            </a:r>
            <a:r>
              <a:rPr lang="zh-CN" sz="2400" dirty="0">
                <a:latin typeface="微软雅黑"/>
                <a:ea typeface="微软雅黑"/>
                <a:cs typeface="+mn-lt"/>
              </a:rPr>
              <a:t>半监督深度字典学习（无标</a:t>
            </a:r>
            <a:r>
              <a:rPr lang="zh-CN" altLang="en-US" sz="2400" dirty="0">
                <a:latin typeface="微软雅黑"/>
                <a:ea typeface="微软雅黑"/>
                <a:cs typeface="+mn-lt"/>
              </a:rPr>
              <a:t>签数据）；（2）异质</a:t>
            </a:r>
            <a:r>
              <a:rPr lang="zh-CN" sz="2400" dirty="0">
                <a:latin typeface="微软雅黑"/>
                <a:ea typeface="微软雅黑"/>
                <a:cs typeface="+mn-lt"/>
              </a:rPr>
              <a:t>图</a:t>
            </a:r>
            <a:r>
              <a:rPr lang="zh-CN" altLang="en-US" sz="2400" dirty="0">
                <a:latin typeface="微软雅黑"/>
                <a:ea typeface="微软雅黑"/>
                <a:cs typeface="+mn-lt"/>
              </a:rPr>
              <a:t>表示学习融合多模态数据；（3）</a:t>
            </a:r>
            <a:r>
              <a:rPr lang="zh-CN" sz="2400" dirty="0">
                <a:latin typeface="微软雅黑"/>
                <a:ea typeface="微软雅黑"/>
                <a:cs typeface="+mn-lt"/>
              </a:rPr>
              <a:t>可</a:t>
            </a:r>
            <a:r>
              <a:rPr lang="zh-CN" altLang="en-US" sz="2400" dirty="0">
                <a:latin typeface="微软雅黑"/>
                <a:ea typeface="微软雅黑"/>
                <a:cs typeface="+mn-lt"/>
              </a:rPr>
              <a:t>解</a:t>
            </a:r>
            <a:r>
              <a:rPr lang="zh-CN" sz="2400" dirty="0">
                <a:latin typeface="微软雅黑"/>
                <a:ea typeface="微软雅黑"/>
                <a:cs typeface="+mn-lt"/>
              </a:rPr>
              <a:t>释</a:t>
            </a:r>
            <a:r>
              <a:rPr lang="zh-CN" altLang="en-US" sz="2400" dirty="0">
                <a:latin typeface="微软雅黑"/>
                <a:ea typeface="微软雅黑"/>
                <a:cs typeface="+mn-lt"/>
              </a:rPr>
              <a:t>的</a:t>
            </a:r>
            <a:r>
              <a:rPr lang="zh-CN" sz="2400" dirty="0">
                <a:latin typeface="微软雅黑"/>
                <a:ea typeface="微软雅黑"/>
                <a:cs typeface="+mn-lt"/>
              </a:rPr>
              <a:t>结构化互作网络</a:t>
            </a:r>
            <a:r>
              <a:rPr lang="zh-CN" altLang="en-US" sz="2400" dirty="0">
                <a:latin typeface="微软雅黑"/>
                <a:ea typeface="微软雅黑"/>
                <a:cs typeface="+mn-lt"/>
              </a:rPr>
              <a:t> </a:t>
            </a:r>
            <a:endParaRPr lang="zh-CN" dirty="0">
              <a:latin typeface="微软雅黑"/>
              <a:ea typeface="微软雅黑"/>
              <a:cs typeface="Arial" panose="020B0604020202020204"/>
            </a:endParaRPr>
          </a:p>
        </p:txBody>
      </p:sp>
      <p:sp>
        <p:nvSpPr>
          <p:cNvPr id="29" name="文本框 28"/>
          <p:cNvSpPr txBox="1"/>
          <p:nvPr/>
        </p:nvSpPr>
        <p:spPr>
          <a:xfrm>
            <a:off x="383823" y="2082801"/>
            <a:ext cx="4018844" cy="46166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altLang="en-US" sz="2400">
                <a:solidFill>
                  <a:schemeClr val="bg1"/>
                </a:solidFill>
                <a:ea typeface="+mn-lt"/>
                <a:cs typeface="+mn-lt"/>
              </a:rPr>
              <a:t>半</a:t>
            </a:r>
            <a:r>
              <a:rPr lang="zh-CN" sz="2400">
                <a:solidFill>
                  <a:schemeClr val="bg1"/>
                </a:solidFill>
                <a:ea typeface="+mn-lt"/>
                <a:cs typeface="+mn-lt"/>
              </a:rPr>
              <a:t>监督</a:t>
            </a:r>
            <a:r>
              <a:rPr lang="zh-CN" altLang="en-US" sz="2400">
                <a:solidFill>
                  <a:schemeClr val="bg1"/>
                </a:solidFill>
                <a:ea typeface="+mn-lt"/>
                <a:cs typeface="+mn-lt"/>
              </a:rPr>
              <a:t>深度字典学习</a:t>
            </a:r>
            <a:endParaRPr lang="zh-CN"/>
          </a:p>
        </p:txBody>
      </p:sp>
      <p:sp>
        <p:nvSpPr>
          <p:cNvPr id="34" name="矩形 33"/>
          <p:cNvSpPr/>
          <p:nvPr/>
        </p:nvSpPr>
        <p:spPr>
          <a:xfrm>
            <a:off x="383822" y="2101316"/>
            <a:ext cx="4013200" cy="2754488"/>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377950" y="2604800"/>
            <a:ext cx="40132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a:cs typeface="Arial" panose="020B0604020202020204"/>
              </a:rPr>
              <a:t>半监督方法利用海量无标注数据</a:t>
            </a:r>
            <a:endParaRPr lang="zh-CN" altLang="en-US" sz="2000">
              <a:cs typeface="Arial" panose="020B0604020202020204"/>
            </a:endParaRPr>
          </a:p>
        </p:txBody>
      </p:sp>
      <p:sp>
        <p:nvSpPr>
          <p:cNvPr id="36" name="文本框 35"/>
          <p:cNvSpPr txBox="1"/>
          <p:nvPr/>
        </p:nvSpPr>
        <p:spPr>
          <a:xfrm>
            <a:off x="4493660" y="2111704"/>
            <a:ext cx="3623052" cy="46166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altLang="en-US" sz="2400" dirty="0">
                <a:solidFill>
                  <a:schemeClr val="bg1"/>
                </a:solidFill>
                <a:latin typeface="微软雅黑"/>
                <a:ea typeface="微软雅黑"/>
                <a:cs typeface="+mn-lt"/>
              </a:rPr>
              <a:t>异质图多模态表示学习</a:t>
            </a:r>
            <a:endParaRPr lang="zh-CN" altLang="en-US" sz="2400" dirty="0">
              <a:solidFill>
                <a:schemeClr val="bg1"/>
              </a:solidFill>
              <a:latin typeface="微软雅黑"/>
              <a:ea typeface="微软雅黑"/>
              <a:cs typeface="Arial" panose="020B0604020202020204"/>
            </a:endParaRPr>
          </a:p>
        </p:txBody>
      </p:sp>
      <p:sp>
        <p:nvSpPr>
          <p:cNvPr id="38" name="矩形 37"/>
          <p:cNvSpPr/>
          <p:nvPr/>
        </p:nvSpPr>
        <p:spPr>
          <a:xfrm>
            <a:off x="4459112" y="2095671"/>
            <a:ext cx="3657598" cy="276577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4487108" y="2559643"/>
            <a:ext cx="38212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a:cs typeface="Arial" panose="020B0604020202020204"/>
              </a:rPr>
              <a:t>药物、疾病、自然语言等模态</a:t>
            </a:r>
            <a:endParaRPr lang="zh-CN" altLang="en-US" sz="2000">
              <a:cs typeface="Arial" panose="020B0604020202020204"/>
            </a:endParaRPr>
          </a:p>
        </p:txBody>
      </p:sp>
      <p:sp>
        <p:nvSpPr>
          <p:cNvPr id="47" name="文本框 46"/>
          <p:cNvSpPr txBox="1"/>
          <p:nvPr/>
        </p:nvSpPr>
        <p:spPr>
          <a:xfrm>
            <a:off x="8241571" y="2085963"/>
            <a:ext cx="3623052" cy="461665"/>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sz="2400" dirty="0">
                <a:solidFill>
                  <a:schemeClr val="bg1"/>
                </a:solidFill>
                <a:latin typeface="微软雅黑"/>
                <a:ea typeface="微软雅黑"/>
                <a:cs typeface="+mn-lt"/>
              </a:rPr>
              <a:t>可</a:t>
            </a:r>
            <a:r>
              <a:rPr lang="zh-CN" altLang="en-US" sz="2400" dirty="0">
                <a:solidFill>
                  <a:schemeClr val="bg1"/>
                </a:solidFill>
                <a:latin typeface="微软雅黑"/>
                <a:ea typeface="微软雅黑"/>
                <a:cs typeface="+mn-lt"/>
              </a:rPr>
              <a:t>解释的临床试验预测</a:t>
            </a:r>
            <a:endParaRPr lang="zh-CN" altLang="en-US" sz="2400" dirty="0">
              <a:solidFill>
                <a:schemeClr val="bg1"/>
              </a:solidFill>
              <a:latin typeface="微软雅黑"/>
              <a:ea typeface="微软雅黑"/>
              <a:cs typeface="Arial" panose="020B0604020202020204"/>
            </a:endParaRPr>
          </a:p>
        </p:txBody>
      </p:sp>
      <p:sp>
        <p:nvSpPr>
          <p:cNvPr id="48" name="矩形 47"/>
          <p:cNvSpPr/>
          <p:nvPr/>
        </p:nvSpPr>
        <p:spPr>
          <a:xfrm>
            <a:off x="8207023" y="2084381"/>
            <a:ext cx="3663243" cy="277706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8184218" y="2604799"/>
            <a:ext cx="40075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a:cs typeface="Arial" panose="020B0604020202020204"/>
              </a:rPr>
              <a:t>结构化互作网络解释互作强度</a:t>
            </a:r>
            <a:endParaRPr lang="zh-CN" altLang="en-US" sz="2000">
              <a:cs typeface="Arial" panose="020B0604020202020204"/>
            </a:endParaRPr>
          </a:p>
        </p:txBody>
      </p:sp>
      <p:sp>
        <p:nvSpPr>
          <p:cNvPr id="54" name="文本框 53"/>
          <p:cNvSpPr txBox="1"/>
          <p:nvPr/>
        </p:nvSpPr>
        <p:spPr>
          <a:xfrm>
            <a:off x="6744883" y="4930309"/>
            <a:ext cx="5125159" cy="181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400" dirty="0">
                <a:latin typeface="微软雅黑"/>
                <a:ea typeface="微软雅黑"/>
                <a:cs typeface="+mn-lt"/>
              </a:rPr>
              <a:t>Fu</a:t>
            </a:r>
            <a:r>
              <a:rPr lang="zh-CN" altLang="en-US" sz="1400" dirty="0">
                <a:latin typeface="微软雅黑"/>
                <a:ea typeface="微软雅黑"/>
                <a:cs typeface="+mn-lt"/>
              </a:rPr>
              <a:t> </a:t>
            </a:r>
            <a:r>
              <a:rPr lang="zh-CN" sz="1400" dirty="0">
                <a:latin typeface="微软雅黑"/>
                <a:ea typeface="微软雅黑"/>
                <a:cs typeface="+mn-lt"/>
              </a:rPr>
              <a:t>e</a:t>
            </a:r>
            <a:r>
              <a:rPr lang="en-US" altLang="zh-CN" sz="1400" dirty="0">
                <a:latin typeface="微软雅黑"/>
                <a:ea typeface="+mn-lt"/>
                <a:cs typeface="+mn-lt"/>
              </a:rPr>
              <a:t>t</a:t>
            </a:r>
            <a:r>
              <a:rPr lang="zh-CN" altLang="en-US" sz="1400" dirty="0">
                <a:latin typeface="微软雅黑"/>
                <a:ea typeface="微软雅黑"/>
                <a:cs typeface="+mn-lt"/>
              </a:rPr>
              <a:t> </a:t>
            </a:r>
            <a:r>
              <a:rPr lang="zh-CN" sz="1400" dirty="0">
                <a:latin typeface="微软雅黑"/>
                <a:ea typeface="微软雅黑"/>
                <a:cs typeface="+mn-lt"/>
              </a:rPr>
              <a:t>al. </a:t>
            </a:r>
            <a:r>
              <a:rPr lang="en-US" altLang="zh-CN" sz="1400" dirty="0">
                <a:latin typeface="微软雅黑"/>
                <a:ea typeface="+mn-lt"/>
                <a:cs typeface="+mn-lt"/>
              </a:rPr>
              <a:t>HINT:</a:t>
            </a:r>
            <a:r>
              <a:rPr lang="zh-CN" altLang="en-US" sz="1400" dirty="0">
                <a:latin typeface="微软雅黑"/>
                <a:ea typeface="微软雅黑"/>
                <a:cs typeface="+mn-lt"/>
              </a:rPr>
              <a:t> </a:t>
            </a:r>
            <a:r>
              <a:rPr lang="en-US" altLang="zh-CN" sz="1400" dirty="0">
                <a:latin typeface="微软雅黑"/>
                <a:ea typeface="+mn-lt"/>
                <a:cs typeface="+mn-lt"/>
              </a:rPr>
              <a:t>H</a:t>
            </a:r>
            <a:r>
              <a:rPr lang="zh-CN" sz="1400" dirty="0">
                <a:latin typeface="微软雅黑"/>
                <a:ea typeface="微软雅黑"/>
                <a:cs typeface="+mn-lt"/>
              </a:rPr>
              <a:t>ie</a:t>
            </a:r>
            <a:r>
              <a:rPr lang="en-US" altLang="zh-CN" sz="1400" dirty="0" err="1">
                <a:latin typeface="微软雅黑"/>
                <a:ea typeface="+mn-lt"/>
                <a:cs typeface="+mn-lt"/>
              </a:rPr>
              <a:t>rarchical</a:t>
            </a:r>
            <a:r>
              <a:rPr lang="zh-CN" altLang="en-US" sz="1400" dirty="0">
                <a:latin typeface="微软雅黑"/>
                <a:ea typeface="微软雅黑"/>
                <a:cs typeface="+mn-lt"/>
              </a:rPr>
              <a:t> </a:t>
            </a:r>
            <a:r>
              <a:rPr lang="en-US" altLang="zh-CN" sz="1400" dirty="0">
                <a:latin typeface="微软雅黑"/>
                <a:ea typeface="+mn-lt"/>
                <a:cs typeface="+mn-lt"/>
              </a:rPr>
              <a:t>i</a:t>
            </a:r>
            <a:r>
              <a:rPr lang="zh-CN" sz="1400" dirty="0">
                <a:latin typeface="微软雅黑"/>
                <a:ea typeface="微软雅黑"/>
                <a:cs typeface="+mn-lt"/>
              </a:rPr>
              <a:t>nt</a:t>
            </a:r>
            <a:r>
              <a:rPr lang="en-US" altLang="zh-CN" sz="1400" dirty="0" err="1">
                <a:latin typeface="微软雅黑"/>
                <a:ea typeface="+mn-lt"/>
                <a:cs typeface="+mn-lt"/>
              </a:rPr>
              <a:t>eract</a:t>
            </a:r>
            <a:r>
              <a:rPr lang="zh-CN" sz="1400" dirty="0">
                <a:latin typeface="微软雅黑"/>
                <a:ea typeface="微软雅黑"/>
                <a:cs typeface="+mn-lt"/>
              </a:rPr>
              <a:t>i</a:t>
            </a:r>
            <a:r>
              <a:rPr lang="en-US" altLang="zh-CN" sz="1400" dirty="0">
                <a:latin typeface="微软雅黑"/>
                <a:ea typeface="+mn-lt"/>
                <a:cs typeface="+mn-lt"/>
              </a:rPr>
              <a:t>on</a:t>
            </a:r>
            <a:r>
              <a:rPr lang="zh-CN" altLang="en-US" sz="1400" dirty="0">
                <a:latin typeface="微软雅黑"/>
                <a:ea typeface="微软雅黑"/>
                <a:cs typeface="+mn-lt"/>
              </a:rPr>
              <a:t> </a:t>
            </a:r>
            <a:r>
              <a:rPr lang="en-US" altLang="zh-CN" sz="1400" dirty="0">
                <a:latin typeface="微软雅黑"/>
                <a:ea typeface="+mn-lt"/>
                <a:cs typeface="+mn-lt"/>
              </a:rPr>
              <a:t>n</a:t>
            </a:r>
            <a:r>
              <a:rPr lang="zh-CN" sz="1400" dirty="0">
                <a:latin typeface="微软雅黑"/>
                <a:ea typeface="微软雅黑"/>
                <a:cs typeface="+mn-lt"/>
              </a:rPr>
              <a:t>e</a:t>
            </a:r>
            <a:r>
              <a:rPr lang="en-US" altLang="zh-CN" sz="1400" dirty="0">
                <a:latin typeface="微软雅黑"/>
                <a:ea typeface="+mn-lt"/>
                <a:cs typeface="+mn-lt"/>
              </a:rPr>
              <a:t>two</a:t>
            </a:r>
            <a:r>
              <a:rPr lang="zh-CN" sz="1400" dirty="0">
                <a:latin typeface="微软雅黑"/>
                <a:ea typeface="微软雅黑"/>
                <a:cs typeface="+mn-lt"/>
              </a:rPr>
              <a:t>r</a:t>
            </a:r>
            <a:r>
              <a:rPr lang="en-US" altLang="zh-CN" sz="1400" dirty="0">
                <a:latin typeface="微软雅黑"/>
                <a:ea typeface="+mn-lt"/>
                <a:cs typeface="+mn-lt"/>
              </a:rPr>
              <a:t>k</a:t>
            </a:r>
            <a:r>
              <a:rPr lang="zh-CN" altLang="en-US" sz="1400" dirty="0">
                <a:latin typeface="微软雅黑"/>
                <a:ea typeface="微软雅黑"/>
                <a:cs typeface="+mn-lt"/>
              </a:rPr>
              <a:t> </a:t>
            </a:r>
            <a:r>
              <a:rPr lang="zh-CN" sz="1400" dirty="0">
                <a:latin typeface="微软雅黑"/>
                <a:ea typeface="微软雅黑"/>
                <a:cs typeface="+mn-lt"/>
              </a:rPr>
              <a:t>for </a:t>
            </a:r>
            <a:r>
              <a:rPr lang="en-US" altLang="zh-CN" sz="1400" dirty="0" err="1">
                <a:latin typeface="微软雅黑"/>
                <a:ea typeface="+mn-lt"/>
                <a:cs typeface="+mn-lt"/>
              </a:rPr>
              <a:t>clini</a:t>
            </a:r>
            <a:r>
              <a:rPr lang="zh-CN" sz="1400" dirty="0">
                <a:latin typeface="微软雅黑"/>
                <a:ea typeface="微软雅黑"/>
                <a:cs typeface="+mn-lt"/>
              </a:rPr>
              <a:t>c</a:t>
            </a:r>
            <a:r>
              <a:rPr lang="en-US" altLang="zh-CN" sz="1400" dirty="0">
                <a:latin typeface="微软雅黑"/>
                <a:ea typeface="+mn-lt"/>
                <a:cs typeface="+mn-lt"/>
              </a:rPr>
              <a:t>al</a:t>
            </a:r>
            <a:r>
              <a:rPr lang="zh-CN" altLang="en-US" sz="1400" dirty="0">
                <a:latin typeface="微软雅黑"/>
                <a:ea typeface="微软雅黑"/>
                <a:cs typeface="+mn-lt"/>
              </a:rPr>
              <a:t> </a:t>
            </a:r>
            <a:r>
              <a:rPr lang="en-US" altLang="zh-CN" sz="1400" dirty="0">
                <a:latin typeface="微软雅黑"/>
                <a:ea typeface="+mn-lt"/>
                <a:cs typeface="+mn-lt"/>
              </a:rPr>
              <a:t>tri</a:t>
            </a:r>
            <a:r>
              <a:rPr lang="zh-CN" sz="1400" dirty="0">
                <a:latin typeface="微软雅黑"/>
                <a:ea typeface="微软雅黑"/>
                <a:cs typeface="+mn-lt"/>
              </a:rPr>
              <a:t>a</a:t>
            </a:r>
            <a:r>
              <a:rPr lang="en-US" altLang="zh-CN" sz="1400" dirty="0">
                <a:latin typeface="微软雅黑"/>
                <a:ea typeface="+mn-lt"/>
                <a:cs typeface="+mn-lt"/>
              </a:rPr>
              <a:t>l</a:t>
            </a:r>
            <a:r>
              <a:rPr lang="zh-CN" altLang="en-US" sz="1400" dirty="0">
                <a:latin typeface="微软雅黑"/>
                <a:ea typeface="微软雅黑"/>
                <a:cs typeface="+mn-lt"/>
              </a:rPr>
              <a:t> </a:t>
            </a:r>
            <a:r>
              <a:rPr lang="en-US" altLang="zh-CN" sz="1400" dirty="0" err="1">
                <a:latin typeface="微软雅黑"/>
                <a:ea typeface="+mn-lt"/>
                <a:cs typeface="+mn-lt"/>
              </a:rPr>
              <a:t>outco</a:t>
            </a:r>
            <a:r>
              <a:rPr lang="zh-CN" sz="1400" dirty="0">
                <a:latin typeface="微软雅黑"/>
                <a:ea typeface="微软雅黑"/>
                <a:cs typeface="+mn-lt"/>
              </a:rPr>
              <a:t>m</a:t>
            </a:r>
            <a:r>
              <a:rPr lang="en-US" altLang="zh-CN" sz="1400" dirty="0">
                <a:latin typeface="微软雅黑"/>
                <a:ea typeface="+mn-lt"/>
                <a:cs typeface="+mn-lt"/>
              </a:rPr>
              <a:t>e</a:t>
            </a:r>
            <a:r>
              <a:rPr lang="zh-CN" altLang="en-US" sz="1400" dirty="0">
                <a:latin typeface="微软雅黑"/>
                <a:ea typeface="微软雅黑"/>
                <a:cs typeface="+mn-lt"/>
              </a:rPr>
              <a:t> </a:t>
            </a:r>
            <a:r>
              <a:rPr lang="en-US" altLang="zh-CN" sz="1400" dirty="0">
                <a:latin typeface="微软雅黑"/>
                <a:ea typeface="+mn-lt"/>
                <a:cs typeface="+mn-lt"/>
              </a:rPr>
              <a:t>p</a:t>
            </a:r>
            <a:r>
              <a:rPr lang="zh-CN" sz="1400" dirty="0">
                <a:latin typeface="微软雅黑"/>
                <a:ea typeface="微软雅黑"/>
                <a:cs typeface="+mn-lt"/>
              </a:rPr>
              <a:t>r</a:t>
            </a:r>
            <a:r>
              <a:rPr lang="en-US" altLang="zh-CN" sz="1400" dirty="0">
                <a:latin typeface="微软雅黑"/>
                <a:ea typeface="+mn-lt"/>
                <a:cs typeface="+mn-lt"/>
              </a:rPr>
              <a:t>edict</a:t>
            </a:r>
            <a:r>
              <a:rPr lang="zh-CN" sz="1400" dirty="0">
                <a:latin typeface="微软雅黑"/>
                <a:ea typeface="微软雅黑"/>
                <a:cs typeface="+mn-lt"/>
              </a:rPr>
              <a:t>i</a:t>
            </a:r>
            <a:r>
              <a:rPr lang="en-US" altLang="zh-CN" sz="1400" dirty="0">
                <a:latin typeface="微软雅黑"/>
                <a:ea typeface="+mn-lt"/>
                <a:cs typeface="+mn-lt"/>
              </a:rPr>
              <a:t>o</a:t>
            </a:r>
            <a:r>
              <a:rPr lang="zh-CN" sz="1400" dirty="0">
                <a:latin typeface="微软雅黑"/>
                <a:ea typeface="微软雅黑"/>
                <a:cs typeface="+mn-lt"/>
              </a:rPr>
              <a:t>n. </a:t>
            </a:r>
            <a:r>
              <a:rPr lang="zh-CN" sz="1400" dirty="0">
                <a:solidFill>
                  <a:srgbClr val="FF0000"/>
                </a:solidFill>
                <a:latin typeface="微软雅黑"/>
                <a:ea typeface="微软雅黑"/>
                <a:cs typeface="+mn-lt"/>
              </a:rPr>
              <a:t>Cell Patterns</a:t>
            </a:r>
            <a:r>
              <a:rPr lang="zh-CN" altLang="en-US" sz="1400" dirty="0">
                <a:solidFill>
                  <a:srgbClr val="FF0000"/>
                </a:solidFill>
                <a:latin typeface="微软雅黑"/>
                <a:ea typeface="微软雅黑"/>
                <a:cs typeface="+mn-lt"/>
              </a:rPr>
              <a:t> </a:t>
            </a:r>
            <a:r>
              <a:rPr lang="zh-CN" sz="1400" dirty="0">
                <a:latin typeface="微软雅黑"/>
                <a:ea typeface="微软雅黑"/>
                <a:cs typeface="+mn-lt"/>
              </a:rPr>
              <a:t>22</a:t>
            </a:r>
            <a:endParaRPr lang="en-US" altLang="zh-CN" sz="1400" dirty="0">
              <a:latin typeface="微软雅黑"/>
              <a:ea typeface="微软雅黑"/>
              <a:cs typeface="+mn-lt"/>
            </a:endParaRPr>
          </a:p>
          <a:p>
            <a:r>
              <a:rPr lang="en-US" altLang="zh-CN" sz="1400" dirty="0">
                <a:latin typeface="微软雅黑"/>
                <a:cs typeface="Arial" panose="020B0604020202020204"/>
              </a:rPr>
              <a:t>Chen </a:t>
            </a:r>
            <a:r>
              <a:rPr lang="en-US" altLang="zh-CN" sz="1400" dirty="0">
                <a:latin typeface="微软雅黑"/>
                <a:ea typeface="微软雅黑"/>
                <a:cs typeface="+mn-lt"/>
              </a:rPr>
              <a:t>et al (Fu*)</a:t>
            </a:r>
            <a:r>
              <a:rPr lang="en-US" altLang="zh-CN" sz="1400" dirty="0">
                <a:latin typeface="微软雅黑"/>
                <a:ea typeface="+mn-lt"/>
                <a:cs typeface="+mn-lt"/>
              </a:rPr>
              <a:t>. Uncertainty quantification and interpretability for clinical trial approval prediction. </a:t>
            </a:r>
            <a:r>
              <a:rPr lang="en-US" altLang="zh-CN" sz="1400" dirty="0">
                <a:solidFill>
                  <a:srgbClr val="FF0000"/>
                </a:solidFill>
                <a:latin typeface="微软雅黑"/>
                <a:ea typeface="+mn-lt"/>
                <a:cs typeface="+mn-lt"/>
              </a:rPr>
              <a:t>Health Data Science </a:t>
            </a:r>
            <a:r>
              <a:rPr lang="en-US" altLang="zh-CN" sz="1400" dirty="0">
                <a:latin typeface="微软雅黑"/>
                <a:ea typeface="+mn-lt"/>
                <a:cs typeface="+mn-lt"/>
              </a:rPr>
              <a:t>24. </a:t>
            </a:r>
            <a:endParaRPr lang="zh-CN" sz="1400" dirty="0">
              <a:latin typeface="微软雅黑"/>
              <a:ea typeface="微软雅黑"/>
              <a:cs typeface="+mn-lt"/>
            </a:endParaRPr>
          </a:p>
          <a:p>
            <a:r>
              <a:rPr lang="zh-CN" sz="1400" dirty="0">
                <a:latin typeface="微软雅黑"/>
                <a:ea typeface="微软雅黑"/>
                <a:cs typeface="+mn-lt"/>
              </a:rPr>
              <a:t>Fu</a:t>
            </a:r>
            <a:r>
              <a:rPr lang="zh-CN" altLang="en-US" sz="1400" dirty="0">
                <a:latin typeface="微软雅黑"/>
                <a:ea typeface="微软雅黑"/>
                <a:cs typeface="+mn-lt"/>
              </a:rPr>
              <a:t> </a:t>
            </a:r>
            <a:r>
              <a:rPr lang="en-US" altLang="zh-CN" sz="1400" dirty="0">
                <a:latin typeface="微软雅黑"/>
                <a:ea typeface="+mn-lt"/>
                <a:cs typeface="+mn-lt"/>
              </a:rPr>
              <a:t>et</a:t>
            </a:r>
            <a:r>
              <a:rPr lang="zh-CN" altLang="en-US" sz="1400" dirty="0">
                <a:latin typeface="微软雅黑"/>
                <a:ea typeface="微软雅黑"/>
                <a:cs typeface="+mn-lt"/>
              </a:rPr>
              <a:t> </a:t>
            </a:r>
            <a:r>
              <a:rPr lang="zh-CN" sz="1400" dirty="0">
                <a:latin typeface="微软雅黑"/>
                <a:ea typeface="微软雅黑"/>
                <a:cs typeface="+mn-lt"/>
              </a:rPr>
              <a:t>al: </a:t>
            </a:r>
            <a:r>
              <a:rPr lang="en-US" altLang="zh-CN" sz="1400" dirty="0">
                <a:latin typeface="微软雅黑"/>
                <a:ea typeface="+mn-lt"/>
                <a:cs typeface="+mn-lt"/>
              </a:rPr>
              <a:t>DDL</a:t>
            </a:r>
            <a:r>
              <a:rPr lang="zh-CN" sz="1400" dirty="0">
                <a:latin typeface="微软雅黑"/>
                <a:ea typeface="微软雅黑"/>
                <a:cs typeface="+mn-lt"/>
              </a:rPr>
              <a:t>: </a:t>
            </a:r>
            <a:r>
              <a:rPr lang="en-US" altLang="zh-CN" sz="1400" dirty="0">
                <a:latin typeface="微软雅黑"/>
                <a:ea typeface="+mn-lt"/>
                <a:cs typeface="+mn-lt"/>
              </a:rPr>
              <a:t>Deep</a:t>
            </a:r>
            <a:r>
              <a:rPr lang="zh-CN" sz="1400" dirty="0">
                <a:latin typeface="微软雅黑"/>
                <a:ea typeface="微软雅黑"/>
                <a:cs typeface="+mn-lt"/>
              </a:rPr>
              <a:t> </a:t>
            </a:r>
            <a:r>
              <a:rPr lang="en-US" altLang="zh-CN" sz="1400" dirty="0">
                <a:latin typeface="微软雅黑"/>
                <a:ea typeface="+mn-lt"/>
                <a:cs typeface="+mn-lt"/>
              </a:rPr>
              <a:t>dictionary</a:t>
            </a:r>
            <a:r>
              <a:rPr lang="zh-CN" sz="1400" dirty="0">
                <a:latin typeface="微软雅黑"/>
                <a:ea typeface="微软雅黑"/>
                <a:cs typeface="+mn-lt"/>
              </a:rPr>
              <a:t> </a:t>
            </a:r>
            <a:r>
              <a:rPr lang="en-US" altLang="zh-CN" sz="1400" dirty="0">
                <a:latin typeface="微软雅黑"/>
                <a:ea typeface="+mn-lt"/>
                <a:cs typeface="+mn-lt"/>
              </a:rPr>
              <a:t>le</a:t>
            </a:r>
            <a:r>
              <a:rPr lang="zh-CN" sz="1400" dirty="0">
                <a:latin typeface="微软雅黑"/>
                <a:ea typeface="微软雅黑"/>
                <a:cs typeface="+mn-lt"/>
              </a:rPr>
              <a:t>a</a:t>
            </a:r>
            <a:r>
              <a:rPr lang="en-US" altLang="zh-CN" sz="1400" dirty="0" err="1">
                <a:latin typeface="微软雅黑"/>
                <a:ea typeface="+mn-lt"/>
                <a:cs typeface="+mn-lt"/>
              </a:rPr>
              <a:t>rn</a:t>
            </a:r>
            <a:r>
              <a:rPr lang="zh-CN" sz="1400" dirty="0">
                <a:latin typeface="微软雅黑"/>
                <a:ea typeface="微软雅黑"/>
                <a:cs typeface="+mn-lt"/>
              </a:rPr>
              <a:t>ing for </a:t>
            </a:r>
            <a:r>
              <a:rPr lang="en-US" altLang="zh-CN" sz="1400" dirty="0">
                <a:latin typeface="微软雅黑"/>
                <a:ea typeface="+mn-lt"/>
                <a:cs typeface="+mn-lt"/>
              </a:rPr>
              <a:t>pr</a:t>
            </a:r>
            <a:r>
              <a:rPr lang="zh-CN" sz="1400" dirty="0">
                <a:latin typeface="微软雅黑"/>
                <a:ea typeface="微软雅黑"/>
                <a:cs typeface="+mn-lt"/>
              </a:rPr>
              <a:t>e</a:t>
            </a:r>
            <a:r>
              <a:rPr lang="en-US" altLang="zh-CN" sz="1400" dirty="0" err="1">
                <a:latin typeface="微软雅黑"/>
                <a:ea typeface="+mn-lt"/>
                <a:cs typeface="+mn-lt"/>
              </a:rPr>
              <a:t>dic</a:t>
            </a:r>
            <a:r>
              <a:rPr lang="zh-CN" sz="1400" dirty="0">
                <a:latin typeface="微软雅黑"/>
                <a:ea typeface="微软雅黑"/>
                <a:cs typeface="+mn-lt"/>
              </a:rPr>
              <a:t>t</a:t>
            </a:r>
            <a:r>
              <a:rPr lang="en-US" altLang="zh-CN" sz="1400" dirty="0" err="1">
                <a:latin typeface="微软雅黑"/>
                <a:ea typeface="+mn-lt"/>
                <a:cs typeface="+mn-lt"/>
              </a:rPr>
              <a:t>ive</a:t>
            </a:r>
            <a:r>
              <a:rPr lang="zh-CN" sz="1400" dirty="0">
                <a:latin typeface="微软雅黑"/>
                <a:ea typeface="微软雅黑"/>
                <a:cs typeface="+mn-lt"/>
              </a:rPr>
              <a:t> </a:t>
            </a:r>
            <a:r>
              <a:rPr lang="en-US" altLang="zh-CN" sz="1400" dirty="0" err="1">
                <a:latin typeface="微软雅黑"/>
                <a:ea typeface="+mn-lt"/>
                <a:cs typeface="+mn-lt"/>
              </a:rPr>
              <a:t>phen</a:t>
            </a:r>
            <a:r>
              <a:rPr lang="zh-CN" sz="1400" dirty="0">
                <a:latin typeface="微软雅黑"/>
                <a:ea typeface="微软雅黑"/>
                <a:cs typeface="+mn-lt"/>
              </a:rPr>
              <a:t>o</a:t>
            </a:r>
            <a:r>
              <a:rPr lang="en-US" altLang="zh-CN" sz="1400" dirty="0" err="1">
                <a:latin typeface="微软雅黑"/>
                <a:ea typeface="+mn-lt"/>
                <a:cs typeface="+mn-lt"/>
              </a:rPr>
              <a:t>typi</a:t>
            </a:r>
            <a:r>
              <a:rPr lang="zh-CN" sz="1400" dirty="0">
                <a:latin typeface="微软雅黑"/>
                <a:ea typeface="微软雅黑"/>
                <a:cs typeface="+mn-lt"/>
              </a:rPr>
              <a:t>n</a:t>
            </a:r>
            <a:r>
              <a:rPr lang="en-US" altLang="zh-CN" sz="1400" dirty="0">
                <a:latin typeface="微软雅黑"/>
                <a:ea typeface="+mn-lt"/>
                <a:cs typeface="+mn-lt"/>
              </a:rPr>
              <a:t>g</a:t>
            </a:r>
            <a:r>
              <a:rPr lang="zh-CN" sz="1400" dirty="0">
                <a:latin typeface="微软雅黑"/>
                <a:ea typeface="微软雅黑"/>
                <a:cs typeface="+mn-lt"/>
              </a:rPr>
              <a:t>. </a:t>
            </a:r>
            <a:r>
              <a:rPr lang="en-US" altLang="zh-CN" sz="1400" dirty="0">
                <a:solidFill>
                  <a:srgbClr val="FF0000"/>
                </a:solidFill>
                <a:latin typeface="微软雅黑"/>
                <a:ea typeface="微软雅黑"/>
                <a:cs typeface="+mn-lt"/>
              </a:rPr>
              <a:t>IJCAI</a:t>
            </a:r>
            <a:r>
              <a:rPr lang="zh-CN" sz="1400" dirty="0">
                <a:solidFill>
                  <a:srgbClr val="FF0000"/>
                </a:solidFill>
                <a:latin typeface="微软雅黑"/>
                <a:ea typeface="微软雅黑"/>
                <a:cs typeface="+mn-lt"/>
              </a:rPr>
              <a:t> </a:t>
            </a:r>
            <a:r>
              <a:rPr lang="zh-CN" sz="1400" dirty="0">
                <a:latin typeface="微软雅黑"/>
                <a:ea typeface="微软雅黑"/>
                <a:cs typeface="+mn-lt"/>
              </a:rPr>
              <a:t>21</a:t>
            </a:r>
            <a:endParaRPr lang="zh-CN" sz="1400" dirty="0">
              <a:latin typeface="微软雅黑"/>
              <a:ea typeface="微软雅黑"/>
              <a:cs typeface="+mn-lt"/>
            </a:endParaRPr>
          </a:p>
          <a:p>
            <a:r>
              <a:rPr lang="en-US" altLang="zh-CN" sz="1400" dirty="0">
                <a:latin typeface="微软雅黑"/>
                <a:ea typeface="+mn-lt"/>
                <a:cs typeface="+mn-lt"/>
              </a:rPr>
              <a:t>Liu et </a:t>
            </a:r>
            <a:r>
              <a:rPr lang="en-US" altLang="zh-CN" sz="1400" dirty="0" err="1">
                <a:latin typeface="微软雅黑"/>
                <a:ea typeface="+mn-lt"/>
                <a:cs typeface="+mn-lt"/>
              </a:rPr>
              <a:t>al:G</a:t>
            </a:r>
            <a:r>
              <a:rPr lang="en-US" sz="1400" dirty="0" err="1">
                <a:latin typeface="微软雅黑"/>
                <a:ea typeface="+mn-lt"/>
                <a:cs typeface="+mn-lt"/>
              </a:rPr>
              <a:t>raph</a:t>
            </a:r>
            <a:r>
              <a:rPr lang="en-US" sz="1400" dirty="0">
                <a:latin typeface="微软雅黑"/>
                <a:ea typeface="+mn-lt"/>
                <a:cs typeface="+mn-lt"/>
              </a:rPr>
              <a:t> adversarial diffusion convolution. </a:t>
            </a:r>
            <a:r>
              <a:rPr lang="en-US" sz="1400" dirty="0">
                <a:solidFill>
                  <a:srgbClr val="FF0000"/>
                </a:solidFill>
                <a:latin typeface="微软雅黑"/>
                <a:ea typeface="+mn-lt"/>
                <a:cs typeface="+mn-lt"/>
              </a:rPr>
              <a:t>ICML</a:t>
            </a:r>
            <a:r>
              <a:rPr lang="en-US" sz="1400" dirty="0">
                <a:latin typeface="微软雅黑"/>
                <a:ea typeface="+mn-lt"/>
                <a:cs typeface="+mn-lt"/>
              </a:rPr>
              <a:t>24</a:t>
            </a:r>
            <a:endParaRPr lang="en-US" altLang="zh-CN" sz="1400" dirty="0">
              <a:latin typeface="微软雅黑"/>
              <a:ea typeface="+mn-lt"/>
              <a:cs typeface="+mn-lt"/>
            </a:endParaRPr>
          </a:p>
        </p:txBody>
      </p:sp>
      <p:sp>
        <p:nvSpPr>
          <p:cNvPr id="56" name="矩形 55"/>
          <p:cNvSpPr/>
          <p:nvPr/>
        </p:nvSpPr>
        <p:spPr>
          <a:xfrm>
            <a:off x="380096" y="5036635"/>
            <a:ext cx="1936911" cy="1520668"/>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zh-CN" sz="2000" dirty="0">
                <a:solidFill>
                  <a:schemeClr val="tx1"/>
                </a:solidFill>
                <a:latin typeface="微软雅黑"/>
                <a:ea typeface="微软雅黑"/>
                <a:cs typeface="+mn-lt"/>
              </a:rPr>
              <a:t>临床III期F1：0.85，比最优方法取得23%的相对提升</a:t>
            </a:r>
            <a:endParaRPr lang="zh-CN" dirty="0">
              <a:solidFill>
                <a:schemeClr val="tx1"/>
              </a:solidFill>
              <a:latin typeface="微软雅黑"/>
              <a:ea typeface="微软雅黑"/>
            </a:endParaRPr>
          </a:p>
        </p:txBody>
      </p:sp>
      <p:pic>
        <p:nvPicPr>
          <p:cNvPr id="7" name="图片 6" descr="图表, 条形图&#10;&#10;已自动生成说明"/>
          <p:cNvPicPr>
            <a:picLocks noChangeAspect="1"/>
          </p:cNvPicPr>
          <p:nvPr/>
        </p:nvPicPr>
        <p:blipFill>
          <a:blip r:embed="rId1"/>
          <a:stretch>
            <a:fillRect/>
          </a:stretch>
        </p:blipFill>
        <p:spPr>
          <a:xfrm>
            <a:off x="2113500" y="4932595"/>
            <a:ext cx="2036944" cy="1625069"/>
          </a:xfrm>
          <a:prstGeom prst="rect">
            <a:avLst/>
          </a:prstGeom>
        </p:spPr>
      </p:pic>
      <p:pic>
        <p:nvPicPr>
          <p:cNvPr id="13" name="图片 12" descr="图示&#10;&#10;已自动生成说明"/>
          <p:cNvPicPr>
            <a:picLocks noChangeAspect="1"/>
          </p:cNvPicPr>
          <p:nvPr/>
        </p:nvPicPr>
        <p:blipFill>
          <a:blip r:embed="rId2"/>
          <a:stretch>
            <a:fillRect/>
          </a:stretch>
        </p:blipFill>
        <p:spPr>
          <a:xfrm>
            <a:off x="4217623" y="4930139"/>
            <a:ext cx="2542002" cy="1318030"/>
          </a:xfrm>
          <a:prstGeom prst="rect">
            <a:avLst/>
          </a:prstGeom>
        </p:spPr>
      </p:pic>
      <p:sp>
        <p:nvSpPr>
          <p:cNvPr id="15" name="文本框 2"/>
          <p:cNvSpPr txBox="1"/>
          <p:nvPr/>
        </p:nvSpPr>
        <p:spPr>
          <a:xfrm>
            <a:off x="4888085" y="6251002"/>
            <a:ext cx="1210588" cy="400110"/>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000">
                <a:solidFill>
                  <a:schemeClr val="tx1">
                    <a:lumMod val="95000"/>
                    <a:lumOff val="5000"/>
                  </a:schemeClr>
                </a:solidFill>
                <a:latin typeface="微软雅黑"/>
                <a:ea typeface="微软雅黑"/>
                <a:cs typeface="Calibri"/>
              </a:rPr>
              <a:t>可解释性</a:t>
            </a:r>
            <a:endParaRPr lang="zh-CN" altLang="en-US" sz="2000">
              <a:solidFill>
                <a:schemeClr val="tx1">
                  <a:lumMod val="95000"/>
                  <a:lumOff val="5000"/>
                </a:schemeClr>
              </a:solidFill>
              <a:latin typeface="微软雅黑"/>
              <a:ea typeface="微软雅黑"/>
              <a:cs typeface="Calibri"/>
            </a:endParaRPr>
          </a:p>
        </p:txBody>
      </p:sp>
      <p:pic>
        <p:nvPicPr>
          <p:cNvPr id="16" name="图片 15" descr="图示, 示意图&#10;&#10;已自动生成说明"/>
          <p:cNvPicPr>
            <a:picLocks noChangeAspect="1"/>
          </p:cNvPicPr>
          <p:nvPr/>
        </p:nvPicPr>
        <p:blipFill>
          <a:blip r:embed="rId3"/>
          <a:stretch>
            <a:fillRect/>
          </a:stretch>
        </p:blipFill>
        <p:spPr>
          <a:xfrm>
            <a:off x="475897" y="3006195"/>
            <a:ext cx="3778250" cy="1743075"/>
          </a:xfrm>
          <a:prstGeom prst="rect">
            <a:avLst/>
          </a:prstGeom>
        </p:spPr>
      </p:pic>
      <p:pic>
        <p:nvPicPr>
          <p:cNvPr id="18" name="图片 17" descr="图示&#10;&#10;已自动生成说明"/>
          <p:cNvPicPr>
            <a:picLocks noChangeAspect="1"/>
          </p:cNvPicPr>
          <p:nvPr/>
        </p:nvPicPr>
        <p:blipFill>
          <a:blip r:embed="rId4"/>
          <a:stretch>
            <a:fillRect/>
          </a:stretch>
        </p:blipFill>
        <p:spPr>
          <a:xfrm>
            <a:off x="4683125" y="2906889"/>
            <a:ext cx="3130552" cy="1834445"/>
          </a:xfrm>
          <a:prstGeom prst="rect">
            <a:avLst/>
          </a:prstGeom>
        </p:spPr>
      </p:pic>
      <p:pic>
        <p:nvPicPr>
          <p:cNvPr id="21" name="图片 20" descr="图示&#10;&#10;已自动生成说明"/>
          <p:cNvPicPr>
            <a:picLocks noChangeAspect="1"/>
          </p:cNvPicPr>
          <p:nvPr/>
        </p:nvPicPr>
        <p:blipFill>
          <a:blip r:embed="rId5"/>
          <a:stretch>
            <a:fillRect/>
          </a:stretch>
        </p:blipFill>
        <p:spPr>
          <a:xfrm>
            <a:off x="8241571" y="3005061"/>
            <a:ext cx="3620056" cy="18353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3565"/>
          </a:xfrm>
          <a:prstGeom prst="rect">
            <a:avLst/>
          </a:prstGeom>
          <a:noFill/>
        </p:spPr>
        <p:txBody>
          <a:bodyPr wrap="square" lIns="91440" tIns="45720" rIns="91440" bIns="45720" rtlCol="0" anchor="t">
            <a:spAutoFit/>
          </a:bodyPr>
          <a:lstStyle/>
          <a:p>
            <a:r>
              <a:rPr lang="zh-CN" sz="3200">
                <a:solidFill>
                  <a:schemeClr val="bg1"/>
                </a:solidFill>
                <a:latin typeface="微软雅黑"/>
                <a:ea typeface="微软雅黑"/>
                <a:cs typeface="+mn-lt"/>
                <a:sym typeface="+mn-ea"/>
              </a:rPr>
              <a:t>临床试验结果预测方法 </a:t>
            </a:r>
            <a:r>
              <a:rPr lang="zh-CN" altLang="en-US" sz="3200">
                <a:solidFill>
                  <a:schemeClr val="bg1"/>
                </a:solidFill>
                <a:latin typeface="微软雅黑"/>
                <a:ea typeface="微软雅黑"/>
                <a:cs typeface="+mn-lt"/>
                <a:sym typeface="+mn-ea"/>
              </a:rPr>
              <a:t> </a:t>
            </a:r>
            <a:endParaRPr lang="zh-CN" altLang="en-US" sz="3200" b="1">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7" name="文本框 8"/>
          <p:cNvSpPr txBox="1"/>
          <p:nvPr/>
        </p:nvSpPr>
        <p:spPr>
          <a:xfrm>
            <a:off x="4301102" y="5649249"/>
            <a:ext cx="3183197" cy="400110"/>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sz="2000" dirty="0">
                <a:latin typeface="微软雅黑"/>
                <a:ea typeface="微软雅黑"/>
                <a:cs typeface="Calibri"/>
              </a:rPr>
              <a:t>临床试验结果预测的</a:t>
            </a:r>
            <a:r>
              <a:rPr lang="zh-CN" altLang="en-US" sz="2000" dirty="0">
                <a:latin typeface="微软雅黑"/>
                <a:ea typeface="微软雅黑"/>
                <a:cs typeface="Calibri"/>
              </a:rPr>
              <a:t>专利</a:t>
            </a:r>
            <a:endParaRPr lang="zh-CN" sz="2000" dirty="0">
              <a:latin typeface="微软雅黑"/>
              <a:ea typeface="微软雅黑"/>
              <a:cs typeface="Calibri"/>
            </a:endParaRPr>
          </a:p>
        </p:txBody>
      </p:sp>
      <p:pic>
        <p:nvPicPr>
          <p:cNvPr id="8" name="图片 7" descr="图示&#10;&#10;已自动生成说明"/>
          <p:cNvPicPr>
            <a:picLocks noChangeAspect="1"/>
          </p:cNvPicPr>
          <p:nvPr/>
        </p:nvPicPr>
        <p:blipFill>
          <a:blip r:embed="rId1"/>
          <a:stretch>
            <a:fillRect/>
          </a:stretch>
        </p:blipFill>
        <p:spPr>
          <a:xfrm>
            <a:off x="4268131" y="950352"/>
            <a:ext cx="3242899" cy="4258760"/>
          </a:xfrm>
          <a:prstGeom prst="rect">
            <a:avLst/>
          </a:prstGeom>
        </p:spPr>
      </p:pic>
      <p:sp>
        <p:nvSpPr>
          <p:cNvPr id="9" name="文本框 7"/>
          <p:cNvSpPr txBox="1"/>
          <p:nvPr/>
        </p:nvSpPr>
        <p:spPr>
          <a:xfrm>
            <a:off x="354319" y="5493628"/>
            <a:ext cx="3326020" cy="707886"/>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sz="2000" dirty="0">
                <a:latin typeface="微软雅黑" panose="020B0503020204020204" charset="-122"/>
                <a:ea typeface="微软雅黑" panose="020B0503020204020204" charset="-122"/>
                <a:cs typeface="Calibri"/>
              </a:rPr>
              <a:t>入选</a:t>
            </a:r>
            <a:r>
              <a:rPr lang="en-US" altLang="zh-CN" sz="2000" dirty="0">
                <a:latin typeface="微软雅黑" panose="020B0503020204020204" charset="-122"/>
                <a:ea typeface="微软雅黑" panose="020B0503020204020204" charset="-122"/>
                <a:cs typeface="Calibri"/>
              </a:rPr>
              <a:t>Cell</a:t>
            </a:r>
            <a:r>
              <a:rPr lang="zh-CN" altLang="en-US" sz="2000" dirty="0">
                <a:latin typeface="微软雅黑" panose="020B0503020204020204" charset="-122"/>
                <a:ea typeface="微软雅黑" panose="020B0503020204020204" charset="-122"/>
                <a:cs typeface="Calibri"/>
              </a:rPr>
              <a:t>子刊</a:t>
            </a:r>
            <a:r>
              <a:rPr lang="en-US" altLang="zh-CN" sz="2000" dirty="0">
                <a:latin typeface="微软雅黑" panose="020B0503020204020204" charset="-122"/>
                <a:ea typeface="微软雅黑" panose="020B0503020204020204" charset="-122"/>
                <a:cs typeface="Calibri"/>
              </a:rPr>
              <a:t>Cell</a:t>
            </a:r>
            <a:r>
              <a:rPr lang="zh-CN" sz="2000" dirty="0">
                <a:latin typeface="微软雅黑" panose="020B0503020204020204" charset="-122"/>
                <a:ea typeface="微软雅黑" panose="020B0503020204020204" charset="-122"/>
                <a:cs typeface="Calibri"/>
              </a:rPr>
              <a:t> P</a:t>
            </a:r>
            <a:r>
              <a:rPr lang="en-US" altLang="zh-CN" sz="2000" dirty="0" err="1">
                <a:latin typeface="微软雅黑" panose="020B0503020204020204" charset="-122"/>
                <a:ea typeface="微软雅黑" panose="020B0503020204020204" charset="-122"/>
                <a:cs typeface="Calibri"/>
              </a:rPr>
              <a:t>atterns当期封面文章</a:t>
            </a:r>
            <a:endParaRPr lang="zh-CN" altLang="en-US" sz="2000" dirty="0" err="1">
              <a:latin typeface="微软雅黑" panose="020B0503020204020204" charset="-122"/>
              <a:ea typeface="微软雅黑" panose="020B0503020204020204" charset="-122"/>
              <a:cs typeface="Calibri"/>
            </a:endParaRPr>
          </a:p>
        </p:txBody>
      </p:sp>
      <p:pic>
        <p:nvPicPr>
          <p:cNvPr id="10" name="图片 9" descr="图形用户界面, 图示, 应用程序&#10;&#10;已自动生成说明"/>
          <p:cNvPicPr>
            <a:picLocks noChangeAspect="1"/>
          </p:cNvPicPr>
          <p:nvPr/>
        </p:nvPicPr>
        <p:blipFill>
          <a:blip r:embed="rId2"/>
          <a:stretch>
            <a:fillRect/>
          </a:stretch>
        </p:blipFill>
        <p:spPr>
          <a:xfrm>
            <a:off x="383936" y="950630"/>
            <a:ext cx="3271242" cy="4235907"/>
          </a:xfrm>
          <a:prstGeom prst="rect">
            <a:avLst/>
          </a:prstGeom>
        </p:spPr>
      </p:pic>
      <p:pic>
        <p:nvPicPr>
          <p:cNvPr id="11" name="图片 10" descr="社交网络的手机截图&#10;&#10;已自动生成说明"/>
          <p:cNvPicPr>
            <a:picLocks noChangeAspect="1"/>
          </p:cNvPicPr>
          <p:nvPr/>
        </p:nvPicPr>
        <p:blipFill>
          <a:blip r:embed="rId3"/>
          <a:stretch>
            <a:fillRect/>
          </a:stretch>
        </p:blipFill>
        <p:spPr>
          <a:xfrm>
            <a:off x="7842003" y="888554"/>
            <a:ext cx="3452592" cy="4359764"/>
          </a:xfrm>
          <a:prstGeom prst="rect">
            <a:avLst/>
          </a:prstGeom>
        </p:spPr>
      </p:pic>
      <p:sp>
        <p:nvSpPr>
          <p:cNvPr id="12" name="文本框 12"/>
          <p:cNvSpPr txBox="1"/>
          <p:nvPr/>
        </p:nvSpPr>
        <p:spPr>
          <a:xfrm>
            <a:off x="7686048" y="5396896"/>
            <a:ext cx="3928130" cy="892552"/>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000" dirty="0" err="1">
                <a:solidFill>
                  <a:srgbClr val="FF0000"/>
                </a:solidFill>
                <a:latin typeface="微软雅黑"/>
                <a:ea typeface="等线"/>
                <a:cs typeface="Calibri"/>
              </a:rPr>
              <a:t>产业落地</a:t>
            </a:r>
            <a:r>
              <a:rPr lang="en-US" altLang="zh-CN" sz="1600" dirty="0">
                <a:latin typeface="微软雅黑"/>
                <a:ea typeface="等线"/>
                <a:cs typeface="Calibri"/>
              </a:rPr>
              <a:t>：</a:t>
            </a:r>
            <a:r>
              <a:rPr lang="zh-CN" altLang="en-US" sz="1600" dirty="0">
                <a:latin typeface="微软雅黑"/>
                <a:ea typeface="微软雅黑"/>
                <a:cs typeface="+mn-lt"/>
              </a:rPr>
              <a:t>世界最大临床试验公司之一的艾昆玮应用于估计临床试验风险，筛选高风险临床试验，</a:t>
            </a:r>
            <a:r>
              <a:rPr lang="zh-CN" sz="1600" dirty="0">
                <a:latin typeface="微软雅黑"/>
                <a:ea typeface="微软雅黑"/>
                <a:cs typeface="+mn-lt"/>
              </a:rPr>
              <a:t>节约成本和时间</a:t>
            </a:r>
            <a:endParaRPr lang="zh-CN" altLang="en-US" sz="1600" dirty="0">
              <a:latin typeface="微软雅黑"/>
              <a:ea typeface="微软雅黑"/>
              <a:cs typeface="Arial" panose="020B0604020202020204"/>
            </a:endParaRPr>
          </a:p>
        </p:txBody>
      </p:sp>
      <p:sp>
        <p:nvSpPr>
          <p:cNvPr id="5" name="矩形 4"/>
          <p:cNvSpPr/>
          <p:nvPr/>
        </p:nvSpPr>
        <p:spPr>
          <a:xfrm>
            <a:off x="214489" y="836086"/>
            <a:ext cx="3561645" cy="5520265"/>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951111" y="836960"/>
            <a:ext cx="3561645" cy="5520265"/>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676443" y="836086"/>
            <a:ext cx="3781779" cy="5520265"/>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37254"/>
            <a:ext cx="9288145" cy="58477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a:ea typeface="微软雅黑"/>
                <a:cs typeface="+mn-lt"/>
                <a:sym typeface="+mn-ea"/>
              </a:rPr>
              <a:t>数据和软件平台   </a:t>
            </a:r>
            <a:endParaRPr lang="zh-CN" altLang="en-US" sz="3200" b="1" dirty="0">
              <a:solidFill>
                <a:schemeClr val="bg1"/>
              </a:solidFill>
              <a:latin typeface="微软雅黑"/>
              <a:ea typeface="微软雅黑"/>
              <a:cs typeface="+mn-lt"/>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6" name="图片 5" descr="Pfizer - Wikipedia"/>
          <p:cNvPicPr>
            <a:picLocks noChangeAspect="1"/>
          </p:cNvPicPr>
          <p:nvPr/>
        </p:nvPicPr>
        <p:blipFill>
          <a:blip r:embed="rId1"/>
          <a:stretch>
            <a:fillRect/>
          </a:stretch>
        </p:blipFill>
        <p:spPr>
          <a:xfrm>
            <a:off x="526331" y="5867501"/>
            <a:ext cx="2101498" cy="876653"/>
          </a:xfrm>
          <a:prstGeom prst="rect">
            <a:avLst/>
          </a:prstGeom>
        </p:spPr>
      </p:pic>
      <p:pic>
        <p:nvPicPr>
          <p:cNvPr id="7" name="图片 6" descr="Stanford University - Wikipedia"/>
          <p:cNvPicPr>
            <a:picLocks noChangeAspect="1"/>
          </p:cNvPicPr>
          <p:nvPr/>
        </p:nvPicPr>
        <p:blipFill>
          <a:blip r:embed="rId2"/>
          <a:stretch>
            <a:fillRect/>
          </a:stretch>
        </p:blipFill>
        <p:spPr>
          <a:xfrm>
            <a:off x="7951258" y="5647301"/>
            <a:ext cx="1152349" cy="1091847"/>
          </a:xfrm>
          <a:prstGeom prst="rect">
            <a:avLst/>
          </a:prstGeom>
        </p:spPr>
      </p:pic>
      <p:pic>
        <p:nvPicPr>
          <p:cNvPr id="9" name="图形 8" descr="Massachusetts Institute of Technology - Wikipedia"/>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51244" y="5644092"/>
            <a:ext cx="1175810" cy="1084439"/>
          </a:xfrm>
          <a:prstGeom prst="rect">
            <a:avLst/>
          </a:prstGeom>
        </p:spPr>
      </p:pic>
      <p:pic>
        <p:nvPicPr>
          <p:cNvPr id="10" name="图片 9" descr="Harvard University - Wikipedia"/>
          <p:cNvPicPr>
            <a:picLocks noChangeAspect="1"/>
          </p:cNvPicPr>
          <p:nvPr/>
        </p:nvPicPr>
        <p:blipFill>
          <a:blip r:embed="rId5"/>
          <a:stretch>
            <a:fillRect/>
          </a:stretch>
        </p:blipFill>
        <p:spPr>
          <a:xfrm>
            <a:off x="10466211" y="5649581"/>
            <a:ext cx="1013884" cy="1070991"/>
          </a:xfrm>
          <a:prstGeom prst="rect">
            <a:avLst/>
          </a:prstGeom>
        </p:spPr>
      </p:pic>
      <p:pic>
        <p:nvPicPr>
          <p:cNvPr id="12" name="图片 11" descr="卡通画&#10;&#10;已自动生成说明"/>
          <p:cNvPicPr>
            <a:picLocks noChangeAspect="1"/>
          </p:cNvPicPr>
          <p:nvPr/>
        </p:nvPicPr>
        <p:blipFill>
          <a:blip r:embed="rId6"/>
          <a:stretch>
            <a:fillRect/>
          </a:stretch>
        </p:blipFill>
        <p:spPr>
          <a:xfrm>
            <a:off x="2730314" y="5912851"/>
            <a:ext cx="2743200" cy="448977"/>
          </a:xfrm>
          <a:prstGeom prst="rect">
            <a:avLst/>
          </a:prstGeom>
        </p:spPr>
      </p:pic>
      <p:pic>
        <p:nvPicPr>
          <p:cNvPr id="14" name="图片 13"/>
          <p:cNvPicPr>
            <a:picLocks noChangeAspect="1"/>
          </p:cNvPicPr>
          <p:nvPr/>
        </p:nvPicPr>
        <p:blipFill>
          <a:blip r:embed="rId7"/>
          <a:stretch>
            <a:fillRect/>
          </a:stretch>
        </p:blipFill>
        <p:spPr>
          <a:xfrm>
            <a:off x="5565461" y="5789659"/>
            <a:ext cx="2206978" cy="558408"/>
          </a:xfrm>
          <a:prstGeom prst="rect">
            <a:avLst/>
          </a:prstGeom>
        </p:spPr>
      </p:pic>
      <p:pic>
        <p:nvPicPr>
          <p:cNvPr id="8" name="图片 7" descr="Johnson &amp; Johnson Marks New Era as Global Healthcare Company with Updated  Visual Identity | AZBio"/>
          <p:cNvPicPr>
            <a:picLocks noChangeAspect="1"/>
          </p:cNvPicPr>
          <p:nvPr/>
        </p:nvPicPr>
        <p:blipFill>
          <a:blip r:embed="rId8"/>
          <a:stretch>
            <a:fillRect/>
          </a:stretch>
        </p:blipFill>
        <p:spPr>
          <a:xfrm>
            <a:off x="5030473" y="6415300"/>
            <a:ext cx="2743191" cy="255605"/>
          </a:xfrm>
          <a:prstGeom prst="rect">
            <a:avLst/>
          </a:prstGeom>
        </p:spPr>
      </p:pic>
      <p:sp>
        <p:nvSpPr>
          <p:cNvPr id="11" name="文本框 10"/>
          <p:cNvSpPr txBox="1"/>
          <p:nvPr/>
        </p:nvSpPr>
        <p:spPr>
          <a:xfrm>
            <a:off x="386946" y="4751393"/>
            <a:ext cx="117973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altLang="zh-CN" dirty="0">
                <a:latin typeface="微软雅黑"/>
                <a:ea typeface="微软雅黑"/>
                <a:cs typeface="+mn-lt"/>
              </a:rPr>
              <a:t>Huang*, </a:t>
            </a:r>
            <a:r>
              <a:rPr lang="zh-CN" dirty="0">
                <a:latin typeface="微软雅黑"/>
                <a:ea typeface="微软雅黑"/>
                <a:cs typeface="+mn-lt"/>
              </a:rPr>
              <a:t>Fu*,</a:t>
            </a:r>
            <a:r>
              <a:rPr lang="zh-CN" altLang="en-US" dirty="0">
                <a:latin typeface="微软雅黑"/>
                <a:ea typeface="微软雅黑"/>
                <a:cs typeface="+mn-lt"/>
              </a:rPr>
              <a:t> </a:t>
            </a:r>
            <a:r>
              <a:rPr lang="zh-CN" dirty="0">
                <a:latin typeface="微软雅黑"/>
                <a:ea typeface="微软雅黑"/>
                <a:cs typeface="+mn-lt"/>
              </a:rPr>
              <a:t>e</a:t>
            </a:r>
            <a:r>
              <a:rPr lang="en-US" altLang="zh-CN" dirty="0">
                <a:latin typeface="微软雅黑"/>
                <a:ea typeface="+mn-lt"/>
                <a:cs typeface="+mn-lt"/>
              </a:rPr>
              <a:t>t</a:t>
            </a:r>
            <a:r>
              <a:rPr lang="zh-CN" altLang="en-US" dirty="0">
                <a:latin typeface="微软雅黑"/>
                <a:ea typeface="微软雅黑"/>
                <a:cs typeface="+mn-lt"/>
              </a:rPr>
              <a:t> </a:t>
            </a:r>
            <a:r>
              <a:rPr lang="zh-CN" dirty="0">
                <a:latin typeface="微软雅黑"/>
                <a:ea typeface="微软雅黑"/>
                <a:cs typeface="+mn-lt"/>
              </a:rPr>
              <a:t>al. </a:t>
            </a:r>
            <a:r>
              <a:rPr lang="en-US" altLang="zh-CN" dirty="0" err="1">
                <a:latin typeface="微软雅黑"/>
                <a:ea typeface="+mn-lt"/>
                <a:cs typeface="+mn-lt"/>
              </a:rPr>
              <a:t>Ar</a:t>
            </a:r>
            <a:r>
              <a:rPr lang="zh-CN" dirty="0">
                <a:latin typeface="微软雅黑"/>
                <a:ea typeface="微软雅黑"/>
                <a:cs typeface="+mn-lt"/>
              </a:rPr>
              <a:t>tif</a:t>
            </a:r>
            <a:r>
              <a:rPr lang="en-US" altLang="zh-CN" dirty="0" err="1">
                <a:latin typeface="微软雅黑"/>
                <a:ea typeface="+mn-lt"/>
                <a:cs typeface="+mn-lt"/>
              </a:rPr>
              <a:t>i</a:t>
            </a:r>
            <a:r>
              <a:rPr lang="zh-CN" dirty="0">
                <a:latin typeface="微软雅黑"/>
                <a:ea typeface="微软雅黑"/>
                <a:cs typeface="+mn-lt"/>
              </a:rPr>
              <a:t>c</a:t>
            </a:r>
            <a:r>
              <a:rPr lang="en-US" altLang="zh-CN" dirty="0" err="1">
                <a:latin typeface="微软雅黑"/>
                <a:ea typeface="+mn-lt"/>
                <a:cs typeface="+mn-lt"/>
              </a:rPr>
              <a:t>i</a:t>
            </a:r>
            <a:r>
              <a:rPr lang="zh-CN" dirty="0">
                <a:latin typeface="微软雅黑"/>
                <a:ea typeface="微软雅黑"/>
                <a:cs typeface="+mn-lt"/>
              </a:rPr>
              <a:t>a</a:t>
            </a:r>
            <a:r>
              <a:rPr lang="en-US" altLang="zh-CN" dirty="0">
                <a:latin typeface="微软雅黑"/>
                <a:ea typeface="+mn-lt"/>
                <a:cs typeface="+mn-lt"/>
              </a:rPr>
              <a:t>l</a:t>
            </a:r>
            <a:r>
              <a:rPr lang="zh-CN" dirty="0">
                <a:latin typeface="微软雅黑"/>
                <a:ea typeface="微软雅黑"/>
                <a:cs typeface="+mn-lt"/>
              </a:rPr>
              <a:t> in</a:t>
            </a:r>
            <a:r>
              <a:rPr lang="en-US" altLang="zh-CN" dirty="0">
                <a:latin typeface="微软雅黑"/>
                <a:ea typeface="+mn-lt"/>
                <a:cs typeface="+mn-lt"/>
              </a:rPr>
              <a:t>t</a:t>
            </a:r>
            <a:r>
              <a:rPr lang="zh-CN" dirty="0">
                <a:latin typeface="微软雅黑"/>
                <a:ea typeface="微软雅黑"/>
                <a:cs typeface="+mn-lt"/>
              </a:rPr>
              <a:t>ell</a:t>
            </a:r>
            <a:r>
              <a:rPr lang="en-US" altLang="zh-CN" dirty="0" err="1">
                <a:latin typeface="微软雅黑"/>
                <a:ea typeface="+mn-lt"/>
                <a:cs typeface="+mn-lt"/>
              </a:rPr>
              <a:t>igence</a:t>
            </a:r>
            <a:r>
              <a:rPr lang="zh-CN" altLang="en-US" dirty="0">
                <a:latin typeface="微软雅黑"/>
                <a:ea typeface="微软雅黑"/>
                <a:cs typeface="+mn-lt"/>
              </a:rPr>
              <a:t> </a:t>
            </a:r>
            <a:r>
              <a:rPr lang="en-US" altLang="zh-CN" dirty="0">
                <a:latin typeface="微软雅黑"/>
                <a:ea typeface="+mn-lt"/>
                <a:cs typeface="+mn-lt"/>
              </a:rPr>
              <a:t>found</a:t>
            </a:r>
            <a:r>
              <a:rPr lang="zh-CN" dirty="0">
                <a:latin typeface="微软雅黑"/>
                <a:ea typeface="微软雅黑"/>
                <a:cs typeface="+mn-lt"/>
              </a:rPr>
              <a:t>at</a:t>
            </a:r>
            <a:r>
              <a:rPr lang="en-US" altLang="zh-CN" dirty="0">
                <a:latin typeface="微软雅黑"/>
                <a:ea typeface="+mn-lt"/>
                <a:cs typeface="+mn-lt"/>
              </a:rPr>
              <a:t>ion</a:t>
            </a:r>
            <a:r>
              <a:rPr lang="zh-CN" altLang="en-US" dirty="0">
                <a:latin typeface="微软雅黑"/>
                <a:ea typeface="微软雅黑"/>
                <a:cs typeface="+mn-lt"/>
              </a:rPr>
              <a:t> </a:t>
            </a:r>
            <a:r>
              <a:rPr lang="en-US" altLang="zh-CN" dirty="0">
                <a:latin typeface="微软雅黑"/>
                <a:ea typeface="+mn-lt"/>
                <a:cs typeface="+mn-lt"/>
              </a:rPr>
              <a:t>for</a:t>
            </a:r>
            <a:r>
              <a:rPr lang="zh-CN" altLang="en-US" dirty="0">
                <a:latin typeface="微软雅黑"/>
                <a:ea typeface="微软雅黑"/>
                <a:cs typeface="+mn-lt"/>
              </a:rPr>
              <a:t> </a:t>
            </a:r>
            <a:r>
              <a:rPr lang="zh-CN" dirty="0">
                <a:latin typeface="微软雅黑"/>
                <a:ea typeface="微软雅黑"/>
                <a:cs typeface="+mn-lt"/>
              </a:rPr>
              <a:t>t</a:t>
            </a:r>
            <a:r>
              <a:rPr lang="en-US" altLang="zh-CN" dirty="0">
                <a:latin typeface="微软雅黑"/>
                <a:ea typeface="+mn-lt"/>
                <a:cs typeface="+mn-lt"/>
              </a:rPr>
              <a:t>h</a:t>
            </a:r>
            <a:r>
              <a:rPr lang="zh-CN" dirty="0">
                <a:latin typeface="微软雅黑"/>
                <a:ea typeface="微软雅黑"/>
                <a:cs typeface="+mn-lt"/>
              </a:rPr>
              <a:t>er</a:t>
            </a:r>
            <a:r>
              <a:rPr lang="en-US" altLang="zh-CN" dirty="0" err="1">
                <a:latin typeface="微软雅黑"/>
                <a:ea typeface="+mn-lt"/>
                <a:cs typeface="+mn-lt"/>
              </a:rPr>
              <a:t>apeutic</a:t>
            </a:r>
            <a:r>
              <a:rPr lang="zh-CN" altLang="en-US" dirty="0">
                <a:latin typeface="微软雅黑"/>
                <a:ea typeface="微软雅黑"/>
                <a:cs typeface="+mn-lt"/>
              </a:rPr>
              <a:t> </a:t>
            </a:r>
            <a:r>
              <a:rPr lang="en-US" altLang="zh-CN" dirty="0" err="1">
                <a:latin typeface="微软雅黑"/>
                <a:ea typeface="+mn-lt"/>
                <a:cs typeface="+mn-lt"/>
              </a:rPr>
              <a:t>scie</a:t>
            </a:r>
            <a:r>
              <a:rPr lang="zh-CN" dirty="0">
                <a:latin typeface="微软雅黑"/>
                <a:ea typeface="微软雅黑"/>
                <a:cs typeface="+mn-lt"/>
              </a:rPr>
              <a:t>n</a:t>
            </a:r>
            <a:r>
              <a:rPr lang="en-US" altLang="zh-CN" dirty="0" err="1">
                <a:latin typeface="微软雅黑"/>
                <a:ea typeface="+mn-lt"/>
                <a:cs typeface="+mn-lt"/>
              </a:rPr>
              <a:t>ce</a:t>
            </a:r>
            <a:r>
              <a:rPr lang="en-US" altLang="zh-CN" dirty="0">
                <a:latin typeface="Arial" panose="020B0604020202020204"/>
                <a:ea typeface="微软雅黑"/>
                <a:cs typeface="+mn-lt"/>
              </a:rPr>
              <a:t>.</a:t>
            </a:r>
            <a:r>
              <a:rPr lang="en-US" altLang="zh-CN" dirty="0">
                <a:latin typeface="微软雅黑"/>
                <a:ea typeface="微软雅黑"/>
                <a:cs typeface="+mn-lt"/>
              </a:rPr>
              <a:t> </a:t>
            </a:r>
            <a:r>
              <a:rPr lang="en-US" altLang="zh-CN" dirty="0">
                <a:solidFill>
                  <a:srgbClr val="FF0000"/>
                </a:solidFill>
                <a:latin typeface="微软雅黑"/>
                <a:ea typeface="微软雅黑"/>
                <a:cs typeface="+mn-lt"/>
              </a:rPr>
              <a:t>Nature Chemical Biology</a:t>
            </a:r>
            <a:r>
              <a:rPr lang="en-US" altLang="zh-CN" dirty="0">
                <a:latin typeface="微软雅黑"/>
                <a:ea typeface="微软雅黑"/>
                <a:cs typeface="+mn-lt"/>
              </a:rPr>
              <a:t> </a:t>
            </a:r>
            <a:r>
              <a:rPr lang="zh-CN" dirty="0">
                <a:latin typeface="微软雅黑"/>
                <a:ea typeface="微软雅黑"/>
                <a:cs typeface="+mn-lt"/>
              </a:rPr>
              <a:t>22</a:t>
            </a:r>
            <a:endParaRPr lang="zh-CN" dirty="0">
              <a:latin typeface="微软雅黑"/>
              <a:ea typeface="微软雅黑"/>
              <a:cs typeface="+mn-lt"/>
            </a:endParaRPr>
          </a:p>
          <a:p>
            <a:r>
              <a:rPr lang="en-US" altLang="zh-CN" dirty="0">
                <a:latin typeface="微软雅黑"/>
                <a:ea typeface="微软雅黑"/>
                <a:cs typeface="+mn-lt"/>
              </a:rPr>
              <a:t>Gao*, Fu*, et al. </a:t>
            </a:r>
            <a:r>
              <a:rPr lang="en-US" dirty="0">
                <a:latin typeface="微软雅黑"/>
                <a:ea typeface="+mn-lt"/>
                <a:cs typeface="+mn-lt"/>
              </a:rPr>
              <a:t>Sample efficiency matters: a benchmark for practical molecular optimization </a:t>
            </a:r>
            <a:r>
              <a:rPr lang="en-US" dirty="0" err="1">
                <a:solidFill>
                  <a:srgbClr val="FF0000"/>
                </a:solidFill>
                <a:latin typeface="微软雅黑"/>
                <a:ea typeface="+mn-lt"/>
                <a:cs typeface="+mn-lt"/>
              </a:rPr>
              <a:t>NeurIPS</a:t>
            </a:r>
            <a:r>
              <a:rPr lang="en-US" dirty="0">
                <a:solidFill>
                  <a:srgbClr val="FF0000"/>
                </a:solidFill>
                <a:latin typeface="微软雅黑"/>
                <a:ea typeface="+mn-lt"/>
                <a:cs typeface="+mn-lt"/>
              </a:rPr>
              <a:t> </a:t>
            </a:r>
            <a:r>
              <a:rPr lang="en-US" dirty="0">
                <a:latin typeface="微软雅黑"/>
                <a:ea typeface="+mn-lt"/>
                <a:cs typeface="+mn-lt"/>
              </a:rPr>
              <a:t>22</a:t>
            </a:r>
            <a:endParaRPr lang="zh-CN" dirty="0">
              <a:latin typeface="微软雅黑"/>
              <a:ea typeface="微软雅黑"/>
              <a:cs typeface="+mn-lt"/>
            </a:endParaRPr>
          </a:p>
          <a:p>
            <a:r>
              <a:rPr lang="zh-CN" altLang="en-US" dirty="0">
                <a:latin typeface="微软雅黑"/>
                <a:ea typeface="微软雅黑"/>
                <a:cs typeface="+mn-lt"/>
              </a:rPr>
              <a:t>Huang, Fu, </a:t>
            </a:r>
            <a:r>
              <a:rPr lang="en-US" altLang="zh-CN" dirty="0">
                <a:latin typeface="微软雅黑"/>
                <a:ea typeface="+mn-lt"/>
                <a:cs typeface="+mn-lt"/>
              </a:rPr>
              <a:t>et</a:t>
            </a:r>
            <a:r>
              <a:rPr lang="zh-CN" altLang="en-US" dirty="0">
                <a:latin typeface="微软雅黑"/>
                <a:ea typeface="微软雅黑"/>
                <a:cs typeface="+mn-lt"/>
              </a:rPr>
              <a:t> </a:t>
            </a:r>
            <a:r>
              <a:rPr lang="zh-CN" dirty="0">
                <a:latin typeface="微软雅黑"/>
                <a:ea typeface="微软雅黑"/>
                <a:cs typeface="+mn-lt"/>
              </a:rPr>
              <a:t>al: </a:t>
            </a:r>
            <a:r>
              <a:rPr lang="en-US" altLang="zh-CN" dirty="0" err="1">
                <a:latin typeface="微软雅黑"/>
                <a:ea typeface="+mn-lt"/>
                <a:cs typeface="+mn-lt"/>
              </a:rPr>
              <a:t>DeepPurpose</a:t>
            </a:r>
            <a:r>
              <a:rPr lang="en-US" altLang="zh-CN" dirty="0">
                <a:latin typeface="微软雅黑"/>
                <a:ea typeface="+mn-lt"/>
                <a:cs typeface="+mn-lt"/>
              </a:rPr>
              <a:t>:</a:t>
            </a:r>
            <a:r>
              <a:rPr lang="zh-CN" altLang="en-US" dirty="0">
                <a:latin typeface="微软雅黑"/>
                <a:ea typeface="微软雅黑"/>
                <a:cs typeface="+mn-lt"/>
              </a:rPr>
              <a:t> </a:t>
            </a:r>
            <a:r>
              <a:rPr lang="en-US" altLang="zh-CN" dirty="0">
                <a:latin typeface="微软雅黑"/>
                <a:ea typeface="+mn-lt"/>
                <a:cs typeface="+mn-lt"/>
              </a:rPr>
              <a:t>deep</a:t>
            </a:r>
            <a:r>
              <a:rPr lang="zh-CN" altLang="en-US" dirty="0">
                <a:latin typeface="微软雅黑"/>
                <a:ea typeface="微软雅黑"/>
                <a:cs typeface="+mn-lt"/>
              </a:rPr>
              <a:t> </a:t>
            </a:r>
            <a:r>
              <a:rPr lang="en-US" altLang="zh-CN" dirty="0">
                <a:latin typeface="微软雅黑"/>
                <a:ea typeface="+mn-lt"/>
                <a:cs typeface="+mn-lt"/>
              </a:rPr>
              <a:t>learning</a:t>
            </a:r>
            <a:r>
              <a:rPr lang="zh-CN" altLang="en-US" dirty="0">
                <a:latin typeface="微软雅黑"/>
                <a:ea typeface="微软雅黑"/>
                <a:cs typeface="+mn-lt"/>
              </a:rPr>
              <a:t> </a:t>
            </a:r>
            <a:r>
              <a:rPr lang="en-US" altLang="zh-CN" dirty="0">
                <a:latin typeface="微软雅黑"/>
                <a:ea typeface="+mn-lt"/>
                <a:cs typeface="+mn-lt"/>
              </a:rPr>
              <a:t>library</a:t>
            </a:r>
            <a:r>
              <a:rPr lang="zh-CN" altLang="en-US" dirty="0">
                <a:latin typeface="微软雅黑"/>
                <a:ea typeface="微软雅黑"/>
                <a:cs typeface="+mn-lt"/>
              </a:rPr>
              <a:t> </a:t>
            </a:r>
            <a:r>
              <a:rPr lang="en-US" altLang="zh-CN" dirty="0">
                <a:latin typeface="微软雅黑"/>
                <a:ea typeface="+mn-lt"/>
                <a:cs typeface="+mn-lt"/>
              </a:rPr>
              <a:t>for</a:t>
            </a:r>
            <a:r>
              <a:rPr lang="zh-CN" altLang="en-US" dirty="0">
                <a:latin typeface="微软雅黑"/>
                <a:ea typeface="微软雅黑"/>
                <a:cs typeface="+mn-lt"/>
              </a:rPr>
              <a:t> </a:t>
            </a:r>
            <a:r>
              <a:rPr lang="en-US" altLang="zh-CN" dirty="0">
                <a:latin typeface="微软雅黑"/>
                <a:ea typeface="+mn-lt"/>
                <a:cs typeface="+mn-lt"/>
              </a:rPr>
              <a:t>drug-target</a:t>
            </a:r>
            <a:r>
              <a:rPr lang="zh-CN" altLang="en-US" dirty="0">
                <a:latin typeface="微软雅黑"/>
                <a:ea typeface="微软雅黑"/>
                <a:cs typeface="+mn-lt"/>
              </a:rPr>
              <a:t> </a:t>
            </a:r>
            <a:r>
              <a:rPr lang="en-US" altLang="zh-CN" dirty="0">
                <a:latin typeface="微软雅黑"/>
                <a:ea typeface="+mn-lt"/>
                <a:cs typeface="+mn-lt"/>
              </a:rPr>
              <a:t>interaction</a:t>
            </a:r>
            <a:r>
              <a:rPr lang="en-US" altLang="zh-CN" dirty="0">
                <a:latin typeface="Arial" panose="020B0604020202020204"/>
                <a:ea typeface="微软雅黑"/>
                <a:cs typeface="+mn-lt"/>
              </a:rPr>
              <a:t>.</a:t>
            </a:r>
            <a:r>
              <a:rPr lang="zh-CN" altLang="en-US" dirty="0">
                <a:latin typeface="微软雅黑"/>
                <a:ea typeface="微软雅黑"/>
                <a:cs typeface="+mn-lt"/>
              </a:rPr>
              <a:t> </a:t>
            </a:r>
            <a:r>
              <a:rPr lang="en-US" altLang="zh-CN" dirty="0">
                <a:solidFill>
                  <a:srgbClr val="FF0000"/>
                </a:solidFill>
                <a:latin typeface="微软雅黑"/>
                <a:ea typeface="+mn-lt"/>
                <a:cs typeface="+mn-lt"/>
              </a:rPr>
              <a:t>Bioinformatics</a:t>
            </a:r>
            <a:r>
              <a:rPr lang="zh-CN" altLang="en-US" dirty="0">
                <a:solidFill>
                  <a:srgbClr val="FF0000"/>
                </a:solidFill>
                <a:latin typeface="微软雅黑"/>
                <a:ea typeface="微软雅黑"/>
                <a:cs typeface="+mn-lt"/>
              </a:rPr>
              <a:t> </a:t>
            </a:r>
            <a:r>
              <a:rPr lang="en-US" altLang="zh-CN" dirty="0">
                <a:latin typeface="微软雅黑"/>
                <a:ea typeface="+mn-lt"/>
                <a:cs typeface="+mn-lt"/>
              </a:rPr>
              <a:t>20</a:t>
            </a:r>
            <a:endParaRPr lang="en-US" dirty="0">
              <a:latin typeface="微软雅黑"/>
              <a:cs typeface="Arial" panose="020B0604020202020204"/>
            </a:endParaRPr>
          </a:p>
        </p:txBody>
      </p:sp>
      <p:pic>
        <p:nvPicPr>
          <p:cNvPr id="13" name="图片 12" descr="图示&#10;&#10;已自动生成说明"/>
          <p:cNvPicPr>
            <a:picLocks noChangeAspect="1"/>
          </p:cNvPicPr>
          <p:nvPr/>
        </p:nvPicPr>
        <p:blipFill>
          <a:blip r:embed="rId9"/>
          <a:stretch>
            <a:fillRect/>
          </a:stretch>
        </p:blipFill>
        <p:spPr>
          <a:xfrm>
            <a:off x="7308875" y="904875"/>
            <a:ext cx="4884689" cy="3508375"/>
          </a:xfrm>
          <a:prstGeom prst="rect">
            <a:avLst/>
          </a:prstGeom>
        </p:spPr>
      </p:pic>
      <p:sp>
        <p:nvSpPr>
          <p:cNvPr id="4" name="矩形 3"/>
          <p:cNvSpPr/>
          <p:nvPr/>
        </p:nvSpPr>
        <p:spPr>
          <a:xfrm>
            <a:off x="388924" y="754536"/>
            <a:ext cx="7143143" cy="3651885"/>
          </a:xfrm>
          <a:prstGeom prst="rect">
            <a:avLst/>
          </a:prstGeom>
          <a:noFill/>
          <a:ln w="9525">
            <a:noFill/>
            <a:miter lim="800000"/>
          </a:ln>
          <a:effectLst/>
        </p:spPr>
        <p:txBody>
          <a:bodyPr wrap="square" lIns="92075" tIns="72000" rIns="92075" bIns="7200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0" fontAlgn="auto" latinLnBrk="0" hangingPunct="0">
              <a:lnSpc>
                <a:spcPct val="100000"/>
              </a:lnSpc>
              <a:spcBef>
                <a:spcPts val="0"/>
              </a:spcBef>
              <a:spcAft>
                <a:spcPts val="0"/>
              </a:spcAft>
              <a:buClrTx/>
              <a:buSzTx/>
              <a:buFontTx/>
              <a:buNone/>
              <a:defRPr/>
            </a:pPr>
            <a:r>
              <a:rPr lang="zh-CN" altLang="en-US" sz="3600" b="1" kern="0">
                <a:latin typeface="微软雅黑"/>
                <a:ea typeface="微软雅黑"/>
              </a:rPr>
              <a:t>方便医药研究者，促进产业落地</a:t>
            </a:r>
            <a:endParaRPr lang="zh-CN" altLang="en-US" sz="3600" b="1" i="0" u="none" strike="noStrike" kern="0" cap="none" spc="0" normalizeH="0" baseline="0" noProof="0">
              <a:ln>
                <a:noFill/>
              </a:ln>
              <a:effectLst/>
              <a:uLnTx/>
              <a:uFillTx/>
              <a:latin typeface="微软雅黑"/>
              <a:ea typeface="微软雅黑"/>
            </a:endParaRPr>
          </a:p>
          <a:p>
            <a:pPr marL="457200" indent="-457200" algn="just">
              <a:buFont typeface="Wingdings"/>
              <a:buChar char="q"/>
              <a:defRPr/>
            </a:pPr>
            <a:endParaRPr lang="en-US" altLang="zh-CN" sz="2400" kern="0">
              <a:latin typeface="微软雅黑"/>
              <a:ea typeface="+mn-lt"/>
              <a:cs typeface="+mn-lt"/>
            </a:endParaRPr>
          </a:p>
          <a:p>
            <a:pPr marL="457200" indent="-457200" algn="just">
              <a:buFont typeface="Wingdings"/>
              <a:buChar char="q"/>
              <a:defRPr/>
            </a:pPr>
            <a:r>
              <a:rPr lang="en-US" altLang="zh-CN" sz="2400" kern="0">
                <a:latin typeface="微软雅黑"/>
                <a:ea typeface="+mn-lt"/>
                <a:cs typeface="+mn-lt"/>
              </a:rPr>
              <a:t>TDC:</a:t>
            </a:r>
            <a:r>
              <a:rPr lang="zh-CN" altLang="en-US" sz="2400" kern="0">
                <a:latin typeface="微软雅黑"/>
                <a:ea typeface="微软雅黑"/>
                <a:cs typeface="+mn-lt"/>
              </a:rPr>
              <a:t> </a:t>
            </a:r>
            <a:r>
              <a:rPr lang="zh-CN" altLang="en-US" sz="2400" kern="0">
                <a:solidFill>
                  <a:srgbClr val="FF0000"/>
                </a:solidFill>
                <a:latin typeface="微软雅黑"/>
                <a:ea typeface="微软雅黑"/>
                <a:cs typeface="+mn-lt"/>
              </a:rPr>
              <a:t>迄今为止最大</a:t>
            </a:r>
            <a:r>
              <a:rPr lang="zh-CN" altLang="en-US" sz="2400" kern="0">
                <a:latin typeface="微软雅黑"/>
                <a:ea typeface="微软雅黑"/>
                <a:cs typeface="+mn-lt"/>
              </a:rPr>
              <a:t>的（</a:t>
            </a:r>
            <a:r>
              <a:rPr lang="en-US" altLang="zh-CN" sz="2400" kern="0">
                <a:latin typeface="微软雅黑"/>
                <a:ea typeface="+mn-lt"/>
                <a:cs typeface="+mn-lt"/>
              </a:rPr>
              <a:t>78</a:t>
            </a:r>
            <a:r>
              <a:rPr lang="zh-CN" altLang="en-US" sz="2400" kern="0">
                <a:latin typeface="微软雅黑"/>
                <a:ea typeface="微软雅黑"/>
                <a:cs typeface="+mn-lt"/>
              </a:rPr>
              <a:t>个数据集，</a:t>
            </a:r>
            <a:r>
              <a:rPr lang="zh-CN" sz="2400" kern="0">
                <a:ea typeface="+mn-lt"/>
                <a:cs typeface="+mn-lt"/>
              </a:rPr>
              <a:t>两亿多数据</a:t>
            </a:r>
            <a:r>
              <a:rPr lang="zh-CN" sz="2400" kern="0">
                <a:latin typeface="Arial" panose="020B0604020202020204"/>
                <a:ea typeface="微软雅黑"/>
                <a:cs typeface="+mn-lt"/>
              </a:rPr>
              <a:t>样本</a:t>
            </a:r>
            <a:r>
              <a:rPr lang="zh-CN" altLang="en-US" sz="2400" kern="0">
                <a:latin typeface="微软雅黑"/>
                <a:ea typeface="微软雅黑"/>
                <a:cs typeface="+mn-lt"/>
              </a:rPr>
              <a:t>）</a:t>
            </a:r>
            <a:r>
              <a:rPr lang="en-US" altLang="zh-CN" sz="2400" kern="0">
                <a:latin typeface="微软雅黑"/>
                <a:ea typeface="+mn-lt"/>
                <a:cs typeface="+mn-lt"/>
              </a:rPr>
              <a:t>AI+</a:t>
            </a:r>
            <a:r>
              <a:rPr lang="zh-CN" altLang="en-US" sz="2400" kern="0">
                <a:latin typeface="微软雅黑"/>
                <a:ea typeface="微软雅黑"/>
                <a:cs typeface="+mn-lt"/>
              </a:rPr>
              <a:t>药物数据平台  下载量：</a:t>
            </a:r>
            <a:r>
              <a:rPr lang="en-US" altLang="zh-CN" sz="2400" kern="0">
                <a:solidFill>
                  <a:srgbClr val="FF0000"/>
                </a:solidFill>
                <a:latin typeface="微软雅黑"/>
                <a:ea typeface="微软雅黑"/>
                <a:cs typeface="+mn-lt"/>
              </a:rPr>
              <a:t>4.5</a:t>
            </a:r>
            <a:r>
              <a:rPr lang="zh-CN" altLang="en-US" sz="2400" kern="0">
                <a:solidFill>
                  <a:srgbClr val="FF0000"/>
                </a:solidFill>
                <a:latin typeface="微软雅黑"/>
                <a:ea typeface="微软雅黑"/>
                <a:cs typeface="+mn-lt"/>
              </a:rPr>
              <a:t>万</a:t>
            </a:r>
            <a:endParaRPr lang="zh-CN" altLang="en-US" sz="2400" kern="0">
              <a:solidFill>
                <a:srgbClr val="FF0000"/>
              </a:solidFill>
              <a:latin typeface="微软雅黑"/>
              <a:ea typeface="微软雅黑"/>
              <a:cs typeface="+mn-lt"/>
            </a:endParaRPr>
          </a:p>
          <a:p>
            <a:pPr marL="457200" indent="-457200" algn="just">
              <a:buFont typeface="Wingdings"/>
              <a:buChar char="q"/>
              <a:defRPr/>
            </a:pPr>
            <a:r>
              <a:rPr lang="en-US" altLang="zh-CN" sz="2400" kern="0">
                <a:latin typeface="微软雅黑"/>
                <a:ea typeface="+mn-lt"/>
                <a:cs typeface="+mn-lt"/>
              </a:rPr>
              <a:t>PMO:</a:t>
            </a:r>
            <a:r>
              <a:rPr lang="zh-CN" altLang="en-US" sz="2400" kern="0">
                <a:latin typeface="微软雅黑"/>
                <a:ea typeface="微软雅黑"/>
                <a:cs typeface="+mn-lt"/>
              </a:rPr>
              <a:t> 支持</a:t>
            </a:r>
            <a:r>
              <a:rPr lang="zh-CN" sz="2400" kern="0">
                <a:latin typeface="微软雅黑"/>
                <a:ea typeface="微软雅黑"/>
                <a:cs typeface="+mn-lt"/>
              </a:rPr>
              <a:t>25种药物</a:t>
            </a:r>
            <a:r>
              <a:rPr lang="zh-CN" altLang="en-US" sz="2400" kern="0">
                <a:latin typeface="微软雅黑"/>
                <a:ea typeface="微软雅黑"/>
                <a:cs typeface="+mn-lt"/>
              </a:rPr>
              <a:t>设计</a:t>
            </a:r>
            <a:r>
              <a:rPr lang="zh-CN" sz="2400" kern="0">
                <a:latin typeface="微软雅黑"/>
                <a:ea typeface="微软雅黑"/>
                <a:cs typeface="+mn-lt"/>
              </a:rPr>
              <a:t>算法的开源软件</a:t>
            </a:r>
            <a:r>
              <a:rPr lang="zh-CN" altLang="en-US" sz="2400" kern="0">
                <a:latin typeface="微软雅黑"/>
                <a:ea typeface="微软雅黑"/>
                <a:cs typeface="+mn-lt"/>
              </a:rPr>
              <a:t>  下载量：</a:t>
            </a:r>
            <a:r>
              <a:rPr lang="en-US" altLang="zh-CN" sz="2400" kern="0">
                <a:solidFill>
                  <a:srgbClr val="FF0000"/>
                </a:solidFill>
                <a:latin typeface="微软雅黑"/>
                <a:ea typeface="微软雅黑"/>
                <a:cs typeface="+mn-lt"/>
              </a:rPr>
              <a:t>2,50</a:t>
            </a:r>
            <a:r>
              <a:rPr lang="zh-CN" altLang="en-US" sz="2400" kern="0">
                <a:solidFill>
                  <a:srgbClr val="FF0000"/>
                </a:solidFill>
                <a:latin typeface="微软雅黑"/>
                <a:ea typeface="微软雅黑"/>
                <a:cs typeface="+mn-lt"/>
              </a:rPr>
              <a:t>0+</a:t>
            </a:r>
            <a:endParaRPr lang="zh-CN" altLang="en-US" sz="2400" kern="0">
              <a:latin typeface="微软雅黑"/>
              <a:ea typeface="微软雅黑"/>
              <a:cs typeface="Calibri"/>
            </a:endParaRPr>
          </a:p>
          <a:p>
            <a:pPr marL="457200" indent="-457200" algn="just">
              <a:buFont typeface="Wingdings"/>
              <a:buChar char="q"/>
              <a:defRPr/>
            </a:pPr>
            <a:r>
              <a:rPr lang="zh-CN" altLang="en-US" sz="2400" kern="0">
                <a:latin typeface="微软雅黑"/>
                <a:ea typeface="微软雅黑"/>
                <a:cs typeface="Calibri"/>
              </a:rPr>
              <a:t>DeepPurpose: 支持56种药物-靶点互相作用模型的软件  下载量：</a:t>
            </a:r>
            <a:r>
              <a:rPr lang="zh-CN" altLang="en-US" sz="2400" kern="0">
                <a:solidFill>
                  <a:srgbClr val="FF0000"/>
                </a:solidFill>
                <a:latin typeface="微软雅黑"/>
                <a:ea typeface="微软雅黑"/>
                <a:cs typeface="Calibri"/>
              </a:rPr>
              <a:t>1.</a:t>
            </a:r>
            <a:r>
              <a:rPr lang="en-US" altLang="zh-CN" sz="2400" kern="0">
                <a:solidFill>
                  <a:srgbClr val="FF0000"/>
                </a:solidFill>
                <a:latin typeface="微软雅黑"/>
                <a:ea typeface="微软雅黑"/>
                <a:cs typeface="Calibri"/>
              </a:rPr>
              <a:t>8</a:t>
            </a:r>
            <a:r>
              <a:rPr lang="zh-CN" altLang="en-US" sz="2400" kern="0">
                <a:solidFill>
                  <a:srgbClr val="FF0000"/>
                </a:solidFill>
                <a:latin typeface="微软雅黑"/>
                <a:ea typeface="微软雅黑"/>
                <a:cs typeface="Calibri"/>
              </a:rPr>
              <a:t>万 </a:t>
            </a:r>
            <a:r>
              <a:rPr lang="en-US" altLang="zh-CN" sz="2400" kern="0">
                <a:solidFill>
                  <a:srgbClr val="FF0000"/>
                </a:solidFill>
                <a:latin typeface="微软雅黑"/>
                <a:ea typeface="微软雅黑"/>
                <a:cs typeface="Calibri"/>
              </a:rPr>
              <a:t>(</a:t>
            </a:r>
            <a:r>
              <a:rPr lang="zh-CN" altLang="en-US" sz="2400" kern="0">
                <a:solidFill>
                  <a:srgbClr val="FF0000"/>
                </a:solidFill>
                <a:latin typeface="微软雅黑"/>
                <a:ea typeface="微软雅黑"/>
                <a:cs typeface="Calibri"/>
              </a:rPr>
              <a:t>帮助发现新冠药物</a:t>
            </a:r>
            <a:r>
              <a:rPr lang="en-US" altLang="zh-CN" sz="2400" kern="0">
                <a:solidFill>
                  <a:srgbClr val="FF0000"/>
                </a:solidFill>
                <a:latin typeface="微软雅黑"/>
                <a:ea typeface="微软雅黑"/>
                <a:cs typeface="Calibri"/>
              </a:rPr>
              <a:t>)</a:t>
            </a:r>
            <a:endParaRPr lang="zh-CN" altLang="en-US" sz="2400" kern="0">
              <a:solidFill>
                <a:srgbClr val="FF0000"/>
              </a:solidFill>
              <a:latin typeface="微软雅黑"/>
              <a:ea typeface="微软雅黑"/>
              <a:cs typeface="Calibri"/>
            </a:endParaRPr>
          </a:p>
          <a:p>
            <a:pPr marL="457200" indent="-457200" algn="just">
              <a:buFont typeface="Wingdings"/>
              <a:buChar char="q"/>
              <a:defRPr/>
            </a:pPr>
            <a:r>
              <a:rPr lang="en-US" altLang="zh-CN" sz="2400" kern="0">
                <a:solidFill>
                  <a:srgbClr val="000000"/>
                </a:solidFill>
                <a:latin typeface="微软雅黑" charset="0"/>
                <a:ea typeface="微软雅黑" charset="0"/>
                <a:cs typeface="Calibri" panose="020F0502020204030204" charset="0"/>
              </a:rPr>
              <a:t>DeepProtein:</a:t>
            </a:r>
            <a:r>
              <a:rPr lang="zh-CN" altLang="en-US" sz="2400" kern="0">
                <a:solidFill>
                  <a:srgbClr val="000000"/>
                </a:solidFill>
                <a:latin typeface="微软雅黑" charset="0"/>
                <a:ea typeface="微软雅黑" charset="0"/>
                <a:cs typeface="Calibri" panose="020F0502020204030204" charset="0"/>
              </a:rPr>
              <a:t> 支持</a:t>
            </a:r>
            <a:r>
              <a:rPr lang="en-US" altLang="zh-CN" sz="2400" kern="0">
                <a:solidFill>
                  <a:srgbClr val="000000"/>
                </a:solidFill>
                <a:latin typeface="微软雅黑" charset="0"/>
                <a:ea typeface="微软雅黑" charset="0"/>
                <a:cs typeface="Calibri" panose="020F0502020204030204" charset="0"/>
              </a:rPr>
              <a:t>25</a:t>
            </a:r>
            <a:r>
              <a:rPr lang="zh-CN" altLang="en-US" sz="2400" kern="0">
                <a:solidFill>
                  <a:srgbClr val="000000"/>
                </a:solidFill>
                <a:latin typeface="微软雅黑" charset="0"/>
                <a:ea typeface="微软雅黑" charset="0"/>
                <a:cs typeface="Calibri" panose="020F0502020204030204" charset="0"/>
              </a:rPr>
              <a:t>种蛋白质表示学习的软件</a:t>
            </a:r>
            <a:endParaRPr lang="zh-CN" sz="2400" kern="0">
              <a:solidFill>
                <a:srgbClr val="000000"/>
              </a:solidFill>
              <a:latin typeface="微软雅黑"/>
              <a:ea typeface="微软雅黑"/>
              <a:cs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20321"/>
            <a:ext cx="11472545" cy="58356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a:ea typeface="微软雅黑"/>
                <a:cs typeface="Arial" panose="020B0604020202020204"/>
              </a:rPr>
              <a:t>同行评价</a:t>
            </a:r>
            <a:endParaRPr lang="zh-CN" altLang="en-US" sz="3200" b="1" dirty="0">
              <a:solidFill>
                <a:schemeClr val="bg1"/>
              </a:solidFill>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4" name="矩形 3"/>
          <p:cNvSpPr/>
          <p:nvPr/>
        </p:nvSpPr>
        <p:spPr>
          <a:xfrm>
            <a:off x="407593" y="1004033"/>
            <a:ext cx="5291167" cy="5710739"/>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lvl="1" algn="just">
              <a:lnSpc>
                <a:spcPct val="120000"/>
              </a:lnSpc>
            </a:pPr>
            <a:endParaRPr lang="zh-CN" altLang="en-US" sz="2400">
              <a:solidFill>
                <a:schemeClr val="tx1"/>
              </a:solidFill>
              <a:latin typeface="微软雅黑"/>
              <a:ea typeface="微软雅黑"/>
              <a:cs typeface="+mn-lt"/>
            </a:endParaRPr>
          </a:p>
        </p:txBody>
      </p:sp>
      <p:sp>
        <p:nvSpPr>
          <p:cNvPr id="5" name="文本框 8"/>
          <p:cNvSpPr txBox="1"/>
          <p:nvPr/>
        </p:nvSpPr>
        <p:spPr>
          <a:xfrm>
            <a:off x="2362219" y="1006143"/>
            <a:ext cx="3232155" cy="2023125"/>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400" dirty="0">
                <a:solidFill>
                  <a:srgbClr val="FF0000"/>
                </a:solidFill>
                <a:latin typeface="微软雅黑"/>
                <a:ea typeface="+mn-lt"/>
                <a:cs typeface="+mn-lt"/>
              </a:rPr>
              <a:t>R</a:t>
            </a:r>
            <a:r>
              <a:rPr lang="zh-CN" sz="2400" dirty="0">
                <a:solidFill>
                  <a:srgbClr val="FF0000"/>
                </a:solidFill>
                <a:latin typeface="微软雅黑"/>
                <a:ea typeface="微软雅黑"/>
                <a:cs typeface="+mn-lt"/>
              </a:rPr>
              <a:t>egina </a:t>
            </a:r>
            <a:r>
              <a:rPr lang="en-US" altLang="zh-CN" sz="2400" dirty="0">
                <a:solidFill>
                  <a:srgbClr val="FF0000"/>
                </a:solidFill>
                <a:latin typeface="微软雅黑"/>
                <a:ea typeface="+mn-lt"/>
                <a:cs typeface="+mn-lt"/>
              </a:rPr>
              <a:t>B</a:t>
            </a:r>
            <a:r>
              <a:rPr lang="zh-CN" sz="2400" dirty="0">
                <a:solidFill>
                  <a:srgbClr val="FF0000"/>
                </a:solidFill>
                <a:latin typeface="微软雅黑"/>
                <a:ea typeface="微软雅黑"/>
                <a:cs typeface="+mn-lt"/>
              </a:rPr>
              <a:t>arzilay</a:t>
            </a:r>
            <a:r>
              <a:rPr lang="zh-CN" altLang="en-US" sz="2400" dirty="0">
                <a:solidFill>
                  <a:srgbClr val="FF0000"/>
                </a:solidFill>
                <a:latin typeface="微软雅黑"/>
                <a:ea typeface="微软雅黑"/>
                <a:cs typeface="+mn-lt"/>
              </a:rPr>
              <a:t>教授</a:t>
            </a:r>
            <a:endParaRPr lang="en-US" altLang="zh-CN" sz="2400" dirty="0">
              <a:solidFill>
                <a:srgbClr val="FF0000"/>
              </a:solidFill>
              <a:latin typeface="微软雅黑"/>
              <a:ea typeface="微软雅黑"/>
              <a:cs typeface="+mn-lt"/>
            </a:endParaRPr>
          </a:p>
          <a:p>
            <a:r>
              <a:rPr lang="zh-CN" sz="2000" dirty="0">
                <a:latin typeface="微软雅黑"/>
                <a:ea typeface="微软雅黑"/>
                <a:cs typeface="+mn-lt"/>
              </a:rPr>
              <a:t>美国工程院院士、美国国家医学院院士、MIT</a:t>
            </a:r>
            <a:r>
              <a:rPr lang="zh-CN" altLang="en-US" sz="2000" dirty="0">
                <a:latin typeface="微软雅黑"/>
                <a:ea typeface="微软雅黑"/>
                <a:cs typeface="+mn-lt"/>
              </a:rPr>
              <a:t> </a:t>
            </a:r>
            <a:r>
              <a:rPr lang="en-US" altLang="zh-CN" sz="2000" dirty="0">
                <a:latin typeface="微软雅黑"/>
                <a:ea typeface="+mn-lt"/>
                <a:cs typeface="+mn-lt"/>
              </a:rPr>
              <a:t>EECS</a:t>
            </a:r>
            <a:r>
              <a:rPr lang="zh-CN" sz="2000" dirty="0">
                <a:latin typeface="微软雅黑"/>
                <a:ea typeface="微软雅黑"/>
                <a:cs typeface="+mn-lt"/>
              </a:rPr>
              <a:t>杰出人工智能与健康教授、MIT Jameel Clinic人工智能负责人、AAAI Fellow</a:t>
            </a:r>
            <a:endParaRPr lang="zh-CN" sz="2000" dirty="0">
              <a:latin typeface="微软雅黑"/>
              <a:ea typeface="微软雅黑"/>
            </a:endParaRPr>
          </a:p>
        </p:txBody>
      </p:sp>
      <p:sp>
        <p:nvSpPr>
          <p:cNvPr id="23" name="文本框 11"/>
          <p:cNvSpPr txBox="1"/>
          <p:nvPr/>
        </p:nvSpPr>
        <p:spPr>
          <a:xfrm>
            <a:off x="433071" y="6006129"/>
            <a:ext cx="5286730" cy="646331"/>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dirty="0">
                <a:latin typeface="微软雅黑"/>
                <a:ea typeface="微软雅黑"/>
                <a:cs typeface="Arial" panose="020B0604020202020204"/>
              </a:rPr>
              <a:t>多限制分子采样算法解决了药物的</a:t>
            </a:r>
            <a:r>
              <a:rPr lang="zh-CN" altLang="en-US" dirty="0">
                <a:latin typeface="微软雅黑"/>
                <a:ea typeface="微软雅黑"/>
                <a:cs typeface="Arial" panose="020B0604020202020204"/>
              </a:rPr>
              <a:t>多目标优化中的难题。</a:t>
            </a:r>
            <a:endParaRPr lang="zh-CN" altLang="en-US" dirty="0">
              <a:latin typeface="微软雅黑"/>
              <a:ea typeface="微软雅黑"/>
              <a:cs typeface="Arial" panose="020B0604020202020204"/>
            </a:endParaRPr>
          </a:p>
        </p:txBody>
      </p:sp>
      <p:pic>
        <p:nvPicPr>
          <p:cNvPr id="8" name="图片 7" descr="Regina Barzilay | Breast Cancer Research Foundation"/>
          <p:cNvPicPr>
            <a:picLocks noChangeAspect="1"/>
          </p:cNvPicPr>
          <p:nvPr/>
        </p:nvPicPr>
        <p:blipFill>
          <a:blip r:embed="rId1"/>
          <a:stretch>
            <a:fillRect/>
          </a:stretch>
        </p:blipFill>
        <p:spPr>
          <a:xfrm>
            <a:off x="493430" y="1035707"/>
            <a:ext cx="1855259" cy="2060300"/>
          </a:xfrm>
          <a:prstGeom prst="rect">
            <a:avLst/>
          </a:prstGeom>
        </p:spPr>
      </p:pic>
      <p:pic>
        <p:nvPicPr>
          <p:cNvPr id="9" name="图片 8" descr="图形用户界面, 文本, 应用程序, 电子邮件&#10;&#10;已自动生成说明"/>
          <p:cNvPicPr>
            <a:picLocks noChangeAspect="1"/>
          </p:cNvPicPr>
          <p:nvPr/>
        </p:nvPicPr>
        <p:blipFill>
          <a:blip r:embed="rId2"/>
          <a:stretch>
            <a:fillRect/>
          </a:stretch>
        </p:blipFill>
        <p:spPr>
          <a:xfrm>
            <a:off x="424816" y="3019114"/>
            <a:ext cx="5192887" cy="1233989"/>
          </a:xfrm>
          <a:prstGeom prst="rect">
            <a:avLst/>
          </a:prstGeom>
        </p:spPr>
      </p:pic>
      <p:sp>
        <p:nvSpPr>
          <p:cNvPr id="10" name="矩形 9"/>
          <p:cNvSpPr/>
          <p:nvPr/>
        </p:nvSpPr>
        <p:spPr>
          <a:xfrm>
            <a:off x="3976751" y="3976132"/>
            <a:ext cx="1106309" cy="2878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形用户界面, 文本, 应用程序, 聊天或短信&#10;&#10;已自动生成说明"/>
          <p:cNvPicPr>
            <a:picLocks noChangeAspect="1"/>
          </p:cNvPicPr>
          <p:nvPr/>
        </p:nvPicPr>
        <p:blipFill>
          <a:blip r:embed="rId3"/>
          <a:stretch>
            <a:fillRect/>
          </a:stretch>
        </p:blipFill>
        <p:spPr>
          <a:xfrm>
            <a:off x="515623" y="4806618"/>
            <a:ext cx="5204178" cy="591981"/>
          </a:xfrm>
          <a:prstGeom prst="rect">
            <a:avLst/>
          </a:prstGeom>
        </p:spPr>
      </p:pic>
      <p:pic>
        <p:nvPicPr>
          <p:cNvPr id="12" name="图片 11"/>
          <p:cNvPicPr>
            <a:picLocks noChangeAspect="1"/>
          </p:cNvPicPr>
          <p:nvPr/>
        </p:nvPicPr>
        <p:blipFill>
          <a:blip r:embed="rId4"/>
          <a:stretch>
            <a:fillRect/>
          </a:stretch>
        </p:blipFill>
        <p:spPr>
          <a:xfrm>
            <a:off x="528697" y="5589206"/>
            <a:ext cx="5048957" cy="210962"/>
          </a:xfrm>
          <a:prstGeom prst="rect">
            <a:avLst/>
          </a:prstGeom>
        </p:spPr>
      </p:pic>
      <p:sp>
        <p:nvSpPr>
          <p:cNvPr id="14" name="矩形 13"/>
          <p:cNvSpPr/>
          <p:nvPr/>
        </p:nvSpPr>
        <p:spPr>
          <a:xfrm>
            <a:off x="1421059" y="5560858"/>
            <a:ext cx="423332" cy="2427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1"/>
          <p:cNvSpPr txBox="1"/>
          <p:nvPr/>
        </p:nvSpPr>
        <p:spPr>
          <a:xfrm>
            <a:off x="412628" y="4369239"/>
            <a:ext cx="4919842" cy="369332"/>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latin typeface="微软雅黑"/>
                <a:ea typeface="微软雅黑"/>
                <a:cs typeface="Arial" panose="020B0604020202020204"/>
              </a:rPr>
              <a:t>被引用200余次。期刊影响因子：37.1</a:t>
            </a:r>
            <a:endParaRPr lang="zh-CN" altLang="en-US" dirty="0">
              <a:latin typeface="微软雅黑"/>
              <a:ea typeface="微软雅黑"/>
              <a:cs typeface="Arial" panose="020B0604020202020204"/>
            </a:endParaRPr>
          </a:p>
        </p:txBody>
      </p:sp>
      <p:sp>
        <p:nvSpPr>
          <p:cNvPr id="16" name="矩形 15"/>
          <p:cNvSpPr/>
          <p:nvPr/>
        </p:nvSpPr>
        <p:spPr>
          <a:xfrm>
            <a:off x="5877060" y="1004033"/>
            <a:ext cx="5635477" cy="571744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lvl="1" algn="just">
              <a:lnSpc>
                <a:spcPct val="120000"/>
              </a:lnSpc>
            </a:pPr>
            <a:endParaRPr lang="zh-CN" altLang="en-US" sz="2400">
              <a:solidFill>
                <a:schemeClr val="tx1"/>
              </a:solidFill>
              <a:latin typeface="微软雅黑"/>
              <a:ea typeface="微软雅黑"/>
              <a:cs typeface="+mn-lt"/>
            </a:endParaRPr>
          </a:p>
        </p:txBody>
      </p:sp>
      <p:pic>
        <p:nvPicPr>
          <p:cNvPr id="17" name="图片 16" descr="男人戴着眼镜&#10;&#10;已自动生成说明"/>
          <p:cNvPicPr>
            <a:picLocks noChangeAspect="1"/>
          </p:cNvPicPr>
          <p:nvPr/>
        </p:nvPicPr>
        <p:blipFill>
          <a:blip r:embed="rId5"/>
          <a:stretch>
            <a:fillRect/>
          </a:stretch>
        </p:blipFill>
        <p:spPr>
          <a:xfrm>
            <a:off x="5961277" y="1029918"/>
            <a:ext cx="2046112" cy="2091973"/>
          </a:xfrm>
          <a:prstGeom prst="rect">
            <a:avLst/>
          </a:prstGeom>
        </p:spPr>
      </p:pic>
      <p:sp>
        <p:nvSpPr>
          <p:cNvPr id="18" name="文本框 17"/>
          <p:cNvSpPr txBox="1"/>
          <p:nvPr/>
        </p:nvSpPr>
        <p:spPr>
          <a:xfrm>
            <a:off x="8010949" y="1005798"/>
            <a:ext cx="3618088"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altLang="zh-CN" sz="2400" dirty="0">
                <a:solidFill>
                  <a:srgbClr val="FF0000"/>
                </a:solidFill>
                <a:latin typeface="微软雅黑"/>
              </a:rPr>
              <a:t>Alex </a:t>
            </a:r>
            <a:r>
              <a:rPr lang="en-US" altLang="zh-CN" sz="2400" dirty="0" err="1">
                <a:solidFill>
                  <a:srgbClr val="FF0000"/>
                </a:solidFill>
                <a:latin typeface="微软雅黑"/>
              </a:rPr>
              <a:t>Zhavoronkov博士</a:t>
            </a:r>
            <a:endParaRPr lang="en-US" altLang="zh-CN" sz="2400" dirty="0">
              <a:solidFill>
                <a:srgbClr val="FF0000"/>
              </a:solidFill>
              <a:latin typeface="微软雅黑"/>
            </a:endParaRPr>
          </a:p>
          <a:p>
            <a:r>
              <a:rPr lang="en-US" sz="2000" dirty="0" err="1">
                <a:latin typeface="微软雅黑"/>
                <a:ea typeface="+mn-lt"/>
                <a:cs typeface="+mn-lt"/>
              </a:rPr>
              <a:t>英矽智能（Insilico</a:t>
            </a:r>
            <a:r>
              <a:rPr lang="en-US" sz="2000" dirty="0">
                <a:latin typeface="微软雅黑"/>
                <a:ea typeface="+mn-lt"/>
                <a:cs typeface="+mn-lt"/>
              </a:rPr>
              <a:t> Medicine，</a:t>
            </a:r>
            <a:r>
              <a:rPr lang="zh-CN" altLang="en-US" sz="2000" dirty="0">
                <a:latin typeface="微软雅黑"/>
                <a:ea typeface="微软雅黑"/>
                <a:cs typeface="+mn-lt"/>
              </a:rPr>
              <a:t>第一家人工智能制药公司，2024年4月估值70亿元，已上市两款药品</a:t>
            </a:r>
            <a:r>
              <a:rPr lang="en-US" altLang="zh-CN" sz="2000" dirty="0">
                <a:latin typeface="微软雅黑"/>
                <a:ea typeface="+mn-lt"/>
                <a:cs typeface="+mn-lt"/>
              </a:rPr>
              <a:t>PD-1</a:t>
            </a:r>
            <a:r>
              <a:rPr lang="zh-CN" altLang="en-US" sz="2000" dirty="0">
                <a:latin typeface="微软雅黑"/>
                <a:ea typeface="微软雅黑"/>
                <a:cs typeface="+mn-lt"/>
              </a:rPr>
              <a:t>和</a:t>
            </a:r>
            <a:r>
              <a:rPr lang="en-US" altLang="zh-CN" sz="2000" dirty="0">
                <a:latin typeface="微软雅黑"/>
                <a:ea typeface="+mn-lt"/>
                <a:cs typeface="+mn-lt"/>
              </a:rPr>
              <a:t>BTK</a:t>
            </a:r>
            <a:r>
              <a:rPr lang="zh-CN" altLang="en-US" sz="2000" dirty="0">
                <a:latin typeface="微软雅黑"/>
                <a:ea typeface="微软雅黑"/>
                <a:cs typeface="+mn-lt"/>
              </a:rPr>
              <a:t>抑制剂</a:t>
            </a:r>
            <a:r>
              <a:rPr lang="en-US" sz="2000" dirty="0">
                <a:latin typeface="微软雅黑"/>
                <a:ea typeface="+mn-lt"/>
                <a:cs typeface="+mn-lt"/>
              </a:rPr>
              <a:t>）</a:t>
            </a:r>
            <a:r>
              <a:rPr lang="zh-CN" altLang="en-US" sz="2000" dirty="0">
                <a:latin typeface="微软雅黑"/>
                <a:ea typeface="+mn-lt"/>
                <a:cs typeface="+mn-lt"/>
              </a:rPr>
              <a:t>创始人兼</a:t>
            </a:r>
            <a:r>
              <a:rPr lang="en-US" sz="2000" dirty="0">
                <a:latin typeface="微软雅黑"/>
                <a:ea typeface="+mn-lt"/>
                <a:cs typeface="+mn-lt"/>
              </a:rPr>
              <a:t>CEO</a:t>
            </a:r>
            <a:endParaRPr lang="en-US" sz="2000" dirty="0">
              <a:latin typeface="微软雅黑"/>
              <a:cs typeface="Arial" panose="020B0604020202020204"/>
            </a:endParaRPr>
          </a:p>
        </p:txBody>
      </p:sp>
      <p:pic>
        <p:nvPicPr>
          <p:cNvPr id="19" name="图片 18" descr="文本&#10;&#10;已自动生成说明"/>
          <p:cNvPicPr>
            <a:picLocks noChangeAspect="1"/>
          </p:cNvPicPr>
          <p:nvPr/>
        </p:nvPicPr>
        <p:blipFill>
          <a:blip r:embed="rId6"/>
          <a:stretch>
            <a:fillRect/>
          </a:stretch>
        </p:blipFill>
        <p:spPr>
          <a:xfrm>
            <a:off x="6046682" y="3103955"/>
            <a:ext cx="5243690" cy="1643204"/>
          </a:xfrm>
          <a:prstGeom prst="rect">
            <a:avLst/>
          </a:prstGeom>
        </p:spPr>
      </p:pic>
      <p:sp>
        <p:nvSpPr>
          <p:cNvPr id="20" name="矩形 19"/>
          <p:cNvSpPr/>
          <p:nvPr/>
        </p:nvSpPr>
        <p:spPr>
          <a:xfrm>
            <a:off x="6753818" y="4467199"/>
            <a:ext cx="1106309" cy="2878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图形用户界面, 文本&#10;&#10;已自动生成说明"/>
          <p:cNvPicPr>
            <a:picLocks noChangeAspect="1"/>
          </p:cNvPicPr>
          <p:nvPr/>
        </p:nvPicPr>
        <p:blipFill>
          <a:blip r:embed="rId7"/>
          <a:stretch>
            <a:fillRect/>
          </a:stretch>
        </p:blipFill>
        <p:spPr>
          <a:xfrm>
            <a:off x="5962016" y="4788452"/>
            <a:ext cx="4995334" cy="763412"/>
          </a:xfrm>
          <a:prstGeom prst="rect">
            <a:avLst/>
          </a:prstGeom>
        </p:spPr>
      </p:pic>
      <p:pic>
        <p:nvPicPr>
          <p:cNvPr id="25" name="图片 24" descr="图形用户界面, 文本&#10;&#10;已自动生成说明"/>
          <p:cNvPicPr>
            <a:picLocks noChangeAspect="1"/>
          </p:cNvPicPr>
          <p:nvPr/>
        </p:nvPicPr>
        <p:blipFill>
          <a:blip r:embed="rId8"/>
          <a:stretch>
            <a:fillRect/>
          </a:stretch>
        </p:blipFill>
        <p:spPr>
          <a:xfrm>
            <a:off x="5997998" y="5431043"/>
            <a:ext cx="5047546" cy="925691"/>
          </a:xfrm>
          <a:prstGeom prst="rect">
            <a:avLst/>
          </a:prstGeom>
        </p:spPr>
      </p:pic>
      <p:sp>
        <p:nvSpPr>
          <p:cNvPr id="26" name="文本框 25"/>
          <p:cNvSpPr txBox="1"/>
          <p:nvPr/>
        </p:nvSpPr>
        <p:spPr>
          <a:xfrm>
            <a:off x="6024106" y="6345441"/>
            <a:ext cx="54017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altLang="zh-CN" dirty="0">
                <a:latin typeface="微软雅黑"/>
                <a:cs typeface="Times New Roman" panose="02020603050405020304"/>
              </a:rPr>
              <a:t>AI</a:t>
            </a:r>
            <a:r>
              <a:rPr lang="zh-CN" altLang="en-US" dirty="0">
                <a:latin typeface="微软雅黑"/>
                <a:ea typeface="微软雅黑"/>
                <a:cs typeface="Times New Roman" panose="02020603050405020304"/>
              </a:rPr>
              <a:t>驱动的临床试验中</a:t>
            </a:r>
            <a:r>
              <a:rPr lang="zh-CN" altLang="en-US" b="1" dirty="0">
                <a:latin typeface="微软雅黑"/>
                <a:ea typeface="微软雅黑"/>
                <a:cs typeface="Times New Roman" panose="02020603050405020304"/>
              </a:rPr>
              <a:t>最值得关注</a:t>
            </a:r>
            <a:r>
              <a:rPr lang="zh-CN" altLang="en-US" dirty="0">
                <a:latin typeface="微软雅黑"/>
                <a:ea typeface="微软雅黑"/>
                <a:cs typeface="Times New Roman" panose="02020603050405020304"/>
              </a:rPr>
              <a:t>的几个工作之一</a:t>
            </a:r>
            <a:endParaRPr lang="en-US" altLang="zh-CN" dirty="0">
              <a:latin typeface="微软雅黑"/>
              <a:ea typeface="微软雅黑"/>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AI</a:t>
            </a:r>
            <a:r>
              <a:rPr lang="zh-CN" altLang="en-US" sz="3200" b="1" dirty="0">
                <a:solidFill>
                  <a:schemeClr val="bg1"/>
                </a:solidFill>
                <a:latin typeface="微软雅黑" charset="0"/>
                <a:ea typeface="微软雅黑" charset="0"/>
                <a:cs typeface="Arial" panose="020B0604020202020204"/>
              </a:rPr>
              <a:t>+</a:t>
            </a:r>
            <a:r>
              <a:rPr lang="en-US" altLang="zh-CN" sz="3200" b="1" dirty="0">
                <a:solidFill>
                  <a:schemeClr val="bg1"/>
                </a:solidFill>
                <a:latin typeface="微软雅黑" charset="0"/>
                <a:ea typeface="微软雅黑" charset="0"/>
                <a:cs typeface="Arial" panose="020B0604020202020204"/>
              </a:rPr>
              <a:t>药物研发</a:t>
            </a:r>
            <a:r>
              <a:rPr lang="zh-CN" altLang="en-US" sz="3200" b="1" dirty="0">
                <a:solidFill>
                  <a:schemeClr val="bg1"/>
                </a:solidFill>
                <a:latin typeface="微软雅黑" charset="0"/>
                <a:ea typeface="微软雅黑" charset="0"/>
                <a:cs typeface="Arial" panose="020B0604020202020204"/>
              </a:rPr>
              <a:t>还有多远？</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 name="文本框 4"/>
          <p:cNvSpPr txBox="1"/>
          <p:nvPr userDrawn="1"/>
        </p:nvSpPr>
        <p:spPr>
          <a:xfrm>
            <a:off x="899286" y="5557429"/>
            <a:ext cx="10393428" cy="1773665"/>
          </a:xfrm>
          <a:prstGeom prst="rect">
            <a:avLst/>
          </a:prstGeom>
        </p:spPr>
        <p:txBody>
          <a:bodyPr wrap="square" rtlCol="0">
            <a:noAutofit/>
          </a:bodyPr>
          <a:p>
            <a:r>
              <a:rPr lang="zh-CN" altLang="en-US" sz="2800"/>
              <a:t>“</a:t>
            </a:r>
            <a:r>
              <a:rPr lang="en-US" altLang="zh-CN" sz="2800"/>
              <a:t>AI</a:t>
            </a:r>
            <a:r>
              <a:rPr lang="zh-CN" altLang="en-US" sz="2800"/>
              <a:t>真正重构药物研发，还需要</a:t>
            </a:r>
            <a:r>
              <a:rPr lang="en-US" altLang="zh-CN" sz="2800"/>
              <a:t>6</a:t>
            </a:r>
            <a:r>
              <a:rPr lang="zh-CN" altLang="en-US" sz="2800"/>
              <a:t>个</a:t>
            </a:r>
            <a:r>
              <a:rPr lang="en-US" altLang="zh-CN" sz="2800"/>
              <a:t>AlphaFold</a:t>
            </a:r>
            <a:r>
              <a:rPr lang="zh-CN" altLang="en-US" sz="2800"/>
              <a:t>级别的突破。”------诺贝尔化学家获得者、</a:t>
            </a:r>
            <a:r>
              <a:rPr lang="en-US" altLang="zh-CN" sz="2800"/>
              <a:t>DeepMind</a:t>
            </a:r>
            <a:r>
              <a:rPr lang="zh-CN" altLang="en-US" sz="2800"/>
              <a:t>创始人</a:t>
            </a:r>
            <a:r>
              <a:rPr lang="en-US" altLang="zh-CN" sz="2800"/>
              <a:t>Demis Hassabis</a:t>
            </a:r>
            <a:r>
              <a:rPr lang="zh-CN" altLang="en-US" sz="2800"/>
              <a:t>博士</a:t>
            </a:r>
            <a:endParaRPr lang="zh-CN" altLang="en-US" sz="2800"/>
          </a:p>
        </p:txBody>
      </p:sp>
      <p:pic>
        <p:nvPicPr>
          <p:cNvPr id="4" name="图片 3" descr="图示&#10;&#10;已自动生成说明"/>
          <p:cNvPicPr>
            <a:picLocks noChangeAspect="1"/>
          </p:cNvPicPr>
          <p:nvPr/>
        </p:nvPicPr>
        <p:blipFill>
          <a:blip r:embed="rId1"/>
          <a:stretch>
            <a:fillRect/>
          </a:stretch>
        </p:blipFill>
        <p:spPr>
          <a:xfrm rot="16200000">
            <a:off x="6259513" y="2854919"/>
            <a:ext cx="1147902" cy="1797506"/>
          </a:xfrm>
          <a:prstGeom prst="rect">
            <a:avLst/>
          </a:prstGeom>
        </p:spPr>
      </p:pic>
      <p:cxnSp>
        <p:nvCxnSpPr>
          <p:cNvPr id="6" name="直接箭头连接符 5"/>
          <p:cNvCxnSpPr/>
          <p:nvPr/>
        </p:nvCxnSpPr>
        <p:spPr>
          <a:xfrm>
            <a:off x="5374171" y="3710763"/>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4286915" y="3195574"/>
            <a:ext cx="1033782" cy="1033782"/>
          </a:xfrm>
          <a:prstGeom prst="rect">
            <a:avLst/>
          </a:prstGeom>
        </p:spPr>
      </p:pic>
      <p:sp>
        <p:nvSpPr>
          <p:cNvPr id="11" name="Content Placeholder 2"/>
          <p:cNvSpPr txBox="1"/>
          <p:nvPr/>
        </p:nvSpPr>
        <p:spPr>
          <a:xfrm>
            <a:off x="5047161" y="4327624"/>
            <a:ext cx="2193624"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AI-药物设计</a:t>
            </a:r>
            <a:endParaRPr lang="en-US">
              <a:latin typeface="微软雅黑" charset="0"/>
              <a:ea typeface="微软雅黑" charset="0"/>
              <a:cs typeface="Arial" panose="020B0604020202020204" pitchFamily="34" charset="0"/>
            </a:endParaRPr>
          </a:p>
        </p:txBody>
      </p:sp>
      <p:sp>
        <p:nvSpPr>
          <p:cNvPr id="10" name="文本框 9"/>
          <p:cNvSpPr txBox="1"/>
          <p:nvPr/>
        </p:nvSpPr>
        <p:spPr>
          <a:xfrm>
            <a:off x="4202368" y="920008"/>
            <a:ext cx="3807639"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sz="2800">
                <a:solidFill>
                  <a:schemeClr val="bg1"/>
                </a:solidFill>
                <a:latin typeface="微软雅黑"/>
                <a:ea typeface="微软雅黑"/>
              </a:rPr>
              <a:t>药物发现</a:t>
            </a:r>
            <a:endParaRPr lang="zh-CN" altLang="en-US" sz="2800">
              <a:solidFill>
                <a:schemeClr val="bg1"/>
              </a:solidFill>
              <a:latin typeface="微软雅黑"/>
              <a:ea typeface="微软雅黑"/>
              <a:cs typeface="Arial" panose="020B0604020202020204"/>
            </a:endParaRPr>
          </a:p>
        </p:txBody>
      </p:sp>
      <p:sp>
        <p:nvSpPr>
          <p:cNvPr id="13" name="矩形 12"/>
          <p:cNvSpPr/>
          <p:nvPr/>
        </p:nvSpPr>
        <p:spPr>
          <a:xfrm>
            <a:off x="4202368" y="1457584"/>
            <a:ext cx="3807668" cy="330458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ntent Placeholder 2"/>
          <p:cNvSpPr txBox="1"/>
          <p:nvPr/>
        </p:nvSpPr>
        <p:spPr>
          <a:xfrm>
            <a:off x="8329259" y="3772898"/>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临床试验</a:t>
            </a:r>
            <a:r>
              <a:rPr lang="en-US" sz="2400">
                <a:solidFill>
                  <a:schemeClr val="tx1">
                    <a:lumMod val="95000"/>
                    <a:lumOff val="5000"/>
                  </a:schemeClr>
                </a:solidFill>
                <a:latin typeface="微软雅黑"/>
                <a:ea typeface="Calibri"/>
                <a:cs typeface="Arial" panose="020B0604020202020204" pitchFamily="34" charset="0"/>
              </a:rPr>
              <a:t>结果预测、临床试验模拟</a:t>
            </a:r>
            <a:endParaRPr lang="en-US">
              <a:latin typeface="微软雅黑"/>
              <a:ea typeface="Calibri"/>
              <a:cs typeface="Arial" panose="020B0604020202020204" pitchFamily="34" charset="0"/>
            </a:endParaRPr>
          </a:p>
        </p:txBody>
      </p:sp>
      <p:sp>
        <p:nvSpPr>
          <p:cNvPr id="22" name="文本框 21"/>
          <p:cNvSpPr txBox="1"/>
          <p:nvPr/>
        </p:nvSpPr>
        <p:spPr>
          <a:xfrm>
            <a:off x="8151284" y="920045"/>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a:ea typeface="微软雅黑"/>
              </a:rPr>
              <a:t>动物、临床试验</a:t>
            </a:r>
            <a:endParaRPr lang="zh-CN" altLang="en-US" sz="2800">
              <a:solidFill>
                <a:schemeClr val="bg1"/>
              </a:solidFill>
              <a:latin typeface="微软雅黑"/>
              <a:ea typeface="微软雅黑"/>
              <a:cs typeface="Arial" panose="020B0604020202020204"/>
            </a:endParaRPr>
          </a:p>
        </p:txBody>
      </p:sp>
      <p:sp>
        <p:nvSpPr>
          <p:cNvPr id="32" name="矩形 31"/>
          <p:cNvSpPr/>
          <p:nvPr/>
        </p:nvSpPr>
        <p:spPr>
          <a:xfrm>
            <a:off x="8151284" y="1446332"/>
            <a:ext cx="3891624" cy="33158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标&#10;&#10;已自动生成说明"/>
          <p:cNvPicPr>
            <a:picLocks noChangeAspect="1"/>
          </p:cNvPicPr>
          <p:nvPr/>
        </p:nvPicPr>
        <p:blipFill>
          <a:blip r:embed="rId3"/>
          <a:stretch>
            <a:fillRect/>
          </a:stretch>
        </p:blipFill>
        <p:spPr>
          <a:xfrm>
            <a:off x="9341884" y="1716431"/>
            <a:ext cx="865754" cy="865754"/>
          </a:xfrm>
          <a:prstGeom prst="rect">
            <a:avLst/>
          </a:prstGeom>
        </p:spPr>
      </p:pic>
      <p:pic>
        <p:nvPicPr>
          <p:cNvPr id="36" name="图片 35" descr="Drug container - Free healthcare and medical icons"/>
          <p:cNvPicPr>
            <a:picLocks noChangeAspect="1"/>
          </p:cNvPicPr>
          <p:nvPr/>
        </p:nvPicPr>
        <p:blipFill>
          <a:blip r:embed="rId4"/>
          <a:stretch>
            <a:fillRect/>
          </a:stretch>
        </p:blipFill>
        <p:spPr>
          <a:xfrm>
            <a:off x="8329281" y="2720898"/>
            <a:ext cx="762001" cy="801510"/>
          </a:xfrm>
          <a:prstGeom prst="rect">
            <a:avLst/>
          </a:prstGeom>
        </p:spPr>
      </p:pic>
      <p:pic>
        <p:nvPicPr>
          <p:cNvPr id="39" name="图片 38" descr="Hospital Icon PNG Images, Vectors Free Download - Pngtree"/>
          <p:cNvPicPr>
            <a:picLocks noChangeAspect="1"/>
          </p:cNvPicPr>
          <p:nvPr/>
        </p:nvPicPr>
        <p:blipFill>
          <a:blip r:embed="rId5"/>
          <a:stretch>
            <a:fillRect/>
          </a:stretch>
        </p:blipFill>
        <p:spPr>
          <a:xfrm>
            <a:off x="9286517" y="2720946"/>
            <a:ext cx="976488" cy="982133"/>
          </a:xfrm>
          <a:prstGeom prst="rect">
            <a:avLst/>
          </a:prstGeom>
        </p:spPr>
      </p:pic>
      <p:pic>
        <p:nvPicPr>
          <p:cNvPr id="40" name="图片 39" descr="图标&#10;&#10;已自动生成说明"/>
          <p:cNvPicPr>
            <a:picLocks noChangeAspect="1"/>
          </p:cNvPicPr>
          <p:nvPr/>
        </p:nvPicPr>
        <p:blipFill>
          <a:blip r:embed="rId6"/>
          <a:stretch>
            <a:fillRect/>
          </a:stretch>
        </p:blipFill>
        <p:spPr>
          <a:xfrm>
            <a:off x="10488137" y="2917120"/>
            <a:ext cx="1487311" cy="786695"/>
          </a:xfrm>
          <a:prstGeom prst="rect">
            <a:avLst/>
          </a:prstGeom>
        </p:spPr>
      </p:pic>
      <p:pic>
        <p:nvPicPr>
          <p:cNvPr id="41" name="图片 40"/>
          <p:cNvPicPr>
            <a:picLocks noChangeAspect="1"/>
          </p:cNvPicPr>
          <p:nvPr/>
        </p:nvPicPr>
        <p:blipFill>
          <a:blip r:embed="rId2"/>
          <a:stretch>
            <a:fillRect/>
          </a:stretch>
        </p:blipFill>
        <p:spPr>
          <a:xfrm>
            <a:off x="10668282" y="1490686"/>
            <a:ext cx="1048600" cy="1048600"/>
          </a:xfrm>
          <a:prstGeom prst="rect">
            <a:avLst/>
          </a:prstGeom>
        </p:spPr>
      </p:pic>
      <p:cxnSp>
        <p:nvCxnSpPr>
          <p:cNvPr id="42" name="直接箭头连接符 41"/>
          <p:cNvCxnSpPr/>
          <p:nvPr/>
        </p:nvCxnSpPr>
        <p:spPr>
          <a:xfrm>
            <a:off x="10207987" y="2232378"/>
            <a:ext cx="408561"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1186637" y="2542823"/>
            <a:ext cx="11289" cy="46848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descr="upload_post_object_v2_3657434485"/>
          <p:cNvPicPr>
            <a:picLocks noChangeAspect="1"/>
          </p:cNvPicPr>
          <p:nvPr/>
        </p:nvPicPr>
        <p:blipFill>
          <a:blip r:embed="rId7"/>
          <a:stretch>
            <a:fillRect/>
          </a:stretch>
        </p:blipFill>
        <p:spPr>
          <a:xfrm>
            <a:off x="6003817" y="1605321"/>
            <a:ext cx="1968185" cy="988826"/>
          </a:xfrm>
          <a:prstGeom prst="rect">
            <a:avLst/>
          </a:prstGeom>
        </p:spPr>
      </p:pic>
      <p:sp>
        <p:nvSpPr>
          <p:cNvPr id="24" name="Content Placeholder 2"/>
          <p:cNvSpPr txBox="1"/>
          <p:nvPr/>
        </p:nvSpPr>
        <p:spPr>
          <a:xfrm>
            <a:off x="4340431" y="2656054"/>
            <a:ext cx="3598989"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a:t>
            </a:r>
            <a:r>
              <a:rPr lang="en-US" altLang="zh-CN" sz="2400">
                <a:solidFill>
                  <a:schemeClr val="tx1">
                    <a:lumMod val="95000"/>
                    <a:lumOff val="5000"/>
                  </a:schemeClr>
                </a:solidFill>
                <a:latin typeface="微软雅黑" charset="0"/>
                <a:ea typeface="微软雅黑" charset="0"/>
                <a:cs typeface="Arial" panose="020B0604020202020204" pitchFamily="34" charset="0"/>
              </a:rPr>
              <a:t>I docking</a:t>
            </a:r>
            <a:r>
              <a:rPr lang="zh-CN" altLang="en-US" sz="2400">
                <a:solidFill>
                  <a:schemeClr val="tx1">
                    <a:lumMod val="95000"/>
                    <a:lumOff val="5000"/>
                  </a:schemeClr>
                </a:solidFill>
                <a:latin typeface="微软雅黑" charset="0"/>
                <a:ea typeface="微软雅黑" charset="0"/>
                <a:cs typeface="Arial" panose="020B0604020202020204" pitchFamily="34" charset="0"/>
              </a:rPr>
              <a:t>（分子对接）</a:t>
            </a:r>
            <a:endParaRPr lang="en-US">
              <a:latin typeface="微软雅黑"/>
              <a:ea typeface="Calibri"/>
              <a:cs typeface="+mn-lt"/>
            </a:endParaRPr>
          </a:p>
        </p:txBody>
      </p:sp>
      <p:cxnSp>
        <p:nvCxnSpPr>
          <p:cNvPr id="26" name="直接箭头连接符 25"/>
          <p:cNvCxnSpPr/>
          <p:nvPr/>
        </p:nvCxnSpPr>
        <p:spPr>
          <a:xfrm>
            <a:off x="5374213" y="2078795"/>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2"/>
          <a:stretch>
            <a:fillRect/>
          </a:stretch>
        </p:blipFill>
        <p:spPr>
          <a:xfrm>
            <a:off x="4340431" y="1560404"/>
            <a:ext cx="1033782" cy="1033782"/>
          </a:xfrm>
          <a:prstGeom prst="rect">
            <a:avLst/>
          </a:prstGeom>
        </p:spPr>
      </p:pic>
      <p:sp>
        <p:nvSpPr>
          <p:cNvPr id="28" name="Content Placeholder 2"/>
          <p:cNvSpPr txBox="1"/>
          <p:nvPr/>
        </p:nvSpPr>
        <p:spPr>
          <a:xfrm>
            <a:off x="328016" y="4169935"/>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靶点筛选、靶点结构确定</a:t>
            </a:r>
            <a:endParaRPr lang="en-US">
              <a:latin typeface="微软雅黑"/>
              <a:ea typeface="Calibri"/>
              <a:cs typeface="+mn-lt"/>
            </a:endParaRPr>
          </a:p>
        </p:txBody>
      </p:sp>
      <p:sp>
        <p:nvSpPr>
          <p:cNvPr id="29" name="文本框 28"/>
          <p:cNvSpPr txBox="1"/>
          <p:nvPr/>
        </p:nvSpPr>
        <p:spPr>
          <a:xfrm>
            <a:off x="149137" y="920008"/>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charset="0"/>
                <a:ea typeface="微软雅黑" charset="0"/>
                <a:cs typeface="Arial" panose="020B0604020202020204"/>
              </a:rPr>
              <a:t>靶点</a:t>
            </a:r>
            <a:r>
              <a:rPr lang="zh-CN" altLang="en-US" sz="2800">
                <a:solidFill>
                  <a:schemeClr val="bg1"/>
                </a:solidFill>
                <a:latin typeface="微软雅黑" charset="0"/>
                <a:ea typeface="微软雅黑" charset="0"/>
                <a:cs typeface="Arial" panose="020B0604020202020204" pitchFamily="34" charset="0"/>
              </a:rPr>
              <a:t>发现</a:t>
            </a:r>
            <a:endParaRPr lang="zh-CN" altLang="en-US">
              <a:latin typeface="微软雅黑" charset="0"/>
              <a:ea typeface="微软雅黑" charset="0"/>
              <a:cs typeface="Arial" panose="020B0604020202020204"/>
            </a:endParaRPr>
          </a:p>
        </p:txBody>
      </p:sp>
      <p:sp>
        <p:nvSpPr>
          <p:cNvPr id="30" name="矩形 29"/>
          <p:cNvSpPr/>
          <p:nvPr/>
        </p:nvSpPr>
        <p:spPr>
          <a:xfrm>
            <a:off x="149137" y="1457531"/>
            <a:ext cx="3891624" cy="33046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upload_post_object_v2_3107908978"/>
          <p:cNvPicPr>
            <a:picLocks noChangeAspect="1"/>
          </p:cNvPicPr>
          <p:nvPr/>
        </p:nvPicPr>
        <p:blipFill>
          <a:blip r:embed="rId8"/>
          <a:stretch>
            <a:fillRect/>
          </a:stretch>
        </p:blipFill>
        <p:spPr>
          <a:xfrm>
            <a:off x="8410361" y="1790781"/>
            <a:ext cx="795329" cy="748544"/>
          </a:xfrm>
          <a:prstGeom prst="rect">
            <a:avLst/>
          </a:prstGeom>
        </p:spPr>
      </p:pic>
      <p:pic>
        <p:nvPicPr>
          <p:cNvPr id="12" name="图片 11" descr="upload_post_object_v2_3163703527"/>
          <p:cNvPicPr>
            <a:picLocks noChangeAspect="1"/>
          </p:cNvPicPr>
          <p:nvPr/>
        </p:nvPicPr>
        <p:blipFill>
          <a:blip r:embed="rId9"/>
          <a:stretch>
            <a:fillRect/>
          </a:stretch>
        </p:blipFill>
        <p:spPr>
          <a:xfrm>
            <a:off x="2039521" y="1532765"/>
            <a:ext cx="1437693" cy="1264568"/>
          </a:xfrm>
          <a:prstGeom prst="rect">
            <a:avLst/>
          </a:prstGeom>
        </p:spPr>
      </p:pic>
      <p:pic>
        <p:nvPicPr>
          <p:cNvPr id="15" name="图片 14" descr="upload_post_object_v2_3906979227"/>
          <p:cNvPicPr>
            <a:picLocks noChangeAspect="1"/>
          </p:cNvPicPr>
          <p:nvPr/>
        </p:nvPicPr>
        <p:blipFill>
          <a:blip r:embed="rId10"/>
          <a:stretch>
            <a:fillRect/>
          </a:stretch>
        </p:blipFill>
        <p:spPr>
          <a:xfrm>
            <a:off x="970640" y="2917087"/>
            <a:ext cx="2763995" cy="1199469"/>
          </a:xfrm>
          <a:prstGeom prst="rect">
            <a:avLst/>
          </a:prstGeom>
        </p:spPr>
      </p:pic>
      <p:sp>
        <p:nvSpPr>
          <p:cNvPr id="17" name="文本框 16"/>
          <p:cNvSpPr txBox="1"/>
          <p:nvPr userDrawn="1"/>
        </p:nvSpPr>
        <p:spPr>
          <a:xfrm>
            <a:off x="431447" y="1640292"/>
            <a:ext cx="1694800" cy="438524"/>
          </a:xfrm>
          <a:prstGeom prst="rect">
            <a:avLst/>
          </a:prstGeom>
        </p:spPr>
        <p:txBody>
          <a:bodyPr wrap="square" rtlCol="0">
            <a:noAutofit/>
          </a:bodyPr>
          <a:p>
            <a:r>
              <a:rPr lang="zh-CN" altLang="en-US" sz="2000">
                <a:solidFill>
                  <a:schemeClr val="tx1"/>
                </a:solidFill>
                <a:highlight>
                  <a:srgbClr val="C0C0C0"/>
                </a:highlight>
              </a:rPr>
              <a:t>全基因组</a:t>
            </a:r>
            <a:r>
              <a:rPr lang="zh-CN" altLang="en-US" sz="2000">
                <a:solidFill>
                  <a:schemeClr val="tx1"/>
                </a:solidFill>
                <a:highlight>
                  <a:srgbClr val="C0C0C0"/>
                </a:highlight>
                <a:cs typeface="Arial" panose="020B0604020202020204" pitchFamily="34" charset="0"/>
              </a:rPr>
              <a:t>关联分析（</a:t>
            </a:r>
            <a:r>
              <a:rPr lang="en-US" altLang="zh-CN" sz="2000">
                <a:solidFill>
                  <a:schemeClr val="tx1"/>
                </a:solidFill>
                <a:highlight>
                  <a:srgbClr val="C0C0C0"/>
                </a:highlight>
                <a:cs typeface="Arial" panose="020B0604020202020204" pitchFamily="34" charset="0"/>
              </a:rPr>
              <a:t>GWAS</a:t>
            </a:r>
            <a:r>
              <a:rPr lang="zh-CN" altLang="en-US" sz="2000">
                <a:solidFill>
                  <a:schemeClr val="tx1"/>
                </a:solidFill>
                <a:highlight>
                  <a:srgbClr val="C0C0C0"/>
                </a:highlight>
                <a:cs typeface="Arial" panose="020B0604020202020204" pitchFamily="34" charset="0"/>
              </a:rPr>
              <a:t>）</a:t>
            </a:r>
            <a:endParaRPr lang="zh-CN" altLang="en-US" sz="2000"/>
          </a:p>
        </p:txBody>
      </p:sp>
      <p:sp>
        <p:nvSpPr>
          <p:cNvPr id="16" name="文本框 15"/>
          <p:cNvSpPr txBox="1"/>
          <p:nvPr userDrawn="1"/>
        </p:nvSpPr>
        <p:spPr>
          <a:xfrm>
            <a:off x="431447" y="2917087"/>
            <a:ext cx="1694800" cy="438524"/>
          </a:xfrm>
          <a:prstGeom prst="rect">
            <a:avLst/>
          </a:prstGeom>
        </p:spPr>
        <p:txBody>
          <a:bodyPr wrap="square" rtlCol="0">
            <a:noAutofit/>
          </a:bodyPr>
          <a:p>
            <a:r>
              <a:rPr lang="zh-CN" altLang="en-US" sz="2000">
                <a:solidFill>
                  <a:schemeClr val="tx1"/>
                </a:solidFill>
                <a:highlight>
                  <a:srgbClr val="C0C0C0"/>
                </a:highlight>
              </a:rPr>
              <a:t>蛋白质折叠</a:t>
            </a:r>
            <a:endParaRPr lang="zh-CN" altLang="en-US"/>
          </a:p>
        </p:txBody>
      </p:sp>
      <p:sp>
        <p:nvSpPr>
          <p:cNvPr id="18" name="圆角矩形 17"/>
          <p:cNvSpPr/>
          <p:nvPr userDrawn="1"/>
        </p:nvSpPr>
        <p:spPr>
          <a:xfrm>
            <a:off x="328068" y="2797350"/>
            <a:ext cx="3654444" cy="1807389"/>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
        <p:nvSpPr>
          <p:cNvPr id="19" name="圆角矩形 18"/>
          <p:cNvSpPr/>
          <p:nvPr userDrawn="1"/>
        </p:nvSpPr>
        <p:spPr>
          <a:xfrm>
            <a:off x="4286930" y="1490663"/>
            <a:ext cx="3654444" cy="1593808"/>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823527" y="114962"/>
            <a:ext cx="6544945" cy="583565"/>
          </a:xfrm>
          <a:prstGeom prst="rect">
            <a:avLst/>
          </a:prstGeom>
          <a:noFill/>
        </p:spPr>
        <p:txBody>
          <a:bodyPr wrap="square" lIns="91440" tIns="45720" rIns="91440" bIns="45720" rtlCol="0" anchor="t">
            <a:spAutoFit/>
          </a:bodyPr>
          <a:lstStyle/>
          <a:p>
            <a:pPr algn="ctr"/>
            <a:r>
              <a:rPr lang="zh-CN" sz="3200" b="1" dirty="0">
                <a:solidFill>
                  <a:schemeClr val="bg1"/>
                </a:solidFill>
                <a:latin typeface="微软雅黑" charset="0"/>
                <a:ea typeface="微软雅黑" charset="0"/>
                <a:cs typeface="+mn-lt"/>
                <a:sym typeface="Symbol" panose="05050102010706020507" pitchFamily="18" charset="2"/>
              </a:rPr>
              <a:t>A</a:t>
            </a:r>
            <a:r>
              <a:rPr lang="en-US" altLang="zh-CN" sz="3200" b="1" dirty="0">
                <a:solidFill>
                  <a:schemeClr val="bg1"/>
                </a:solidFill>
                <a:latin typeface="微软雅黑" charset="0"/>
                <a:ea typeface="微软雅黑" charset="0"/>
                <a:cs typeface="Arial" panose="020B0604020202020204" pitchFamily="34" charset="0"/>
                <a:sym typeface="Symbol" panose="05050102010706020507" pitchFamily="18" charset="2"/>
              </a:rPr>
              <a:t>I</a:t>
            </a:r>
            <a:r>
              <a:rPr lang="zh-CN" sz="3200" b="1" dirty="0">
                <a:solidFill>
                  <a:schemeClr val="bg1"/>
                </a:solidFill>
                <a:latin typeface="微软雅黑"/>
                <a:ea typeface="微软雅黑"/>
                <a:cs typeface="+mn-lt"/>
                <a:sym typeface="Symbol" panose="05050102010706020507" pitchFamily="18" charset="2"/>
              </a:rPr>
              <a:t>赋能的药物发现与开发</a:t>
            </a:r>
            <a:endParaRPr lang="zh-CN" altLang="en-US" sz="3200" b="1" dirty="0">
              <a:solidFill>
                <a:schemeClr val="bg1"/>
              </a:solidFill>
              <a:latin typeface="微软雅黑"/>
              <a:ea typeface="微软雅黑"/>
            </a:endParaRPr>
          </a:p>
        </p:txBody>
      </p:sp>
      <p:sp>
        <p:nvSpPr>
          <p:cNvPr id="4" name="灯片编号占位符 107"/>
          <p:cNvSpPr>
            <a:spLocks noGrp="1"/>
          </p:cNvSpPr>
          <p:nvPr>
            <p:ph type="sldNum" sz="quarter" idx="12"/>
          </p:nvPr>
        </p:nvSpPr>
        <p:spPr>
          <a:xfrm>
            <a:off x="9254067" y="6356351"/>
            <a:ext cx="2743200" cy="365125"/>
          </a:xfrm>
        </p:spPr>
        <p:txBody>
          <a:bodyPr>
            <a:normAutofit fontScale="90000" lnSpcReduction="10000"/>
          </a:bodyPr>
          <a:lstStyle/>
          <a:p>
            <a:r>
              <a:rPr lang="en-US" altLang="zh-CN" dirty="0"/>
              <a:t>23</a:t>
            </a:r>
            <a:endParaRPr lang="en-US" altLang="zh-CN" dirty="0"/>
          </a:p>
        </p:txBody>
      </p:sp>
      <p:sp>
        <p:nvSpPr>
          <p:cNvPr id="7" name="矩形 6"/>
          <p:cNvSpPr/>
          <p:nvPr/>
        </p:nvSpPr>
        <p:spPr>
          <a:xfrm>
            <a:off x="1936044" y="2324802"/>
            <a:ext cx="9144000" cy="2836245"/>
          </a:xfrm>
          <a:prstGeom prst="rect">
            <a:avLst/>
          </a:prstGeom>
          <a:solidFill>
            <a:srgbClr val="761E7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8" name="文本框 10"/>
          <p:cNvSpPr txBox="1"/>
          <p:nvPr/>
        </p:nvSpPr>
        <p:spPr>
          <a:xfrm>
            <a:off x="4831645" y="1320452"/>
            <a:ext cx="3651504" cy="535531"/>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71450"/>
            <a:r>
              <a:rPr lang="zh-CN" altLang="en-US" sz="2800" b="1" kern="100">
                <a:solidFill>
                  <a:schemeClr val="tx2"/>
                </a:solidFill>
                <a:latin typeface="微软雅黑"/>
                <a:ea typeface="微软雅黑"/>
              </a:rPr>
              <a:t>符天凡（南京大学）</a:t>
            </a:r>
            <a:endParaRPr lang="en-US" altLang="zh-CN" sz="2800" b="1" kern="100">
              <a:solidFill>
                <a:schemeClr val="tx2"/>
              </a:solidFill>
              <a:latin typeface="微软雅黑"/>
              <a:ea typeface="微软雅黑"/>
            </a:endParaRPr>
          </a:p>
        </p:txBody>
      </p:sp>
      <p:sp>
        <p:nvSpPr>
          <p:cNvPr id="9" name="标题 1"/>
          <p:cNvSpPr txBox="1"/>
          <p:nvPr/>
        </p:nvSpPr>
        <p:spPr>
          <a:xfrm>
            <a:off x="1942295" y="2028512"/>
            <a:ext cx="9137749" cy="3245456"/>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kumimoji="1" lang="zh-CN" altLang="en-US" sz="4400">
                <a:solidFill>
                  <a:srgbClr val="FFFFFF"/>
                </a:solidFill>
                <a:latin typeface="微软雅黑"/>
                <a:ea typeface="微软雅黑"/>
              </a:rPr>
              <a:t>感谢各位专家 </a:t>
            </a:r>
            <a:br>
              <a:rPr lang="en-US" altLang="zh-CN" sz="4400">
                <a:latin typeface="微软雅黑" panose="020B0503020204020204" charset="-122"/>
                <a:ea typeface="微软雅黑" panose="020B0503020204020204" charset="-122"/>
              </a:rPr>
            </a:br>
            <a:r>
              <a:rPr kumimoji="1" lang="zh-CN" altLang="en-US" sz="4400">
                <a:solidFill>
                  <a:srgbClr val="FFFFFF"/>
                </a:solidFill>
                <a:latin typeface="微软雅黑"/>
                <a:ea typeface="微软雅黑"/>
              </a:rPr>
              <a:t>敬请批评指正</a:t>
            </a:r>
            <a:endParaRPr lang="zh-CN">
              <a:latin typeface="微软雅黑"/>
              <a:ea typeface="微软雅黑"/>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a:ea typeface="微软雅黑"/>
                <a:cs typeface="Arial" panose="020B0604020202020204"/>
              </a:rPr>
              <a:t>蛋白质折叠与</a:t>
            </a:r>
            <a:r>
              <a:rPr lang="en-US" altLang="zh-CN" sz="3200" b="1" dirty="0">
                <a:solidFill>
                  <a:schemeClr val="bg1"/>
                </a:solidFill>
                <a:latin typeface="微软雅黑"/>
                <a:ea typeface="微软雅黑"/>
                <a:cs typeface="Arial" panose="020B0604020202020204"/>
              </a:rPr>
              <a:t>AlphaFold</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4" name="图片 3" descr="upload_post_object_v2_3353957806"/>
          <p:cNvPicPr>
            <a:picLocks noChangeAspect="1"/>
          </p:cNvPicPr>
          <p:nvPr/>
        </p:nvPicPr>
        <p:blipFill>
          <a:blip r:embed="rId1"/>
          <a:stretch>
            <a:fillRect/>
          </a:stretch>
        </p:blipFill>
        <p:spPr>
          <a:xfrm>
            <a:off x="192366" y="1454283"/>
            <a:ext cx="5487187" cy="2381232"/>
          </a:xfrm>
          <a:prstGeom prst="rect">
            <a:avLst/>
          </a:prstGeom>
        </p:spPr>
      </p:pic>
      <p:sp>
        <p:nvSpPr>
          <p:cNvPr id="6" name="文本框 5"/>
          <p:cNvSpPr txBox="1"/>
          <p:nvPr userDrawn="1"/>
        </p:nvSpPr>
        <p:spPr>
          <a:xfrm>
            <a:off x="922505" y="4272217"/>
            <a:ext cx="4531327" cy="1358844"/>
          </a:xfrm>
          <a:prstGeom prst="rect">
            <a:avLst/>
          </a:prstGeom>
        </p:spPr>
        <p:txBody>
          <a:bodyPr wrap="square" rtlCol="0">
            <a:noAutofit/>
          </a:bodyPr>
          <a:p>
            <a:r>
              <a:rPr lang="zh-CN" altLang="en-US" sz="2400"/>
              <a:t>蛋白质折叠（</a:t>
            </a:r>
            <a:r>
              <a:rPr lang="en-US" altLang="zh-CN" sz="2400"/>
              <a:t>protein folding</a:t>
            </a:r>
            <a:r>
              <a:rPr lang="zh-CN" altLang="en-US" sz="2400"/>
              <a:t>）或者蛋白质结构预测（</a:t>
            </a:r>
            <a:r>
              <a:rPr lang="en-US" altLang="zh-CN" sz="2400"/>
              <a:t>protein structure prediction</a:t>
            </a:r>
            <a:r>
              <a:rPr lang="zh-CN" altLang="en-US" sz="2400"/>
              <a:t>）</a:t>
            </a:r>
            <a:endParaRPr lang="zh-CN" altLang="en-US" sz="2400"/>
          </a:p>
        </p:txBody>
      </p:sp>
      <p:pic>
        <p:nvPicPr>
          <p:cNvPr id="7" name="图片 6" descr="upload_post_object_v2_930253868"/>
          <p:cNvPicPr>
            <a:picLocks noChangeAspect="1"/>
          </p:cNvPicPr>
          <p:nvPr/>
        </p:nvPicPr>
        <p:blipFill>
          <a:blip r:embed="rId2"/>
          <a:stretch>
            <a:fillRect/>
          </a:stretch>
        </p:blipFill>
        <p:spPr>
          <a:xfrm>
            <a:off x="5960658" y="844563"/>
            <a:ext cx="5709295" cy="2375296"/>
          </a:xfrm>
          <a:prstGeom prst="rect">
            <a:avLst/>
          </a:prstGeom>
        </p:spPr>
      </p:pic>
      <p:pic>
        <p:nvPicPr>
          <p:cNvPr id="9" name="图片 8" descr="upload_post_object_v2_2499808348"/>
          <p:cNvPicPr>
            <a:picLocks noChangeAspect="1"/>
          </p:cNvPicPr>
          <p:nvPr/>
        </p:nvPicPr>
        <p:blipFill>
          <a:blip r:embed="rId3"/>
          <a:stretch>
            <a:fillRect/>
          </a:stretch>
        </p:blipFill>
        <p:spPr>
          <a:xfrm>
            <a:off x="5679585" y="3802589"/>
            <a:ext cx="5854862" cy="2298033"/>
          </a:xfrm>
          <a:prstGeom prst="rect">
            <a:avLst/>
          </a:prstGeom>
        </p:spPr>
      </p:pic>
      <p:sp>
        <p:nvSpPr>
          <p:cNvPr id="10" name="文本框 9"/>
          <p:cNvSpPr txBox="1"/>
          <p:nvPr userDrawn="1"/>
        </p:nvSpPr>
        <p:spPr>
          <a:xfrm>
            <a:off x="656420" y="6356296"/>
            <a:ext cx="7315200" cy="645160"/>
          </a:xfrm>
          <a:prstGeom prst="rect">
            <a:avLst/>
          </a:prstGeom>
        </p:spPr>
        <p:txBody>
          <a:bodyPr wrap="square" rtlCol="0" anchor="t">
            <a:noAutofit/>
          </a:bodyPr>
          <a:p>
            <a:r>
              <a:rPr lang="en-US" altLang="zh-CN" sz="1200"/>
              <a:t>Senior et al. Improved protein structure prediction using potentials from deep learning. Nature, 2020.</a:t>
            </a:r>
            <a:endParaRPr lang="en-US" altLang="zh-CN" sz="1200"/>
          </a:p>
          <a:p>
            <a:r>
              <a:rPr lang="en-US" altLang="zh-CN" sz="1200"/>
              <a:t>Jumper et al. Highly accurate protein structure prediction with alphafold. Nature, 2021.</a:t>
            </a:r>
            <a:endParaRPr lang="zh-CN" altLang="en-US" sz="1200"/>
          </a:p>
        </p:txBody>
      </p:sp>
      <p:sp>
        <p:nvSpPr>
          <p:cNvPr id="5" name="文本框 4"/>
          <p:cNvSpPr txBox="1"/>
          <p:nvPr userDrawn="1"/>
        </p:nvSpPr>
        <p:spPr>
          <a:xfrm>
            <a:off x="6394443" y="3315109"/>
            <a:ext cx="2773680" cy="368300"/>
          </a:xfrm>
          <a:prstGeom prst="rect">
            <a:avLst/>
          </a:prstGeom>
        </p:spPr>
        <p:txBody>
          <a:bodyPr wrap="none" rtlCol="0">
            <a:spAutoFit/>
          </a:bodyPr>
          <a:p>
            <a:r>
              <a:rPr lang="en-US" altLang="zh-CN"/>
              <a:t>AlphaFold1</a:t>
            </a:r>
            <a:r>
              <a:rPr lang="zh-CN" altLang="en-US"/>
              <a:t>：两阶段模型 </a:t>
            </a:r>
            <a:endParaRPr lang="zh-CN" altLang="en-US"/>
          </a:p>
        </p:txBody>
      </p:sp>
      <p:sp>
        <p:nvSpPr>
          <p:cNvPr id="8" name="文本框 7"/>
          <p:cNvSpPr txBox="1"/>
          <p:nvPr userDrawn="1"/>
        </p:nvSpPr>
        <p:spPr>
          <a:xfrm>
            <a:off x="6681649" y="6100626"/>
            <a:ext cx="5179561" cy="369570"/>
          </a:xfrm>
          <a:prstGeom prst="rect">
            <a:avLst/>
          </a:prstGeom>
        </p:spPr>
        <p:txBody>
          <a:bodyPr wrap="square" rtlCol="0">
            <a:noAutofit/>
          </a:bodyPr>
          <a:p>
            <a:r>
              <a:rPr lang="en-US" altLang="zh-CN"/>
              <a:t>AlphaFold2</a:t>
            </a:r>
            <a:r>
              <a:rPr lang="zh-CN" altLang="en-US"/>
              <a:t>：</a:t>
            </a:r>
            <a:r>
              <a:rPr lang="zh-CN" altLang="en-US">
                <a:solidFill>
                  <a:schemeClr val="tx1"/>
                </a:solidFill>
              </a:rPr>
              <a:t>端到端（</a:t>
            </a:r>
            <a:r>
              <a:rPr lang="en-US" altLang="zh-CN">
                <a:solidFill>
                  <a:schemeClr val="tx1"/>
                </a:solidFill>
              </a:rPr>
              <a:t>0.1</a:t>
            </a:r>
            <a:r>
              <a:rPr lang="zh-CN" altLang="en-US">
                <a:solidFill>
                  <a:schemeClr val="tx1"/>
                </a:solidFill>
              </a:rPr>
              <a:t>埃精度）</a:t>
            </a:r>
            <a:endParaRPr lang="zh-CN" altLang="en-US">
              <a:solidFill>
                <a:schemeClr val="tx1"/>
              </a:solidFill>
            </a:endParaRPr>
          </a:p>
          <a:p>
            <a:r>
              <a:rPr lang="zh-CN" altLang="en-US">
                <a:solidFill>
                  <a:schemeClr val="tx1"/>
                </a:solidFill>
              </a:rPr>
              <a:t>             </a:t>
            </a:r>
            <a:r>
              <a:rPr lang="en-US" altLang="zh-CN">
                <a:solidFill>
                  <a:schemeClr val="tx1"/>
                </a:solidFill>
              </a:rPr>
              <a:t>AlphaFold3:</a:t>
            </a:r>
            <a:r>
              <a:rPr lang="zh-CN" altLang="en-US">
                <a:solidFill>
                  <a:schemeClr val="tx1"/>
                </a:solidFill>
              </a:rPr>
              <a:t> 复合物预测</a:t>
            </a:r>
            <a:endParaRPr lang="zh-CN" altLang="en-US"/>
          </a:p>
        </p:txBody>
      </p:sp>
      <p:sp>
        <p:nvSpPr>
          <p:cNvPr id="11" name="文本框 10"/>
          <p:cNvSpPr txBox="1"/>
          <p:nvPr userDrawn="1"/>
        </p:nvSpPr>
        <p:spPr>
          <a:xfrm>
            <a:off x="514350" y="983824"/>
            <a:ext cx="4939529" cy="1358844"/>
          </a:xfrm>
          <a:prstGeom prst="rect">
            <a:avLst/>
          </a:prstGeom>
        </p:spPr>
        <p:txBody>
          <a:bodyPr wrap="square" rtlCol="0">
            <a:noAutofit/>
          </a:bodyPr>
          <a:p>
            <a:r>
              <a:rPr lang="zh-CN" altLang="en-US" sz="2400">
                <a:solidFill>
                  <a:schemeClr val="tx1"/>
                </a:solidFill>
              </a:rPr>
              <a:t>最重要的结构生物学问题--蛋白质折叠。结构决定功能。</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a:ea typeface="微软雅黑"/>
                <a:cs typeface="Arial" panose="020B0604020202020204"/>
              </a:rPr>
              <a:t>AlphaFold</a:t>
            </a:r>
            <a:r>
              <a:rPr lang="zh-CN" altLang="en-US" sz="3200" b="1" dirty="0">
                <a:solidFill>
                  <a:schemeClr val="bg1"/>
                </a:solidFill>
                <a:latin typeface="微软雅黑"/>
                <a:ea typeface="微软雅黑"/>
                <a:cs typeface="Arial" panose="020B0604020202020204"/>
              </a:rPr>
              <a:t>背后的</a:t>
            </a:r>
            <a:r>
              <a:rPr lang="en-US" altLang="zh-CN" sz="3200" b="1" dirty="0">
                <a:solidFill>
                  <a:schemeClr val="bg1"/>
                </a:solidFill>
                <a:latin typeface="微软雅黑"/>
                <a:ea typeface="微软雅黑"/>
                <a:cs typeface="Arial" panose="020B0604020202020204"/>
              </a:rPr>
              <a:t>数据和</a:t>
            </a:r>
            <a:r>
              <a:rPr lang="en-US" altLang="zh-CN" sz="3200" b="1" dirty="0">
                <a:solidFill>
                  <a:schemeClr val="bg1"/>
                </a:solidFill>
                <a:latin typeface="微软雅黑"/>
                <a:ea typeface="微软雅黑"/>
                <a:cs typeface="Arial" panose="020B0604020202020204" pitchFamily="34" charset="0"/>
              </a:rPr>
              <a:t>标准化</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7" name="图片 6" descr="upload_post_object_v2_930253868"/>
          <p:cNvPicPr>
            <a:picLocks noChangeAspect="1"/>
          </p:cNvPicPr>
          <p:nvPr/>
        </p:nvPicPr>
        <p:blipFill>
          <a:blip r:embed="rId1"/>
          <a:stretch>
            <a:fillRect/>
          </a:stretch>
        </p:blipFill>
        <p:spPr>
          <a:xfrm>
            <a:off x="940380" y="751795"/>
            <a:ext cx="5709295" cy="2375296"/>
          </a:xfrm>
          <a:prstGeom prst="rect">
            <a:avLst/>
          </a:prstGeom>
        </p:spPr>
      </p:pic>
      <p:pic>
        <p:nvPicPr>
          <p:cNvPr id="9" name="图片 8" descr="upload_post_object_v2_2499808348"/>
          <p:cNvPicPr>
            <a:picLocks noChangeAspect="1"/>
          </p:cNvPicPr>
          <p:nvPr/>
        </p:nvPicPr>
        <p:blipFill>
          <a:blip r:embed="rId2"/>
          <a:stretch>
            <a:fillRect/>
          </a:stretch>
        </p:blipFill>
        <p:spPr>
          <a:xfrm>
            <a:off x="468049" y="3598482"/>
            <a:ext cx="5854862" cy="2298033"/>
          </a:xfrm>
          <a:prstGeom prst="rect">
            <a:avLst/>
          </a:prstGeom>
        </p:spPr>
      </p:pic>
      <p:sp>
        <p:nvSpPr>
          <p:cNvPr id="10" name="文本框 9"/>
          <p:cNvSpPr txBox="1"/>
          <p:nvPr userDrawn="1"/>
        </p:nvSpPr>
        <p:spPr>
          <a:xfrm>
            <a:off x="656420" y="6356296"/>
            <a:ext cx="7315200" cy="645160"/>
          </a:xfrm>
          <a:prstGeom prst="rect">
            <a:avLst/>
          </a:prstGeom>
        </p:spPr>
        <p:txBody>
          <a:bodyPr wrap="square" rtlCol="0" anchor="t">
            <a:noAutofit/>
          </a:bodyPr>
          <a:p>
            <a:r>
              <a:rPr lang="en-US" altLang="zh-CN" sz="1200"/>
              <a:t>Senior et al. Improved protein structure prediction using potentials from deep learning. Nature, 2020.</a:t>
            </a:r>
            <a:endParaRPr lang="en-US" altLang="zh-CN" sz="1200"/>
          </a:p>
          <a:p>
            <a:r>
              <a:rPr lang="en-US" altLang="zh-CN" sz="1200"/>
              <a:t>Jumper et al. Highly accurate protein structure prediction with alphafold. Nature, 2021.</a:t>
            </a:r>
            <a:endParaRPr lang="zh-CN" altLang="en-US" sz="1200"/>
          </a:p>
        </p:txBody>
      </p:sp>
      <p:sp>
        <p:nvSpPr>
          <p:cNvPr id="5" name="文本框 4"/>
          <p:cNvSpPr txBox="1"/>
          <p:nvPr userDrawn="1"/>
        </p:nvSpPr>
        <p:spPr>
          <a:xfrm>
            <a:off x="1182907" y="3111002"/>
            <a:ext cx="3281680" cy="368300"/>
          </a:xfrm>
          <a:prstGeom prst="rect">
            <a:avLst/>
          </a:prstGeom>
        </p:spPr>
        <p:txBody>
          <a:bodyPr wrap="none" rtlCol="0">
            <a:spAutoFit/>
          </a:bodyPr>
          <a:p>
            <a:r>
              <a:rPr lang="en-US" altLang="zh-CN"/>
              <a:t>AlphaFold1</a:t>
            </a:r>
            <a:r>
              <a:rPr lang="zh-CN" altLang="en-US"/>
              <a:t>： </a:t>
            </a:r>
            <a:r>
              <a:rPr lang="en-US" altLang="zh-CN"/>
              <a:t>(</a:t>
            </a:r>
            <a:r>
              <a:rPr lang="en-US" altLang="zh-CN">
                <a:highlight>
                  <a:srgbClr val="FF0000"/>
                </a:highlight>
              </a:rPr>
              <a:t>3</a:t>
            </a:r>
            <a:r>
              <a:rPr lang="zh-CN" altLang="en-US">
                <a:highlight>
                  <a:srgbClr val="FF0000"/>
                </a:highlight>
              </a:rPr>
              <a:t>万蛋白质样本</a:t>
            </a:r>
            <a:r>
              <a:rPr lang="en-US" altLang="zh-CN"/>
              <a:t>)</a:t>
            </a:r>
            <a:endParaRPr lang="zh-CN" altLang="en-US"/>
          </a:p>
        </p:txBody>
      </p:sp>
      <p:sp>
        <p:nvSpPr>
          <p:cNvPr id="8" name="文本框 7"/>
          <p:cNvSpPr txBox="1"/>
          <p:nvPr userDrawn="1"/>
        </p:nvSpPr>
        <p:spPr>
          <a:xfrm>
            <a:off x="1470113" y="5896519"/>
            <a:ext cx="3437847" cy="369570"/>
          </a:xfrm>
          <a:prstGeom prst="rect">
            <a:avLst/>
          </a:prstGeom>
        </p:spPr>
        <p:txBody>
          <a:bodyPr wrap="square" rtlCol="0">
            <a:noAutofit/>
          </a:bodyPr>
          <a:p>
            <a:r>
              <a:rPr lang="en-US" altLang="zh-CN"/>
              <a:t>AlphaFold2</a:t>
            </a:r>
            <a:r>
              <a:rPr lang="zh-CN" altLang="en-US"/>
              <a:t>：</a:t>
            </a:r>
            <a:r>
              <a:rPr lang="zh-CN" altLang="en-US">
                <a:solidFill>
                  <a:schemeClr val="tx1"/>
                </a:solidFill>
                <a:highlight>
                  <a:srgbClr val="FF0000"/>
                </a:highlight>
              </a:rPr>
              <a:t>（</a:t>
            </a:r>
            <a:r>
              <a:rPr lang="en-US" altLang="zh-CN">
                <a:solidFill>
                  <a:schemeClr val="tx1"/>
                </a:solidFill>
                <a:highlight>
                  <a:srgbClr val="FF0000"/>
                </a:highlight>
              </a:rPr>
              <a:t>47</a:t>
            </a:r>
            <a:r>
              <a:rPr lang="zh-CN" altLang="en-US">
                <a:solidFill>
                  <a:schemeClr val="tx1"/>
                </a:solidFill>
                <a:highlight>
                  <a:srgbClr val="FF0000"/>
                </a:highlight>
              </a:rPr>
              <a:t>万样本）</a:t>
            </a:r>
            <a:endParaRPr lang="zh-CN" altLang="en-US">
              <a:highlight>
                <a:srgbClr val="FF0000"/>
              </a:highlight>
            </a:endParaRPr>
          </a:p>
        </p:txBody>
      </p:sp>
      <p:pic>
        <p:nvPicPr>
          <p:cNvPr id="12" name="图片 11" descr="post_object_image_421692456"/>
          <p:cNvPicPr>
            <a:picLocks noChangeAspect="1"/>
          </p:cNvPicPr>
          <p:nvPr/>
        </p:nvPicPr>
        <p:blipFill>
          <a:blip r:embed="rId3"/>
          <a:stretch>
            <a:fillRect/>
          </a:stretch>
        </p:blipFill>
        <p:spPr>
          <a:xfrm>
            <a:off x="7840232" y="847100"/>
            <a:ext cx="3414713" cy="1896372"/>
          </a:xfrm>
          <a:prstGeom prst="rect">
            <a:avLst/>
          </a:prstGeom>
        </p:spPr>
      </p:pic>
      <p:pic>
        <p:nvPicPr>
          <p:cNvPr id="13" name="图片 12" descr="post_object_image_3879808085"/>
          <p:cNvPicPr>
            <a:picLocks noChangeAspect="1"/>
          </p:cNvPicPr>
          <p:nvPr/>
        </p:nvPicPr>
        <p:blipFill>
          <a:blip r:embed="rId4"/>
          <a:stretch>
            <a:fillRect/>
          </a:stretch>
        </p:blipFill>
        <p:spPr>
          <a:xfrm>
            <a:off x="7840164" y="2743472"/>
            <a:ext cx="3591340" cy="2080500"/>
          </a:xfrm>
          <a:prstGeom prst="rect">
            <a:avLst/>
          </a:prstGeom>
        </p:spPr>
      </p:pic>
      <p:sp>
        <p:nvSpPr>
          <p:cNvPr id="14" name="文本框 13"/>
          <p:cNvSpPr txBox="1"/>
          <p:nvPr userDrawn="1"/>
        </p:nvSpPr>
        <p:spPr>
          <a:xfrm>
            <a:off x="6858408" y="1807573"/>
            <a:ext cx="981755" cy="461010"/>
          </a:xfrm>
          <a:prstGeom prst="rect">
            <a:avLst/>
          </a:prstGeom>
        </p:spPr>
        <p:txBody>
          <a:bodyPr wrap="square" rtlCol="0">
            <a:noAutofit/>
          </a:bodyPr>
          <a:p>
            <a:r>
              <a:rPr lang="zh-CN" altLang="en-US" sz="2400">
                <a:solidFill>
                  <a:schemeClr val="tx1"/>
                </a:solidFill>
              </a:rPr>
              <a:t>P</a:t>
            </a:r>
            <a:r>
              <a:rPr lang="en-US" altLang="zh-CN" sz="2400">
                <a:solidFill>
                  <a:schemeClr val="tx1"/>
                </a:solidFill>
              </a:rPr>
              <a:t>DB</a:t>
            </a:r>
            <a:r>
              <a:rPr lang="zh-CN" altLang="en-US" sz="2400">
                <a:solidFill>
                  <a:schemeClr val="tx1"/>
                </a:solidFill>
              </a:rPr>
              <a:t>数据平台</a:t>
            </a:r>
            <a:endParaRPr lang="zh-CN" altLang="en-US" sz="2400"/>
          </a:p>
        </p:txBody>
      </p:sp>
      <p:pic>
        <p:nvPicPr>
          <p:cNvPr id="15" name="图片 14" descr="post_object_image_2305704"/>
          <p:cNvPicPr>
            <a:picLocks noChangeAspect="1"/>
          </p:cNvPicPr>
          <p:nvPr/>
        </p:nvPicPr>
        <p:blipFill>
          <a:blip r:embed="rId5"/>
          <a:stretch>
            <a:fillRect/>
          </a:stretch>
        </p:blipFill>
        <p:spPr>
          <a:xfrm>
            <a:off x="8543377" y="4669886"/>
            <a:ext cx="2008422" cy="2176871"/>
          </a:xfrm>
          <a:prstGeom prst="rect">
            <a:avLst/>
          </a:prstGeom>
        </p:spPr>
      </p:pic>
      <p:sp>
        <p:nvSpPr>
          <p:cNvPr id="16" name="文本框 15"/>
          <p:cNvSpPr txBox="1"/>
          <p:nvPr userDrawn="1"/>
        </p:nvSpPr>
        <p:spPr>
          <a:xfrm>
            <a:off x="6858408" y="5136152"/>
            <a:ext cx="1867379" cy="1467939"/>
          </a:xfrm>
          <a:prstGeom prst="rect">
            <a:avLst/>
          </a:prstGeom>
        </p:spPr>
        <p:txBody>
          <a:bodyPr wrap="square" rtlCol="0">
            <a:noAutofit/>
          </a:bodyPr>
          <a:p>
            <a:r>
              <a:rPr lang="zh-CN" altLang="en-US" sz="2400">
                <a:solidFill>
                  <a:schemeClr val="tx1"/>
                </a:solidFill>
              </a:rPr>
              <a:t>C</a:t>
            </a:r>
            <a:r>
              <a:rPr lang="en-US" altLang="zh-CN" sz="2400">
                <a:solidFill>
                  <a:schemeClr val="tx1"/>
                </a:solidFill>
              </a:rPr>
              <a:t>ASP</a:t>
            </a:r>
            <a:r>
              <a:rPr lang="zh-CN" altLang="en-US" sz="2400">
                <a:solidFill>
                  <a:schemeClr val="tx1"/>
                </a:solidFill>
              </a:rPr>
              <a:t>竞赛</a:t>
            </a:r>
            <a:r>
              <a:rPr lang="en-US" altLang="zh-CN" sz="2400">
                <a:solidFill>
                  <a:schemeClr val="tx1"/>
                </a:solidFill>
              </a:rPr>
              <a:t>:</a:t>
            </a:r>
            <a:endParaRPr lang="en-US" altLang="zh-CN" sz="2400">
              <a:solidFill>
                <a:schemeClr val="tx1"/>
              </a:solidFill>
            </a:endParaRPr>
          </a:p>
          <a:p>
            <a:r>
              <a:rPr lang="zh-CN" altLang="en-US" sz="2400">
                <a:solidFill>
                  <a:schemeClr val="tx1"/>
                </a:solidFill>
              </a:rPr>
              <a:t>指标明确</a:t>
            </a:r>
            <a:endParaRPr lang="zh-CN" altLang="en-US" sz="2400">
              <a:solidFill>
                <a:schemeClr val="tx1"/>
              </a:solidFill>
            </a:endParaRPr>
          </a:p>
          <a:p>
            <a:r>
              <a:rPr lang="en-US" altLang="zh-CN" sz="2400">
                <a:solidFill>
                  <a:schemeClr val="tx1"/>
                </a:solidFill>
              </a:rPr>
              <a:t>AI</a:t>
            </a:r>
            <a:r>
              <a:rPr lang="zh-CN" altLang="en-US" sz="2400">
                <a:solidFill>
                  <a:schemeClr val="tx1"/>
                </a:solidFill>
              </a:rPr>
              <a:t>可解决</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en-US" altLang="zh-CN" sz="3200" b="1" dirty="0">
                <a:solidFill>
                  <a:schemeClr val="bg1"/>
                </a:solidFill>
                <a:latin typeface="微软雅黑" charset="0"/>
                <a:ea typeface="微软雅黑" charset="0"/>
                <a:cs typeface="Arial" panose="020B0604020202020204"/>
              </a:rPr>
              <a:t>AI</a:t>
            </a:r>
            <a:r>
              <a:rPr lang="zh-CN" altLang="en-US" sz="3200" b="1" dirty="0">
                <a:solidFill>
                  <a:schemeClr val="bg1"/>
                </a:solidFill>
                <a:latin typeface="微软雅黑" charset="0"/>
                <a:ea typeface="微软雅黑" charset="0"/>
                <a:cs typeface="Arial" panose="020B0604020202020204"/>
              </a:rPr>
              <a:t>+</a:t>
            </a:r>
            <a:r>
              <a:rPr lang="en-US" altLang="zh-CN" sz="3200" b="1" dirty="0">
                <a:solidFill>
                  <a:schemeClr val="bg1"/>
                </a:solidFill>
                <a:latin typeface="微软雅黑" charset="0"/>
                <a:ea typeface="微软雅黑" charset="0"/>
                <a:cs typeface="Arial" panose="020B0604020202020204"/>
              </a:rPr>
              <a:t>药物研发</a:t>
            </a:r>
            <a:r>
              <a:rPr lang="zh-CN" altLang="en-US" sz="3200" b="1" dirty="0">
                <a:solidFill>
                  <a:schemeClr val="bg1"/>
                </a:solidFill>
                <a:latin typeface="微软雅黑" charset="0"/>
                <a:ea typeface="微软雅黑" charset="0"/>
                <a:cs typeface="Arial" panose="020B0604020202020204"/>
              </a:rPr>
              <a:t>还有多远？</a:t>
            </a:r>
            <a:endParaRPr lang="en-US" altLang="zh-CN">
              <a:latin typeface="微软雅黑"/>
              <a:ea typeface="微软雅黑"/>
              <a:cs typeface="Arial" panose="020B0604020202020204"/>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sp>
        <p:nvSpPr>
          <p:cNvPr id="5" name="文本框 4"/>
          <p:cNvSpPr txBox="1"/>
          <p:nvPr userDrawn="1"/>
        </p:nvSpPr>
        <p:spPr>
          <a:xfrm>
            <a:off x="5097851" y="2272428"/>
            <a:ext cx="6583428" cy="1773665"/>
          </a:xfrm>
          <a:prstGeom prst="rect">
            <a:avLst/>
          </a:prstGeom>
        </p:spPr>
        <p:txBody>
          <a:bodyPr wrap="square" rtlCol="0">
            <a:noAutofit/>
          </a:bodyPr>
          <a:p>
            <a:r>
              <a:rPr lang="zh-CN" altLang="en-US" sz="2800"/>
              <a:t>“</a:t>
            </a:r>
            <a:r>
              <a:rPr lang="en-US" altLang="zh-CN" sz="2800"/>
              <a:t>AI</a:t>
            </a:r>
            <a:r>
              <a:rPr lang="zh-CN" altLang="en-US" sz="2800"/>
              <a:t>真正重构药物研发，还需要</a:t>
            </a:r>
            <a:r>
              <a:rPr lang="en-US" altLang="zh-CN" sz="2800"/>
              <a:t>6</a:t>
            </a:r>
            <a:r>
              <a:rPr lang="zh-CN" altLang="en-US" sz="2800"/>
              <a:t>个</a:t>
            </a:r>
            <a:r>
              <a:rPr lang="en-US" altLang="zh-CN" sz="2800"/>
              <a:t>AlphaFold</a:t>
            </a:r>
            <a:r>
              <a:rPr lang="zh-CN" altLang="en-US" sz="2800"/>
              <a:t>级别的突破。”</a:t>
            </a:r>
            <a:endParaRPr lang="zh-CN" altLang="en-US" sz="2800"/>
          </a:p>
          <a:p>
            <a:endParaRPr lang="zh-CN" altLang="en-US" sz="2800"/>
          </a:p>
          <a:p>
            <a:r>
              <a:rPr lang="zh-CN" altLang="en-US" sz="2800"/>
              <a:t>------诺贝尔化学家获得者、</a:t>
            </a:r>
            <a:r>
              <a:rPr lang="en-US" altLang="zh-CN" sz="2800"/>
              <a:t>DeepMind</a:t>
            </a:r>
            <a:r>
              <a:rPr lang="zh-CN" altLang="en-US" sz="2800"/>
              <a:t>创始人</a:t>
            </a:r>
            <a:r>
              <a:rPr lang="en-US" altLang="zh-CN" sz="2800"/>
              <a:t>Demis Hassabis</a:t>
            </a:r>
            <a:r>
              <a:rPr lang="zh-CN" altLang="en-US" sz="2800"/>
              <a:t>博士</a:t>
            </a:r>
            <a:endParaRPr lang="zh-CN" altLang="en-US" sz="2800"/>
          </a:p>
        </p:txBody>
      </p:sp>
      <p:pic>
        <p:nvPicPr>
          <p:cNvPr id="8" name="图片 7" descr="upload_post_object_v2_1806931056"/>
          <p:cNvPicPr>
            <a:picLocks noChangeAspect="1"/>
          </p:cNvPicPr>
          <p:nvPr/>
        </p:nvPicPr>
        <p:blipFill>
          <a:blip r:embed="rId1"/>
          <a:stretch>
            <a:fillRect/>
          </a:stretch>
        </p:blipFill>
        <p:spPr>
          <a:xfrm>
            <a:off x="966104" y="1180520"/>
            <a:ext cx="3472352" cy="42272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a:ea typeface="微软雅黑"/>
                <a:cs typeface="+mn-lt"/>
                <a:sym typeface="+mn-ea"/>
              </a:rPr>
              <a:t>靶点筛选</a:t>
            </a:r>
            <a:endParaRPr lang="zh-CN" altLang="en-US">
              <a:latin typeface="微软雅黑"/>
              <a:ea typeface="微软雅黑"/>
              <a:cs typeface="+mn-lt"/>
              <a:sym typeface="+mn-ea"/>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5" name="图片 4" descr="图示&#10;&#10;已自动生成说明"/>
          <p:cNvPicPr>
            <a:picLocks noChangeAspect="1"/>
          </p:cNvPicPr>
          <p:nvPr/>
        </p:nvPicPr>
        <p:blipFill>
          <a:blip r:embed="rId1"/>
          <a:stretch>
            <a:fillRect/>
          </a:stretch>
        </p:blipFill>
        <p:spPr>
          <a:xfrm rot="16200000">
            <a:off x="6259513" y="2854919"/>
            <a:ext cx="1147902" cy="1797506"/>
          </a:xfrm>
          <a:prstGeom prst="rect">
            <a:avLst/>
          </a:prstGeom>
        </p:spPr>
      </p:pic>
      <p:cxnSp>
        <p:nvCxnSpPr>
          <p:cNvPr id="8" name="直接箭头连接符 7"/>
          <p:cNvCxnSpPr/>
          <p:nvPr/>
        </p:nvCxnSpPr>
        <p:spPr>
          <a:xfrm>
            <a:off x="5374171" y="3710763"/>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4286915" y="3195574"/>
            <a:ext cx="1033782" cy="1033782"/>
          </a:xfrm>
          <a:prstGeom prst="rect">
            <a:avLst/>
          </a:prstGeom>
        </p:spPr>
      </p:pic>
      <p:sp>
        <p:nvSpPr>
          <p:cNvPr id="11" name="Content Placeholder 2"/>
          <p:cNvSpPr txBox="1"/>
          <p:nvPr/>
        </p:nvSpPr>
        <p:spPr>
          <a:xfrm>
            <a:off x="5047161" y="4327624"/>
            <a:ext cx="2193624"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AI-药物设计</a:t>
            </a:r>
            <a:endParaRPr lang="en-US">
              <a:latin typeface="微软雅黑" charset="0"/>
              <a:ea typeface="微软雅黑" charset="0"/>
              <a:cs typeface="Arial" panose="020B0604020202020204" pitchFamily="34" charset="0"/>
            </a:endParaRPr>
          </a:p>
        </p:txBody>
      </p:sp>
      <p:sp>
        <p:nvSpPr>
          <p:cNvPr id="10" name="文本框 9"/>
          <p:cNvSpPr txBox="1"/>
          <p:nvPr/>
        </p:nvSpPr>
        <p:spPr>
          <a:xfrm>
            <a:off x="4202368" y="920008"/>
            <a:ext cx="3807639"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sz="2800">
                <a:solidFill>
                  <a:schemeClr val="bg1"/>
                </a:solidFill>
                <a:latin typeface="微软雅黑"/>
                <a:ea typeface="微软雅黑"/>
              </a:rPr>
              <a:t>药物发现</a:t>
            </a:r>
            <a:endParaRPr lang="zh-CN" altLang="en-US" sz="2800">
              <a:solidFill>
                <a:schemeClr val="bg1"/>
              </a:solidFill>
              <a:latin typeface="微软雅黑"/>
              <a:ea typeface="微软雅黑"/>
              <a:cs typeface="Arial" panose="020B0604020202020204"/>
            </a:endParaRPr>
          </a:p>
        </p:txBody>
      </p:sp>
      <p:sp>
        <p:nvSpPr>
          <p:cNvPr id="13" name="矩形 12"/>
          <p:cNvSpPr/>
          <p:nvPr/>
        </p:nvSpPr>
        <p:spPr>
          <a:xfrm>
            <a:off x="4202368" y="1457584"/>
            <a:ext cx="3807668" cy="330458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ntent Placeholder 2"/>
          <p:cNvSpPr txBox="1"/>
          <p:nvPr/>
        </p:nvSpPr>
        <p:spPr>
          <a:xfrm>
            <a:off x="8329259" y="3772898"/>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临床试验</a:t>
            </a:r>
            <a:r>
              <a:rPr lang="en-US" sz="2400">
                <a:solidFill>
                  <a:schemeClr val="tx1">
                    <a:lumMod val="95000"/>
                    <a:lumOff val="5000"/>
                  </a:schemeClr>
                </a:solidFill>
                <a:latin typeface="微软雅黑"/>
                <a:ea typeface="Calibri"/>
                <a:cs typeface="Arial" panose="020B0604020202020204" pitchFamily="34" charset="0"/>
              </a:rPr>
              <a:t>结果预测、临床试验模拟</a:t>
            </a:r>
            <a:endParaRPr lang="en-US">
              <a:latin typeface="微软雅黑"/>
              <a:ea typeface="Calibri"/>
              <a:cs typeface="Arial" panose="020B0604020202020204" pitchFamily="34" charset="0"/>
            </a:endParaRPr>
          </a:p>
        </p:txBody>
      </p:sp>
      <p:sp>
        <p:nvSpPr>
          <p:cNvPr id="22" name="文本框 21"/>
          <p:cNvSpPr txBox="1"/>
          <p:nvPr/>
        </p:nvSpPr>
        <p:spPr>
          <a:xfrm>
            <a:off x="8151284" y="920045"/>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a:ea typeface="微软雅黑"/>
              </a:rPr>
              <a:t>动物、临床试验</a:t>
            </a:r>
            <a:endParaRPr lang="zh-CN" altLang="en-US" sz="2800">
              <a:solidFill>
                <a:schemeClr val="bg1"/>
              </a:solidFill>
              <a:latin typeface="微软雅黑"/>
              <a:ea typeface="微软雅黑"/>
              <a:cs typeface="Arial" panose="020B0604020202020204"/>
            </a:endParaRPr>
          </a:p>
        </p:txBody>
      </p:sp>
      <p:sp>
        <p:nvSpPr>
          <p:cNvPr id="32" name="矩形 31"/>
          <p:cNvSpPr/>
          <p:nvPr/>
        </p:nvSpPr>
        <p:spPr>
          <a:xfrm>
            <a:off x="8151284" y="1446332"/>
            <a:ext cx="3891624" cy="33158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标&#10;&#10;已自动生成说明"/>
          <p:cNvPicPr>
            <a:picLocks noChangeAspect="1"/>
          </p:cNvPicPr>
          <p:nvPr/>
        </p:nvPicPr>
        <p:blipFill>
          <a:blip r:embed="rId3"/>
          <a:stretch>
            <a:fillRect/>
          </a:stretch>
        </p:blipFill>
        <p:spPr>
          <a:xfrm>
            <a:off x="9341884" y="1716431"/>
            <a:ext cx="865754" cy="865754"/>
          </a:xfrm>
          <a:prstGeom prst="rect">
            <a:avLst/>
          </a:prstGeom>
        </p:spPr>
      </p:pic>
      <p:pic>
        <p:nvPicPr>
          <p:cNvPr id="36" name="图片 35" descr="Drug container - Free healthcare and medical icons"/>
          <p:cNvPicPr>
            <a:picLocks noChangeAspect="1"/>
          </p:cNvPicPr>
          <p:nvPr/>
        </p:nvPicPr>
        <p:blipFill>
          <a:blip r:embed="rId4"/>
          <a:stretch>
            <a:fillRect/>
          </a:stretch>
        </p:blipFill>
        <p:spPr>
          <a:xfrm>
            <a:off x="8329281" y="2720898"/>
            <a:ext cx="762001" cy="801510"/>
          </a:xfrm>
          <a:prstGeom prst="rect">
            <a:avLst/>
          </a:prstGeom>
        </p:spPr>
      </p:pic>
      <p:pic>
        <p:nvPicPr>
          <p:cNvPr id="39" name="图片 38" descr="Hospital Icon PNG Images, Vectors Free Download - Pngtree"/>
          <p:cNvPicPr>
            <a:picLocks noChangeAspect="1"/>
          </p:cNvPicPr>
          <p:nvPr/>
        </p:nvPicPr>
        <p:blipFill>
          <a:blip r:embed="rId5"/>
          <a:stretch>
            <a:fillRect/>
          </a:stretch>
        </p:blipFill>
        <p:spPr>
          <a:xfrm>
            <a:off x="9286517" y="2720946"/>
            <a:ext cx="976488" cy="982133"/>
          </a:xfrm>
          <a:prstGeom prst="rect">
            <a:avLst/>
          </a:prstGeom>
        </p:spPr>
      </p:pic>
      <p:pic>
        <p:nvPicPr>
          <p:cNvPr id="40" name="图片 39" descr="图标&#10;&#10;已自动生成说明"/>
          <p:cNvPicPr>
            <a:picLocks noChangeAspect="1"/>
          </p:cNvPicPr>
          <p:nvPr/>
        </p:nvPicPr>
        <p:blipFill>
          <a:blip r:embed="rId6"/>
          <a:stretch>
            <a:fillRect/>
          </a:stretch>
        </p:blipFill>
        <p:spPr>
          <a:xfrm>
            <a:off x="10488137" y="2917120"/>
            <a:ext cx="1487311" cy="786695"/>
          </a:xfrm>
          <a:prstGeom prst="rect">
            <a:avLst/>
          </a:prstGeom>
        </p:spPr>
      </p:pic>
      <p:pic>
        <p:nvPicPr>
          <p:cNvPr id="41" name="图片 40"/>
          <p:cNvPicPr>
            <a:picLocks noChangeAspect="1"/>
          </p:cNvPicPr>
          <p:nvPr/>
        </p:nvPicPr>
        <p:blipFill>
          <a:blip r:embed="rId2"/>
          <a:stretch>
            <a:fillRect/>
          </a:stretch>
        </p:blipFill>
        <p:spPr>
          <a:xfrm>
            <a:off x="10668282" y="1490686"/>
            <a:ext cx="1048600" cy="1048600"/>
          </a:xfrm>
          <a:prstGeom prst="rect">
            <a:avLst/>
          </a:prstGeom>
        </p:spPr>
      </p:pic>
      <p:cxnSp>
        <p:nvCxnSpPr>
          <p:cNvPr id="42" name="直接箭头连接符 41"/>
          <p:cNvCxnSpPr/>
          <p:nvPr/>
        </p:nvCxnSpPr>
        <p:spPr>
          <a:xfrm>
            <a:off x="10207987" y="2232378"/>
            <a:ext cx="408561"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1186637" y="2542823"/>
            <a:ext cx="11289" cy="46848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descr="upload_post_object_v2_3657434485"/>
          <p:cNvPicPr>
            <a:picLocks noChangeAspect="1"/>
          </p:cNvPicPr>
          <p:nvPr/>
        </p:nvPicPr>
        <p:blipFill>
          <a:blip r:embed="rId7"/>
          <a:stretch>
            <a:fillRect/>
          </a:stretch>
        </p:blipFill>
        <p:spPr>
          <a:xfrm>
            <a:off x="6003817" y="1605321"/>
            <a:ext cx="1968185" cy="988826"/>
          </a:xfrm>
          <a:prstGeom prst="rect">
            <a:avLst/>
          </a:prstGeom>
        </p:spPr>
      </p:pic>
      <p:sp>
        <p:nvSpPr>
          <p:cNvPr id="24" name="Content Placeholder 2"/>
          <p:cNvSpPr txBox="1"/>
          <p:nvPr/>
        </p:nvSpPr>
        <p:spPr>
          <a:xfrm>
            <a:off x="4296506" y="2720884"/>
            <a:ext cx="3598989"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a:t>
            </a:r>
            <a:r>
              <a:rPr lang="en-US" altLang="zh-CN" sz="2400">
                <a:solidFill>
                  <a:schemeClr val="tx1">
                    <a:lumMod val="95000"/>
                    <a:lumOff val="5000"/>
                  </a:schemeClr>
                </a:solidFill>
                <a:latin typeface="微软雅黑" charset="0"/>
                <a:ea typeface="微软雅黑" charset="0"/>
                <a:cs typeface="Arial" panose="020B0604020202020204" pitchFamily="34" charset="0"/>
              </a:rPr>
              <a:t>I docking</a:t>
            </a:r>
            <a:r>
              <a:rPr lang="zh-CN" altLang="en-US" sz="2400">
                <a:solidFill>
                  <a:schemeClr val="tx1">
                    <a:lumMod val="95000"/>
                    <a:lumOff val="5000"/>
                  </a:schemeClr>
                </a:solidFill>
                <a:latin typeface="微软雅黑" charset="0"/>
                <a:ea typeface="微软雅黑" charset="0"/>
                <a:cs typeface="Arial" panose="020B0604020202020204" pitchFamily="34" charset="0"/>
              </a:rPr>
              <a:t>（分子对接）</a:t>
            </a:r>
            <a:endParaRPr lang="en-US">
              <a:latin typeface="微软雅黑"/>
              <a:ea typeface="Calibri"/>
              <a:cs typeface="+mn-lt"/>
            </a:endParaRPr>
          </a:p>
        </p:txBody>
      </p:sp>
      <p:cxnSp>
        <p:nvCxnSpPr>
          <p:cNvPr id="26" name="直接箭头连接符 25"/>
          <p:cNvCxnSpPr/>
          <p:nvPr/>
        </p:nvCxnSpPr>
        <p:spPr>
          <a:xfrm>
            <a:off x="5374213" y="2078795"/>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2"/>
          <a:stretch>
            <a:fillRect/>
          </a:stretch>
        </p:blipFill>
        <p:spPr>
          <a:xfrm>
            <a:off x="4340431" y="1560404"/>
            <a:ext cx="1033782" cy="1033782"/>
          </a:xfrm>
          <a:prstGeom prst="rect">
            <a:avLst/>
          </a:prstGeom>
        </p:spPr>
      </p:pic>
      <p:sp>
        <p:nvSpPr>
          <p:cNvPr id="28" name="Content Placeholder 2"/>
          <p:cNvSpPr txBox="1"/>
          <p:nvPr/>
        </p:nvSpPr>
        <p:spPr>
          <a:xfrm>
            <a:off x="328016" y="4169935"/>
            <a:ext cx="4255574"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靶点筛选、结构确定</a:t>
            </a:r>
            <a:endParaRPr lang="en-US">
              <a:latin typeface="微软雅黑"/>
              <a:ea typeface="Calibri"/>
              <a:cs typeface="+mn-lt"/>
            </a:endParaRPr>
          </a:p>
        </p:txBody>
      </p:sp>
      <p:sp>
        <p:nvSpPr>
          <p:cNvPr id="29" name="文本框 28"/>
          <p:cNvSpPr txBox="1"/>
          <p:nvPr/>
        </p:nvSpPr>
        <p:spPr>
          <a:xfrm>
            <a:off x="149137" y="920008"/>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charset="0"/>
                <a:ea typeface="微软雅黑" charset="0"/>
                <a:cs typeface="Arial" panose="020B0604020202020204"/>
              </a:rPr>
              <a:t>靶点</a:t>
            </a:r>
            <a:r>
              <a:rPr lang="zh-CN" altLang="en-US" sz="2800">
                <a:solidFill>
                  <a:schemeClr val="bg1"/>
                </a:solidFill>
                <a:latin typeface="微软雅黑" charset="0"/>
                <a:ea typeface="微软雅黑" charset="0"/>
                <a:cs typeface="Arial" panose="020B0604020202020204" pitchFamily="34" charset="0"/>
              </a:rPr>
              <a:t>发现</a:t>
            </a:r>
            <a:endParaRPr lang="zh-CN" altLang="en-US">
              <a:latin typeface="微软雅黑" charset="0"/>
              <a:ea typeface="微软雅黑" charset="0"/>
              <a:cs typeface="Arial" panose="020B0604020202020204"/>
            </a:endParaRPr>
          </a:p>
        </p:txBody>
      </p:sp>
      <p:sp>
        <p:nvSpPr>
          <p:cNvPr id="30" name="矩形 29"/>
          <p:cNvSpPr/>
          <p:nvPr/>
        </p:nvSpPr>
        <p:spPr>
          <a:xfrm>
            <a:off x="149137" y="1457531"/>
            <a:ext cx="3891624" cy="33046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upload_post_object_v2_3107908978"/>
          <p:cNvPicPr>
            <a:picLocks noChangeAspect="1"/>
          </p:cNvPicPr>
          <p:nvPr/>
        </p:nvPicPr>
        <p:blipFill>
          <a:blip r:embed="rId8"/>
          <a:stretch>
            <a:fillRect/>
          </a:stretch>
        </p:blipFill>
        <p:spPr>
          <a:xfrm>
            <a:off x="8410361" y="1790781"/>
            <a:ext cx="795329" cy="748544"/>
          </a:xfrm>
          <a:prstGeom prst="rect">
            <a:avLst/>
          </a:prstGeom>
        </p:spPr>
      </p:pic>
      <p:pic>
        <p:nvPicPr>
          <p:cNvPr id="4" name="图片 3" descr="upload_post_object_v2_3163703527"/>
          <p:cNvPicPr>
            <a:picLocks noChangeAspect="1"/>
          </p:cNvPicPr>
          <p:nvPr/>
        </p:nvPicPr>
        <p:blipFill>
          <a:blip r:embed="rId9"/>
          <a:stretch>
            <a:fillRect/>
          </a:stretch>
        </p:blipFill>
        <p:spPr>
          <a:xfrm>
            <a:off x="2039521" y="1532765"/>
            <a:ext cx="1437693" cy="1264568"/>
          </a:xfrm>
          <a:prstGeom prst="rect">
            <a:avLst/>
          </a:prstGeom>
        </p:spPr>
      </p:pic>
      <p:pic>
        <p:nvPicPr>
          <p:cNvPr id="6" name="图片 5" descr="upload_post_object_v2_3906979227"/>
          <p:cNvPicPr>
            <a:picLocks noChangeAspect="1"/>
          </p:cNvPicPr>
          <p:nvPr/>
        </p:nvPicPr>
        <p:blipFill>
          <a:blip r:embed="rId10"/>
          <a:stretch>
            <a:fillRect/>
          </a:stretch>
        </p:blipFill>
        <p:spPr>
          <a:xfrm>
            <a:off x="970640" y="2917087"/>
            <a:ext cx="2763995" cy="1199469"/>
          </a:xfrm>
          <a:prstGeom prst="rect">
            <a:avLst/>
          </a:prstGeom>
        </p:spPr>
      </p:pic>
      <p:sp>
        <p:nvSpPr>
          <p:cNvPr id="17" name="文本框 16"/>
          <p:cNvSpPr txBox="1"/>
          <p:nvPr userDrawn="1"/>
        </p:nvSpPr>
        <p:spPr>
          <a:xfrm>
            <a:off x="431447" y="1640292"/>
            <a:ext cx="1694800" cy="438524"/>
          </a:xfrm>
          <a:prstGeom prst="rect">
            <a:avLst/>
          </a:prstGeom>
        </p:spPr>
        <p:txBody>
          <a:bodyPr wrap="square" rtlCol="0">
            <a:noAutofit/>
          </a:bodyPr>
          <a:p>
            <a:r>
              <a:rPr lang="zh-CN" altLang="en-US" sz="2000">
                <a:solidFill>
                  <a:schemeClr val="tx1"/>
                </a:solidFill>
                <a:highlight>
                  <a:srgbClr val="C0C0C0"/>
                </a:highlight>
              </a:rPr>
              <a:t>全基因组</a:t>
            </a:r>
            <a:r>
              <a:rPr lang="zh-CN" altLang="en-US" sz="2000">
                <a:solidFill>
                  <a:schemeClr val="tx1"/>
                </a:solidFill>
                <a:highlight>
                  <a:srgbClr val="C0C0C0"/>
                </a:highlight>
                <a:cs typeface="Arial" panose="020B0604020202020204" pitchFamily="34" charset="0"/>
              </a:rPr>
              <a:t>关联分析（</a:t>
            </a:r>
            <a:r>
              <a:rPr lang="en-US" altLang="zh-CN" sz="2000">
                <a:solidFill>
                  <a:schemeClr val="tx1"/>
                </a:solidFill>
                <a:highlight>
                  <a:srgbClr val="C0C0C0"/>
                </a:highlight>
                <a:cs typeface="Arial" panose="020B0604020202020204" pitchFamily="34" charset="0"/>
              </a:rPr>
              <a:t>GWAS</a:t>
            </a:r>
            <a:r>
              <a:rPr lang="zh-CN" altLang="en-US" sz="2000">
                <a:solidFill>
                  <a:schemeClr val="tx1"/>
                </a:solidFill>
                <a:highlight>
                  <a:srgbClr val="C0C0C0"/>
                </a:highlight>
                <a:cs typeface="Arial" panose="020B0604020202020204" pitchFamily="34" charset="0"/>
              </a:rPr>
              <a:t>）</a:t>
            </a:r>
            <a:endParaRPr lang="zh-CN" altLang="en-US" sz="2000"/>
          </a:p>
        </p:txBody>
      </p:sp>
      <p:sp>
        <p:nvSpPr>
          <p:cNvPr id="12" name="文本框 11"/>
          <p:cNvSpPr txBox="1"/>
          <p:nvPr userDrawn="1"/>
        </p:nvSpPr>
        <p:spPr>
          <a:xfrm>
            <a:off x="431447" y="2917087"/>
            <a:ext cx="1694800" cy="438524"/>
          </a:xfrm>
          <a:prstGeom prst="rect">
            <a:avLst/>
          </a:prstGeom>
        </p:spPr>
        <p:txBody>
          <a:bodyPr wrap="square" rtlCol="0">
            <a:noAutofit/>
          </a:bodyPr>
          <a:p>
            <a:r>
              <a:rPr lang="zh-CN" altLang="en-US" sz="2000">
                <a:solidFill>
                  <a:schemeClr val="tx1"/>
                </a:solidFill>
                <a:highlight>
                  <a:srgbClr val="C0C0C0"/>
                </a:highlight>
              </a:rPr>
              <a:t>蛋白质折叠</a:t>
            </a:r>
            <a:endParaRPr lang="zh-CN" altLang="en-US"/>
          </a:p>
        </p:txBody>
      </p:sp>
      <p:sp>
        <p:nvSpPr>
          <p:cNvPr id="16" name="圆角矩形 15"/>
          <p:cNvSpPr/>
          <p:nvPr userDrawn="1"/>
        </p:nvSpPr>
        <p:spPr>
          <a:xfrm>
            <a:off x="233122" y="1490698"/>
            <a:ext cx="3654444" cy="1426389"/>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pic>
        <p:nvPicPr>
          <p:cNvPr id="19" name="图片 18" descr="upload_post_object_v2_1663203299"/>
          <p:cNvPicPr>
            <a:picLocks noChangeAspect="1"/>
          </p:cNvPicPr>
          <p:nvPr/>
        </p:nvPicPr>
        <p:blipFill>
          <a:blip r:embed="rId11"/>
          <a:stretch>
            <a:fillRect/>
          </a:stretch>
        </p:blipFill>
        <p:spPr>
          <a:xfrm>
            <a:off x="575695" y="4833135"/>
            <a:ext cx="3286206" cy="1675321"/>
          </a:xfrm>
          <a:prstGeom prst="rect">
            <a:avLst/>
          </a:prstGeom>
        </p:spPr>
      </p:pic>
      <p:cxnSp>
        <p:nvCxnSpPr>
          <p:cNvPr id="20" name="直接箭头连接符 19"/>
          <p:cNvCxnSpPr/>
          <p:nvPr userDrawn="1"/>
        </p:nvCxnSpPr>
        <p:spPr>
          <a:xfrm>
            <a:off x="4110460" y="5700047"/>
            <a:ext cx="3252927" cy="0"/>
          </a:xfrm>
          <a:prstGeom prst="straightConnector1">
            <a:avLst/>
          </a:prstGeom>
          <a:ln w="19050" cap="flat" cmpd="sng" algn="ctr">
            <a:solidFill>
              <a:srgbClr val="0D0D0D">
                <a:alpha val="100000"/>
              </a:srgbClr>
            </a:solidFill>
            <a:prstDash val="solid"/>
            <a:miter lim="800000"/>
            <a:tailEnd type="arrow"/>
          </a:ln>
        </p:spPr>
        <p:style>
          <a:lnRef idx="2">
            <a:schemeClr val="accent1"/>
          </a:lnRef>
          <a:fillRef idx="0">
            <a:srgbClr val="FFFFFF"/>
          </a:fillRef>
          <a:effectRef idx="0">
            <a:srgbClr val="FFFFFF"/>
          </a:effectRef>
          <a:fontRef idx="minor">
            <a:schemeClr val="tx1"/>
          </a:fontRef>
        </p:style>
      </p:cxnSp>
      <p:pic>
        <p:nvPicPr>
          <p:cNvPr id="21" name="图片 20" descr="upload_post_object_v2_2283006390"/>
          <p:cNvPicPr>
            <a:picLocks noChangeAspect="1"/>
          </p:cNvPicPr>
          <p:nvPr/>
        </p:nvPicPr>
        <p:blipFill>
          <a:blip r:embed="rId12"/>
          <a:stretch>
            <a:fillRect/>
          </a:stretch>
        </p:blipFill>
        <p:spPr>
          <a:xfrm>
            <a:off x="7605537" y="4762193"/>
            <a:ext cx="1648592" cy="1888387"/>
          </a:xfrm>
          <a:prstGeom prst="rect">
            <a:avLst/>
          </a:prstGeom>
        </p:spPr>
      </p:pic>
      <p:sp>
        <p:nvSpPr>
          <p:cNvPr id="25" name="文本框 24"/>
          <p:cNvSpPr txBox="1"/>
          <p:nvPr userDrawn="1"/>
        </p:nvSpPr>
        <p:spPr>
          <a:xfrm>
            <a:off x="4040793" y="5873923"/>
            <a:ext cx="3446091" cy="368300"/>
          </a:xfrm>
          <a:prstGeom prst="rect">
            <a:avLst/>
          </a:prstGeom>
        </p:spPr>
        <p:txBody>
          <a:bodyPr wrap="square" rtlCol="0">
            <a:noAutofit/>
          </a:bodyPr>
          <a:p>
            <a:r>
              <a:rPr lang="zh-CN" altLang="en-US" sz="2400"/>
              <a:t>从传统的卡方检验到可解释的深度学习</a:t>
            </a:r>
            <a:endParaRPr lang="zh-CN" altLang="en-US" sz="2400"/>
          </a:p>
        </p:txBody>
      </p:sp>
      <p:pic>
        <p:nvPicPr>
          <p:cNvPr id="33" name="图片 32" descr="upload_post_object_v2_2009720076"/>
          <p:cNvPicPr>
            <a:picLocks noChangeAspect="1"/>
          </p:cNvPicPr>
          <p:nvPr/>
        </p:nvPicPr>
        <p:blipFill>
          <a:blip r:embed="rId13"/>
          <a:stretch>
            <a:fillRect/>
          </a:stretch>
        </p:blipFill>
        <p:spPr>
          <a:xfrm>
            <a:off x="9449281" y="5019758"/>
            <a:ext cx="2352801" cy="585586"/>
          </a:xfrm>
          <a:prstGeom prst="rect">
            <a:avLst/>
          </a:prstGeom>
        </p:spPr>
      </p:pic>
      <p:sp>
        <p:nvSpPr>
          <p:cNvPr id="15" name="文本框 14"/>
          <p:cNvSpPr txBox="1"/>
          <p:nvPr userDrawn="1"/>
        </p:nvSpPr>
        <p:spPr>
          <a:xfrm>
            <a:off x="9524320" y="5781267"/>
            <a:ext cx="2338796" cy="461010"/>
          </a:xfrm>
          <a:prstGeom prst="rect">
            <a:avLst/>
          </a:prstGeom>
        </p:spPr>
        <p:txBody>
          <a:bodyPr wrap="square" rtlCol="0">
            <a:noAutofit/>
          </a:bodyPr>
          <a:p>
            <a:r>
              <a:rPr lang="en-US" altLang="zh-CN" sz="2400"/>
              <a:t>    50</a:t>
            </a:r>
            <a:r>
              <a:rPr lang="zh-CN" altLang="en-US" sz="2400"/>
              <a:t>万病人</a:t>
            </a:r>
            <a:endParaRPr lang="zh-CN" altLang="en-US" sz="2400"/>
          </a:p>
          <a:p>
            <a:r>
              <a:rPr lang="zh-CN" altLang="en-US" sz="2400"/>
              <a:t>（数据安全）</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charset="0"/>
                <a:ea typeface="微软雅黑" charset="0"/>
                <a:cs typeface="+mn-lt"/>
                <a:sym typeface="+mn-ea"/>
              </a:rPr>
              <a:t>靶点</a:t>
            </a:r>
            <a:r>
              <a:rPr lang="zh-CN" altLang="en-US" sz="3200" b="1" dirty="0">
                <a:solidFill>
                  <a:schemeClr val="bg1"/>
                </a:solidFill>
                <a:latin typeface="微软雅黑" charset="0"/>
                <a:ea typeface="微软雅黑" charset="0"/>
                <a:cs typeface="Arial" panose="020B0604020202020204" pitchFamily="34" charset="0"/>
                <a:sym typeface="+mn-ea"/>
              </a:rPr>
              <a:t>结构确定</a:t>
            </a:r>
            <a:endParaRPr lang="zh-CN" altLang="en-US">
              <a:latin typeface="微软雅黑" charset="0"/>
              <a:ea typeface="微软雅黑" charset="0"/>
              <a:cs typeface="+mn-lt"/>
              <a:sym typeface="+mn-ea"/>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5" name="图片 4" descr="图示&#10;&#10;已自动生成说明"/>
          <p:cNvPicPr>
            <a:picLocks noChangeAspect="1"/>
          </p:cNvPicPr>
          <p:nvPr/>
        </p:nvPicPr>
        <p:blipFill>
          <a:blip r:embed="rId1"/>
          <a:stretch>
            <a:fillRect/>
          </a:stretch>
        </p:blipFill>
        <p:spPr>
          <a:xfrm rot="16200000">
            <a:off x="6259513" y="2854919"/>
            <a:ext cx="1147902" cy="1797506"/>
          </a:xfrm>
          <a:prstGeom prst="rect">
            <a:avLst/>
          </a:prstGeom>
        </p:spPr>
      </p:pic>
      <p:cxnSp>
        <p:nvCxnSpPr>
          <p:cNvPr id="8" name="直接箭头连接符 7"/>
          <p:cNvCxnSpPr/>
          <p:nvPr/>
        </p:nvCxnSpPr>
        <p:spPr>
          <a:xfrm>
            <a:off x="5374171" y="3710763"/>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4286915" y="3195574"/>
            <a:ext cx="1033782" cy="1033782"/>
          </a:xfrm>
          <a:prstGeom prst="rect">
            <a:avLst/>
          </a:prstGeom>
        </p:spPr>
      </p:pic>
      <p:sp>
        <p:nvSpPr>
          <p:cNvPr id="11" name="Content Placeholder 2"/>
          <p:cNvSpPr txBox="1"/>
          <p:nvPr/>
        </p:nvSpPr>
        <p:spPr>
          <a:xfrm>
            <a:off x="5047161" y="4327624"/>
            <a:ext cx="2193624"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AI-药物设计</a:t>
            </a:r>
            <a:endParaRPr lang="en-US">
              <a:latin typeface="微软雅黑" charset="0"/>
              <a:ea typeface="微软雅黑" charset="0"/>
              <a:cs typeface="Arial" panose="020B0604020202020204" pitchFamily="34" charset="0"/>
            </a:endParaRPr>
          </a:p>
        </p:txBody>
      </p:sp>
      <p:sp>
        <p:nvSpPr>
          <p:cNvPr id="10" name="文本框 9"/>
          <p:cNvSpPr txBox="1"/>
          <p:nvPr/>
        </p:nvSpPr>
        <p:spPr>
          <a:xfrm>
            <a:off x="4202368" y="920008"/>
            <a:ext cx="3807639"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sz="2800">
                <a:solidFill>
                  <a:schemeClr val="bg1"/>
                </a:solidFill>
                <a:latin typeface="微软雅黑"/>
                <a:ea typeface="微软雅黑"/>
              </a:rPr>
              <a:t>药物发现</a:t>
            </a:r>
            <a:endParaRPr lang="zh-CN" altLang="en-US" sz="2800">
              <a:solidFill>
                <a:schemeClr val="bg1"/>
              </a:solidFill>
              <a:latin typeface="微软雅黑"/>
              <a:ea typeface="微软雅黑"/>
              <a:cs typeface="Arial" panose="020B0604020202020204"/>
            </a:endParaRPr>
          </a:p>
        </p:txBody>
      </p:sp>
      <p:sp>
        <p:nvSpPr>
          <p:cNvPr id="13" name="矩形 12"/>
          <p:cNvSpPr/>
          <p:nvPr/>
        </p:nvSpPr>
        <p:spPr>
          <a:xfrm>
            <a:off x="4202368" y="1457584"/>
            <a:ext cx="3807668" cy="330458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ntent Placeholder 2"/>
          <p:cNvSpPr txBox="1"/>
          <p:nvPr/>
        </p:nvSpPr>
        <p:spPr>
          <a:xfrm>
            <a:off x="8329259" y="3772898"/>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临床试验</a:t>
            </a:r>
            <a:r>
              <a:rPr lang="en-US" sz="2400">
                <a:solidFill>
                  <a:schemeClr val="tx1">
                    <a:lumMod val="95000"/>
                    <a:lumOff val="5000"/>
                  </a:schemeClr>
                </a:solidFill>
                <a:latin typeface="微软雅黑"/>
                <a:ea typeface="Calibri"/>
                <a:cs typeface="Arial" panose="020B0604020202020204" pitchFamily="34" charset="0"/>
              </a:rPr>
              <a:t>结果预测、临床试验模拟</a:t>
            </a:r>
            <a:endParaRPr lang="en-US">
              <a:latin typeface="微软雅黑"/>
              <a:ea typeface="Calibri"/>
              <a:cs typeface="Arial" panose="020B0604020202020204" pitchFamily="34" charset="0"/>
            </a:endParaRPr>
          </a:p>
        </p:txBody>
      </p:sp>
      <p:sp>
        <p:nvSpPr>
          <p:cNvPr id="22" name="文本框 21"/>
          <p:cNvSpPr txBox="1"/>
          <p:nvPr/>
        </p:nvSpPr>
        <p:spPr>
          <a:xfrm>
            <a:off x="8151284" y="920045"/>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a:ea typeface="微软雅黑"/>
              </a:rPr>
              <a:t>动物、临床试验</a:t>
            </a:r>
            <a:endParaRPr lang="zh-CN" altLang="en-US" sz="2800">
              <a:solidFill>
                <a:schemeClr val="bg1"/>
              </a:solidFill>
              <a:latin typeface="微软雅黑"/>
              <a:ea typeface="微软雅黑"/>
              <a:cs typeface="Arial" panose="020B0604020202020204"/>
            </a:endParaRPr>
          </a:p>
        </p:txBody>
      </p:sp>
      <p:sp>
        <p:nvSpPr>
          <p:cNvPr id="32" name="矩形 31"/>
          <p:cNvSpPr/>
          <p:nvPr/>
        </p:nvSpPr>
        <p:spPr>
          <a:xfrm>
            <a:off x="8151284" y="1446332"/>
            <a:ext cx="3891624" cy="33158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标&#10;&#10;已自动生成说明"/>
          <p:cNvPicPr>
            <a:picLocks noChangeAspect="1"/>
          </p:cNvPicPr>
          <p:nvPr/>
        </p:nvPicPr>
        <p:blipFill>
          <a:blip r:embed="rId3"/>
          <a:stretch>
            <a:fillRect/>
          </a:stretch>
        </p:blipFill>
        <p:spPr>
          <a:xfrm>
            <a:off x="9341884" y="1716431"/>
            <a:ext cx="865754" cy="865754"/>
          </a:xfrm>
          <a:prstGeom prst="rect">
            <a:avLst/>
          </a:prstGeom>
        </p:spPr>
      </p:pic>
      <p:pic>
        <p:nvPicPr>
          <p:cNvPr id="36" name="图片 35" descr="Drug container - Free healthcare and medical icons"/>
          <p:cNvPicPr>
            <a:picLocks noChangeAspect="1"/>
          </p:cNvPicPr>
          <p:nvPr/>
        </p:nvPicPr>
        <p:blipFill>
          <a:blip r:embed="rId4"/>
          <a:stretch>
            <a:fillRect/>
          </a:stretch>
        </p:blipFill>
        <p:spPr>
          <a:xfrm>
            <a:off x="8329281" y="2720898"/>
            <a:ext cx="762001" cy="801510"/>
          </a:xfrm>
          <a:prstGeom prst="rect">
            <a:avLst/>
          </a:prstGeom>
        </p:spPr>
      </p:pic>
      <p:pic>
        <p:nvPicPr>
          <p:cNvPr id="39" name="图片 38" descr="Hospital Icon PNG Images, Vectors Free Download - Pngtree"/>
          <p:cNvPicPr>
            <a:picLocks noChangeAspect="1"/>
          </p:cNvPicPr>
          <p:nvPr/>
        </p:nvPicPr>
        <p:blipFill>
          <a:blip r:embed="rId5"/>
          <a:stretch>
            <a:fillRect/>
          </a:stretch>
        </p:blipFill>
        <p:spPr>
          <a:xfrm>
            <a:off x="9286517" y="2720946"/>
            <a:ext cx="976488" cy="982133"/>
          </a:xfrm>
          <a:prstGeom prst="rect">
            <a:avLst/>
          </a:prstGeom>
        </p:spPr>
      </p:pic>
      <p:pic>
        <p:nvPicPr>
          <p:cNvPr id="40" name="图片 39" descr="图标&#10;&#10;已自动生成说明"/>
          <p:cNvPicPr>
            <a:picLocks noChangeAspect="1"/>
          </p:cNvPicPr>
          <p:nvPr/>
        </p:nvPicPr>
        <p:blipFill>
          <a:blip r:embed="rId6"/>
          <a:stretch>
            <a:fillRect/>
          </a:stretch>
        </p:blipFill>
        <p:spPr>
          <a:xfrm>
            <a:off x="10488137" y="2917120"/>
            <a:ext cx="1487311" cy="786695"/>
          </a:xfrm>
          <a:prstGeom prst="rect">
            <a:avLst/>
          </a:prstGeom>
        </p:spPr>
      </p:pic>
      <p:pic>
        <p:nvPicPr>
          <p:cNvPr id="41" name="图片 40"/>
          <p:cNvPicPr>
            <a:picLocks noChangeAspect="1"/>
          </p:cNvPicPr>
          <p:nvPr/>
        </p:nvPicPr>
        <p:blipFill>
          <a:blip r:embed="rId2"/>
          <a:stretch>
            <a:fillRect/>
          </a:stretch>
        </p:blipFill>
        <p:spPr>
          <a:xfrm>
            <a:off x="10668282" y="1490686"/>
            <a:ext cx="1048600" cy="1048600"/>
          </a:xfrm>
          <a:prstGeom prst="rect">
            <a:avLst/>
          </a:prstGeom>
        </p:spPr>
      </p:pic>
      <p:cxnSp>
        <p:nvCxnSpPr>
          <p:cNvPr id="42" name="直接箭头连接符 41"/>
          <p:cNvCxnSpPr/>
          <p:nvPr/>
        </p:nvCxnSpPr>
        <p:spPr>
          <a:xfrm>
            <a:off x="10207987" y="2232378"/>
            <a:ext cx="408561"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1186637" y="2542823"/>
            <a:ext cx="11289" cy="46848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descr="upload_post_object_v2_3657434485"/>
          <p:cNvPicPr>
            <a:picLocks noChangeAspect="1"/>
          </p:cNvPicPr>
          <p:nvPr/>
        </p:nvPicPr>
        <p:blipFill>
          <a:blip r:embed="rId7"/>
          <a:stretch>
            <a:fillRect/>
          </a:stretch>
        </p:blipFill>
        <p:spPr>
          <a:xfrm>
            <a:off x="6003817" y="1605321"/>
            <a:ext cx="1968185" cy="988826"/>
          </a:xfrm>
          <a:prstGeom prst="rect">
            <a:avLst/>
          </a:prstGeom>
        </p:spPr>
      </p:pic>
      <p:sp>
        <p:nvSpPr>
          <p:cNvPr id="24" name="Content Placeholder 2"/>
          <p:cNvSpPr txBox="1"/>
          <p:nvPr/>
        </p:nvSpPr>
        <p:spPr>
          <a:xfrm>
            <a:off x="4340431" y="2656054"/>
            <a:ext cx="3598989"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a:t>
            </a:r>
            <a:r>
              <a:rPr lang="en-US" altLang="zh-CN" sz="2400">
                <a:solidFill>
                  <a:schemeClr val="tx1">
                    <a:lumMod val="95000"/>
                    <a:lumOff val="5000"/>
                  </a:schemeClr>
                </a:solidFill>
                <a:latin typeface="微软雅黑" charset="0"/>
                <a:ea typeface="微软雅黑" charset="0"/>
                <a:cs typeface="Arial" panose="020B0604020202020204" pitchFamily="34" charset="0"/>
              </a:rPr>
              <a:t>I docking</a:t>
            </a:r>
            <a:r>
              <a:rPr lang="zh-CN" altLang="en-US" sz="2400">
                <a:solidFill>
                  <a:schemeClr val="tx1">
                    <a:lumMod val="95000"/>
                    <a:lumOff val="5000"/>
                  </a:schemeClr>
                </a:solidFill>
                <a:latin typeface="微软雅黑" charset="0"/>
                <a:ea typeface="微软雅黑" charset="0"/>
                <a:cs typeface="Arial" panose="020B0604020202020204" pitchFamily="34" charset="0"/>
              </a:rPr>
              <a:t>（分子对接）</a:t>
            </a:r>
            <a:endParaRPr lang="en-US">
              <a:latin typeface="微软雅黑"/>
              <a:ea typeface="Calibri"/>
              <a:cs typeface="+mn-lt"/>
            </a:endParaRPr>
          </a:p>
        </p:txBody>
      </p:sp>
      <p:cxnSp>
        <p:nvCxnSpPr>
          <p:cNvPr id="26" name="直接箭头连接符 25"/>
          <p:cNvCxnSpPr/>
          <p:nvPr/>
        </p:nvCxnSpPr>
        <p:spPr>
          <a:xfrm>
            <a:off x="5374213" y="2078795"/>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2"/>
          <a:stretch>
            <a:fillRect/>
          </a:stretch>
        </p:blipFill>
        <p:spPr>
          <a:xfrm>
            <a:off x="4340431" y="1560404"/>
            <a:ext cx="1033782" cy="1033782"/>
          </a:xfrm>
          <a:prstGeom prst="rect">
            <a:avLst/>
          </a:prstGeom>
        </p:spPr>
      </p:pic>
      <p:sp>
        <p:nvSpPr>
          <p:cNvPr id="28" name="Content Placeholder 2"/>
          <p:cNvSpPr txBox="1"/>
          <p:nvPr/>
        </p:nvSpPr>
        <p:spPr>
          <a:xfrm>
            <a:off x="328016" y="4169935"/>
            <a:ext cx="3782491"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靶点筛选、结构确定</a:t>
            </a:r>
            <a:endParaRPr lang="en-US">
              <a:latin typeface="微软雅黑"/>
              <a:ea typeface="Calibri"/>
              <a:cs typeface="+mn-lt"/>
            </a:endParaRPr>
          </a:p>
        </p:txBody>
      </p:sp>
      <p:sp>
        <p:nvSpPr>
          <p:cNvPr id="29" name="文本框 28"/>
          <p:cNvSpPr txBox="1"/>
          <p:nvPr/>
        </p:nvSpPr>
        <p:spPr>
          <a:xfrm>
            <a:off x="149137" y="920008"/>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charset="0"/>
                <a:ea typeface="微软雅黑" charset="0"/>
                <a:cs typeface="Arial" panose="020B0604020202020204"/>
              </a:rPr>
              <a:t>靶点</a:t>
            </a:r>
            <a:r>
              <a:rPr lang="zh-CN" altLang="en-US" sz="2800">
                <a:solidFill>
                  <a:schemeClr val="bg1"/>
                </a:solidFill>
                <a:latin typeface="微软雅黑" charset="0"/>
                <a:ea typeface="微软雅黑" charset="0"/>
                <a:cs typeface="Arial" panose="020B0604020202020204" pitchFamily="34" charset="0"/>
              </a:rPr>
              <a:t>发现</a:t>
            </a:r>
            <a:endParaRPr lang="zh-CN" altLang="en-US">
              <a:latin typeface="微软雅黑" charset="0"/>
              <a:ea typeface="微软雅黑" charset="0"/>
              <a:cs typeface="Arial" panose="020B0604020202020204"/>
            </a:endParaRPr>
          </a:p>
        </p:txBody>
      </p:sp>
      <p:sp>
        <p:nvSpPr>
          <p:cNvPr id="30" name="矩形 29"/>
          <p:cNvSpPr/>
          <p:nvPr/>
        </p:nvSpPr>
        <p:spPr>
          <a:xfrm>
            <a:off x="149137" y="1457531"/>
            <a:ext cx="3891624" cy="33046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upload_post_object_v2_3107908978"/>
          <p:cNvPicPr>
            <a:picLocks noChangeAspect="1"/>
          </p:cNvPicPr>
          <p:nvPr/>
        </p:nvPicPr>
        <p:blipFill>
          <a:blip r:embed="rId8"/>
          <a:stretch>
            <a:fillRect/>
          </a:stretch>
        </p:blipFill>
        <p:spPr>
          <a:xfrm>
            <a:off x="8410361" y="1790781"/>
            <a:ext cx="795329" cy="748544"/>
          </a:xfrm>
          <a:prstGeom prst="rect">
            <a:avLst/>
          </a:prstGeom>
        </p:spPr>
      </p:pic>
      <p:pic>
        <p:nvPicPr>
          <p:cNvPr id="4" name="图片 3" descr="upload_post_object_v2_3163703527"/>
          <p:cNvPicPr>
            <a:picLocks noChangeAspect="1"/>
          </p:cNvPicPr>
          <p:nvPr/>
        </p:nvPicPr>
        <p:blipFill>
          <a:blip r:embed="rId9"/>
          <a:stretch>
            <a:fillRect/>
          </a:stretch>
        </p:blipFill>
        <p:spPr>
          <a:xfrm>
            <a:off x="2039521" y="1532765"/>
            <a:ext cx="1437693" cy="1264568"/>
          </a:xfrm>
          <a:prstGeom prst="rect">
            <a:avLst/>
          </a:prstGeom>
        </p:spPr>
      </p:pic>
      <p:pic>
        <p:nvPicPr>
          <p:cNvPr id="6" name="图片 5" descr="upload_post_object_v2_3906979227"/>
          <p:cNvPicPr>
            <a:picLocks noChangeAspect="1"/>
          </p:cNvPicPr>
          <p:nvPr/>
        </p:nvPicPr>
        <p:blipFill>
          <a:blip r:embed="rId10"/>
          <a:stretch>
            <a:fillRect/>
          </a:stretch>
        </p:blipFill>
        <p:spPr>
          <a:xfrm>
            <a:off x="970640" y="2917087"/>
            <a:ext cx="2763995" cy="1199469"/>
          </a:xfrm>
          <a:prstGeom prst="rect">
            <a:avLst/>
          </a:prstGeom>
        </p:spPr>
      </p:pic>
      <p:sp>
        <p:nvSpPr>
          <p:cNvPr id="17" name="文本框 16"/>
          <p:cNvSpPr txBox="1"/>
          <p:nvPr userDrawn="1"/>
        </p:nvSpPr>
        <p:spPr>
          <a:xfrm>
            <a:off x="431447" y="1640292"/>
            <a:ext cx="1694800" cy="438524"/>
          </a:xfrm>
          <a:prstGeom prst="rect">
            <a:avLst/>
          </a:prstGeom>
        </p:spPr>
        <p:txBody>
          <a:bodyPr wrap="square" rtlCol="0">
            <a:noAutofit/>
          </a:bodyPr>
          <a:p>
            <a:r>
              <a:rPr lang="zh-CN" altLang="en-US" sz="2000">
                <a:solidFill>
                  <a:schemeClr val="tx1"/>
                </a:solidFill>
                <a:highlight>
                  <a:srgbClr val="C0C0C0"/>
                </a:highlight>
              </a:rPr>
              <a:t>全基因组</a:t>
            </a:r>
            <a:r>
              <a:rPr lang="zh-CN" altLang="en-US" sz="2000">
                <a:solidFill>
                  <a:schemeClr val="tx1"/>
                </a:solidFill>
                <a:highlight>
                  <a:srgbClr val="C0C0C0"/>
                </a:highlight>
                <a:cs typeface="Arial" panose="020B0604020202020204" pitchFamily="34" charset="0"/>
              </a:rPr>
              <a:t>关联分析（</a:t>
            </a:r>
            <a:r>
              <a:rPr lang="en-US" altLang="zh-CN" sz="2000">
                <a:solidFill>
                  <a:schemeClr val="tx1"/>
                </a:solidFill>
                <a:highlight>
                  <a:srgbClr val="C0C0C0"/>
                </a:highlight>
                <a:cs typeface="Arial" panose="020B0604020202020204" pitchFamily="34" charset="0"/>
              </a:rPr>
              <a:t>GWAS</a:t>
            </a:r>
            <a:r>
              <a:rPr lang="zh-CN" altLang="en-US" sz="2000">
                <a:solidFill>
                  <a:schemeClr val="tx1"/>
                </a:solidFill>
                <a:highlight>
                  <a:srgbClr val="C0C0C0"/>
                </a:highlight>
                <a:cs typeface="Arial" panose="020B0604020202020204" pitchFamily="34" charset="0"/>
              </a:rPr>
              <a:t>）</a:t>
            </a:r>
            <a:endParaRPr lang="zh-CN" altLang="en-US" sz="2000"/>
          </a:p>
        </p:txBody>
      </p:sp>
      <p:sp>
        <p:nvSpPr>
          <p:cNvPr id="12" name="文本框 11"/>
          <p:cNvSpPr txBox="1"/>
          <p:nvPr userDrawn="1"/>
        </p:nvSpPr>
        <p:spPr>
          <a:xfrm>
            <a:off x="431447" y="2917087"/>
            <a:ext cx="1694800" cy="438524"/>
          </a:xfrm>
          <a:prstGeom prst="rect">
            <a:avLst/>
          </a:prstGeom>
        </p:spPr>
        <p:txBody>
          <a:bodyPr wrap="square" rtlCol="0">
            <a:noAutofit/>
          </a:bodyPr>
          <a:p>
            <a:r>
              <a:rPr lang="zh-CN" altLang="en-US" sz="2000">
                <a:solidFill>
                  <a:schemeClr val="tx1"/>
                </a:solidFill>
                <a:highlight>
                  <a:srgbClr val="C0C0C0"/>
                </a:highlight>
              </a:rPr>
              <a:t>蛋白质折叠</a:t>
            </a:r>
            <a:endParaRPr lang="zh-CN" altLang="en-US"/>
          </a:p>
        </p:txBody>
      </p:sp>
      <p:sp>
        <p:nvSpPr>
          <p:cNvPr id="16" name="圆角矩形 15"/>
          <p:cNvSpPr/>
          <p:nvPr userDrawn="1"/>
        </p:nvSpPr>
        <p:spPr>
          <a:xfrm>
            <a:off x="328068" y="2797350"/>
            <a:ext cx="3654444" cy="1426389"/>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cxnSp>
        <p:nvCxnSpPr>
          <p:cNvPr id="20" name="直接箭头连接符 19"/>
          <p:cNvCxnSpPr/>
          <p:nvPr userDrawn="1"/>
        </p:nvCxnSpPr>
        <p:spPr>
          <a:xfrm>
            <a:off x="4110460" y="5700047"/>
            <a:ext cx="3252927" cy="0"/>
          </a:xfrm>
          <a:prstGeom prst="straightConnector1">
            <a:avLst/>
          </a:prstGeom>
          <a:ln w="19050" cap="flat" cmpd="sng" algn="ctr">
            <a:solidFill>
              <a:srgbClr val="0D0D0D">
                <a:alpha val="100000"/>
              </a:srgbClr>
            </a:solidFill>
            <a:prstDash val="solid"/>
            <a:miter lim="800000"/>
            <a:tailEnd type="arrow"/>
          </a:ln>
        </p:spPr>
        <p:style>
          <a:lnRef idx="2">
            <a:schemeClr val="accent1"/>
          </a:lnRef>
          <a:fillRef idx="0">
            <a:srgbClr val="FFFFFF"/>
          </a:fillRef>
          <a:effectRef idx="0">
            <a:srgbClr val="FFFFFF"/>
          </a:effectRef>
          <a:fontRef idx="minor">
            <a:schemeClr val="tx1"/>
          </a:fontRef>
        </p:style>
      </p:cxnSp>
      <p:sp>
        <p:nvSpPr>
          <p:cNvPr id="25" name="文本框 24"/>
          <p:cNvSpPr txBox="1"/>
          <p:nvPr userDrawn="1"/>
        </p:nvSpPr>
        <p:spPr>
          <a:xfrm>
            <a:off x="4286925" y="5812501"/>
            <a:ext cx="3199959" cy="368300"/>
          </a:xfrm>
          <a:prstGeom prst="rect">
            <a:avLst/>
          </a:prstGeom>
        </p:spPr>
        <p:txBody>
          <a:bodyPr wrap="square" rtlCol="0">
            <a:noAutofit/>
          </a:bodyPr>
          <a:p>
            <a:r>
              <a:rPr lang="zh-CN" altLang="en-US" sz="2400"/>
              <a:t>从传统的</a:t>
            </a:r>
            <a:r>
              <a:rPr lang="zh-CN" altLang="en-US" sz="2400">
                <a:cs typeface="Arial" panose="020B0604020202020204" pitchFamily="34" charset="0"/>
              </a:rPr>
              <a:t>冷冻电镜</a:t>
            </a:r>
            <a:r>
              <a:rPr lang="zh-CN" altLang="en-US" sz="2400"/>
              <a:t>到</a:t>
            </a:r>
            <a:r>
              <a:rPr lang="en-US" altLang="zh-CN" sz="2400">
                <a:cs typeface="Arial" panose="020B0604020202020204" pitchFamily="34" charset="0"/>
              </a:rPr>
              <a:t>AlphaFold</a:t>
            </a:r>
            <a:endParaRPr lang="zh-CN" altLang="en-US" sz="2400"/>
          </a:p>
        </p:txBody>
      </p:sp>
      <p:pic>
        <p:nvPicPr>
          <p:cNvPr id="18" name="图片 17" descr="upload_post_object_v2_2499808348"/>
          <p:cNvPicPr>
            <a:picLocks noChangeAspect="1"/>
          </p:cNvPicPr>
          <p:nvPr/>
        </p:nvPicPr>
        <p:blipFill>
          <a:blip r:embed="rId11"/>
          <a:stretch>
            <a:fillRect/>
          </a:stretch>
        </p:blipFill>
        <p:spPr>
          <a:xfrm>
            <a:off x="7486884" y="4894155"/>
            <a:ext cx="4050266" cy="1589729"/>
          </a:xfrm>
          <a:prstGeom prst="rect">
            <a:avLst/>
          </a:prstGeom>
        </p:spPr>
      </p:pic>
      <p:pic>
        <p:nvPicPr>
          <p:cNvPr id="51" name="图片 50" descr="upload_post_object_v2_1294503252"/>
          <p:cNvPicPr>
            <a:picLocks noChangeAspect="1"/>
          </p:cNvPicPr>
          <p:nvPr/>
        </p:nvPicPr>
        <p:blipFill>
          <a:blip r:embed="rId12"/>
          <a:stretch>
            <a:fillRect/>
          </a:stretch>
        </p:blipFill>
        <p:spPr>
          <a:xfrm>
            <a:off x="516217" y="4894155"/>
            <a:ext cx="3278101" cy="1462141"/>
          </a:xfrm>
          <a:prstGeom prst="rect">
            <a:avLst/>
          </a:prstGeom>
        </p:spPr>
      </p:pic>
      <p:sp>
        <p:nvSpPr>
          <p:cNvPr id="15" name="文本框 14"/>
          <p:cNvSpPr txBox="1"/>
          <p:nvPr userDrawn="1"/>
        </p:nvSpPr>
        <p:spPr>
          <a:xfrm>
            <a:off x="1355760" y="6356398"/>
            <a:ext cx="2263275" cy="368300"/>
          </a:xfrm>
          <a:prstGeom prst="rect">
            <a:avLst/>
          </a:prstGeom>
        </p:spPr>
        <p:txBody>
          <a:bodyPr wrap="square" rtlCol="0">
            <a:noAutofit/>
          </a:bodyPr>
          <a:p>
            <a:r>
              <a:rPr lang="zh-CN" altLang="en-US" sz="2400">
                <a:solidFill>
                  <a:schemeClr val="tx1"/>
                </a:solidFill>
              </a:rPr>
              <a:t>以</a:t>
            </a:r>
            <a:r>
              <a:rPr lang="zh-CN" altLang="en-US" sz="2400">
                <a:solidFill>
                  <a:schemeClr val="tx1"/>
                </a:solidFill>
                <a:highlight>
                  <a:srgbClr val="C0C0C0"/>
                </a:highlight>
                <a:cs typeface="Arial" panose="020B0604020202020204" pitchFamily="34" charset="0"/>
              </a:rPr>
              <a:t>月</a:t>
            </a:r>
            <a:r>
              <a:rPr lang="zh-CN" altLang="en-US" sz="2400">
                <a:solidFill>
                  <a:schemeClr val="tx1"/>
                </a:solidFill>
                <a:cs typeface="Arial" panose="020B0604020202020204" pitchFamily="34" charset="0"/>
              </a:rPr>
              <a:t>为单位</a:t>
            </a:r>
            <a:endParaRPr lang="zh-CN" altLang="en-US"/>
          </a:p>
        </p:txBody>
      </p:sp>
      <p:sp>
        <p:nvSpPr>
          <p:cNvPr id="19" name="文本框 18"/>
          <p:cNvSpPr txBox="1"/>
          <p:nvPr userDrawn="1"/>
        </p:nvSpPr>
        <p:spPr>
          <a:xfrm>
            <a:off x="8929329" y="6356398"/>
            <a:ext cx="2263275" cy="368300"/>
          </a:xfrm>
          <a:prstGeom prst="rect">
            <a:avLst/>
          </a:prstGeom>
        </p:spPr>
        <p:txBody>
          <a:bodyPr wrap="square" rtlCol="0">
            <a:noAutofit/>
          </a:bodyPr>
          <a:p>
            <a:r>
              <a:rPr lang="zh-CN" altLang="en-US" sz="2400">
                <a:solidFill>
                  <a:schemeClr val="tx1"/>
                </a:solidFill>
              </a:rPr>
              <a:t>以</a:t>
            </a:r>
            <a:r>
              <a:rPr lang="zh-CN" altLang="en-US" sz="2400">
                <a:solidFill>
                  <a:schemeClr val="tx1"/>
                </a:solidFill>
                <a:highlight>
                  <a:srgbClr val="C0C0C0"/>
                </a:highlight>
              </a:rPr>
              <a:t>分钟</a:t>
            </a:r>
            <a:r>
              <a:rPr lang="zh-CN" altLang="en-US" sz="2400">
                <a:solidFill>
                  <a:schemeClr val="tx1"/>
                </a:solidFill>
                <a:cs typeface="Arial" panose="020B0604020202020204" pitchFamily="34" charset="0"/>
              </a:rPr>
              <a:t>为单位</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90"/>
            <a:ext cx="12192000" cy="760730"/>
          </a:xfrm>
          <a:prstGeom prst="rect">
            <a:avLst/>
          </a:prstGeom>
          <a:solidFill>
            <a:srgbClr val="76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83540" y="16256"/>
            <a:ext cx="11129137" cy="583565"/>
          </a:xfrm>
          <a:prstGeom prst="rect">
            <a:avLst/>
          </a:prstGeom>
          <a:noFill/>
        </p:spPr>
        <p:txBody>
          <a:bodyPr wrap="square" lIns="91440" tIns="45720" rIns="91440" bIns="45720" rtlCol="0" anchor="t">
            <a:spAutoFit/>
          </a:bodyPr>
          <a:lstStyle/>
          <a:p>
            <a:r>
              <a:rPr lang="zh-CN" altLang="en-US" sz="3200" b="1" dirty="0">
                <a:solidFill>
                  <a:schemeClr val="bg1"/>
                </a:solidFill>
                <a:latin typeface="微软雅黑"/>
                <a:ea typeface="微软雅黑"/>
                <a:cs typeface="+mn-lt"/>
                <a:sym typeface="+mn-ea"/>
              </a:rPr>
              <a:t>靶点结构确定</a:t>
            </a:r>
            <a:endParaRPr lang="zh-CN" altLang="en-US">
              <a:latin typeface="微软雅黑"/>
              <a:ea typeface="微软雅黑"/>
              <a:cs typeface="+mn-lt"/>
              <a:sym typeface="+mn-ea"/>
            </a:endParaRPr>
          </a:p>
        </p:txBody>
      </p:sp>
      <p:sp>
        <p:nvSpPr>
          <p:cNvPr id="108" name="灯片编号占位符 107"/>
          <p:cNvSpPr>
            <a:spLocks noGrp="1"/>
          </p:cNvSpPr>
          <p:nvPr>
            <p:ph type="sldNum" sz="quarter" idx="12"/>
          </p:nvPr>
        </p:nvSpPr>
        <p:spPr/>
        <p:txBody>
          <a:bodyPr>
            <a:normAutofit fontScale="90000" lnSpcReduction="10000"/>
          </a:bodyPr>
          <a:lstStyle/>
          <a:p>
            <a:fld id="{C60C495C-2EE5-4436-9209-8A8EF2B96692}" type="slidenum">
              <a:rPr lang="zh-CN" altLang="en-US" smtClean="0"/>
            </a:fld>
            <a:endParaRPr lang="zh-CN" altLang="en-US"/>
          </a:p>
        </p:txBody>
      </p:sp>
      <p:pic>
        <p:nvPicPr>
          <p:cNvPr id="5" name="图片 4" descr="图示&#10;&#10;已自动生成说明"/>
          <p:cNvPicPr>
            <a:picLocks noChangeAspect="1"/>
          </p:cNvPicPr>
          <p:nvPr/>
        </p:nvPicPr>
        <p:blipFill>
          <a:blip r:embed="rId1"/>
          <a:stretch>
            <a:fillRect/>
          </a:stretch>
        </p:blipFill>
        <p:spPr>
          <a:xfrm rot="16200000">
            <a:off x="6259513" y="2854919"/>
            <a:ext cx="1147902" cy="1797506"/>
          </a:xfrm>
          <a:prstGeom prst="rect">
            <a:avLst/>
          </a:prstGeom>
        </p:spPr>
      </p:pic>
      <p:cxnSp>
        <p:nvCxnSpPr>
          <p:cNvPr id="8" name="直接箭头连接符 7"/>
          <p:cNvCxnSpPr/>
          <p:nvPr/>
        </p:nvCxnSpPr>
        <p:spPr>
          <a:xfrm>
            <a:off x="5374171" y="3710763"/>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4286915" y="3195574"/>
            <a:ext cx="1033782" cy="1033782"/>
          </a:xfrm>
          <a:prstGeom prst="rect">
            <a:avLst/>
          </a:prstGeom>
        </p:spPr>
      </p:pic>
      <p:sp>
        <p:nvSpPr>
          <p:cNvPr id="11" name="Content Placeholder 2"/>
          <p:cNvSpPr txBox="1"/>
          <p:nvPr/>
        </p:nvSpPr>
        <p:spPr>
          <a:xfrm>
            <a:off x="5047161" y="4327624"/>
            <a:ext cx="2193624"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AI-药物设计</a:t>
            </a:r>
            <a:endParaRPr lang="en-US">
              <a:latin typeface="微软雅黑" charset="0"/>
              <a:ea typeface="微软雅黑" charset="0"/>
              <a:cs typeface="Arial" panose="020B0604020202020204" pitchFamily="34" charset="0"/>
            </a:endParaRPr>
          </a:p>
        </p:txBody>
      </p:sp>
      <p:sp>
        <p:nvSpPr>
          <p:cNvPr id="10" name="文本框 9"/>
          <p:cNvSpPr txBox="1"/>
          <p:nvPr/>
        </p:nvSpPr>
        <p:spPr>
          <a:xfrm>
            <a:off x="4202368" y="920008"/>
            <a:ext cx="3807639"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sz="2800">
                <a:solidFill>
                  <a:schemeClr val="bg1"/>
                </a:solidFill>
                <a:latin typeface="微软雅黑"/>
                <a:ea typeface="微软雅黑"/>
              </a:rPr>
              <a:t>药物发现</a:t>
            </a:r>
            <a:endParaRPr lang="zh-CN" altLang="en-US" sz="2800">
              <a:solidFill>
                <a:schemeClr val="bg1"/>
              </a:solidFill>
              <a:latin typeface="微软雅黑"/>
              <a:ea typeface="微软雅黑"/>
              <a:cs typeface="Arial" panose="020B0604020202020204"/>
            </a:endParaRPr>
          </a:p>
        </p:txBody>
      </p:sp>
      <p:sp>
        <p:nvSpPr>
          <p:cNvPr id="13" name="矩形 12"/>
          <p:cNvSpPr/>
          <p:nvPr/>
        </p:nvSpPr>
        <p:spPr>
          <a:xfrm>
            <a:off x="4202368" y="1457584"/>
            <a:ext cx="3807668" cy="3304586"/>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ntent Placeholder 2"/>
          <p:cNvSpPr txBox="1"/>
          <p:nvPr/>
        </p:nvSpPr>
        <p:spPr>
          <a:xfrm>
            <a:off x="8329259" y="3772898"/>
            <a:ext cx="3533867"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临床试验</a:t>
            </a:r>
            <a:r>
              <a:rPr lang="en-US" sz="2400">
                <a:solidFill>
                  <a:schemeClr val="tx1">
                    <a:lumMod val="95000"/>
                    <a:lumOff val="5000"/>
                  </a:schemeClr>
                </a:solidFill>
                <a:latin typeface="微软雅黑"/>
                <a:ea typeface="Calibri"/>
                <a:cs typeface="Arial" panose="020B0604020202020204" pitchFamily="34" charset="0"/>
              </a:rPr>
              <a:t>结果预测、临床试验模拟</a:t>
            </a:r>
            <a:endParaRPr lang="en-US">
              <a:latin typeface="微软雅黑"/>
              <a:ea typeface="Calibri"/>
              <a:cs typeface="Arial" panose="020B0604020202020204" pitchFamily="34" charset="0"/>
            </a:endParaRPr>
          </a:p>
        </p:txBody>
      </p:sp>
      <p:sp>
        <p:nvSpPr>
          <p:cNvPr id="22" name="文本框 21"/>
          <p:cNvSpPr txBox="1"/>
          <p:nvPr/>
        </p:nvSpPr>
        <p:spPr>
          <a:xfrm>
            <a:off x="8151284" y="920045"/>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a:ea typeface="微软雅黑"/>
              </a:rPr>
              <a:t>动物、临床试验</a:t>
            </a:r>
            <a:endParaRPr lang="zh-CN" altLang="en-US" sz="2800">
              <a:solidFill>
                <a:schemeClr val="bg1"/>
              </a:solidFill>
              <a:latin typeface="微软雅黑"/>
              <a:ea typeface="微软雅黑"/>
              <a:cs typeface="Arial" panose="020B0604020202020204"/>
            </a:endParaRPr>
          </a:p>
        </p:txBody>
      </p:sp>
      <p:sp>
        <p:nvSpPr>
          <p:cNvPr id="32" name="矩形 31"/>
          <p:cNvSpPr/>
          <p:nvPr/>
        </p:nvSpPr>
        <p:spPr>
          <a:xfrm>
            <a:off x="8151284" y="1446332"/>
            <a:ext cx="3891624" cy="33158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标&#10;&#10;已自动生成说明"/>
          <p:cNvPicPr>
            <a:picLocks noChangeAspect="1"/>
          </p:cNvPicPr>
          <p:nvPr/>
        </p:nvPicPr>
        <p:blipFill>
          <a:blip r:embed="rId3"/>
          <a:stretch>
            <a:fillRect/>
          </a:stretch>
        </p:blipFill>
        <p:spPr>
          <a:xfrm>
            <a:off x="9341884" y="1716431"/>
            <a:ext cx="865754" cy="865754"/>
          </a:xfrm>
          <a:prstGeom prst="rect">
            <a:avLst/>
          </a:prstGeom>
        </p:spPr>
      </p:pic>
      <p:pic>
        <p:nvPicPr>
          <p:cNvPr id="36" name="图片 35" descr="Drug container - Free healthcare and medical icons"/>
          <p:cNvPicPr>
            <a:picLocks noChangeAspect="1"/>
          </p:cNvPicPr>
          <p:nvPr/>
        </p:nvPicPr>
        <p:blipFill>
          <a:blip r:embed="rId4"/>
          <a:stretch>
            <a:fillRect/>
          </a:stretch>
        </p:blipFill>
        <p:spPr>
          <a:xfrm>
            <a:off x="8329281" y="2720898"/>
            <a:ext cx="762001" cy="801510"/>
          </a:xfrm>
          <a:prstGeom prst="rect">
            <a:avLst/>
          </a:prstGeom>
        </p:spPr>
      </p:pic>
      <p:pic>
        <p:nvPicPr>
          <p:cNvPr id="39" name="图片 38" descr="Hospital Icon PNG Images, Vectors Free Download - Pngtree"/>
          <p:cNvPicPr>
            <a:picLocks noChangeAspect="1"/>
          </p:cNvPicPr>
          <p:nvPr/>
        </p:nvPicPr>
        <p:blipFill>
          <a:blip r:embed="rId5"/>
          <a:stretch>
            <a:fillRect/>
          </a:stretch>
        </p:blipFill>
        <p:spPr>
          <a:xfrm>
            <a:off x="9286517" y="2720946"/>
            <a:ext cx="976488" cy="982133"/>
          </a:xfrm>
          <a:prstGeom prst="rect">
            <a:avLst/>
          </a:prstGeom>
        </p:spPr>
      </p:pic>
      <p:pic>
        <p:nvPicPr>
          <p:cNvPr id="40" name="图片 39" descr="图标&#10;&#10;已自动生成说明"/>
          <p:cNvPicPr>
            <a:picLocks noChangeAspect="1"/>
          </p:cNvPicPr>
          <p:nvPr/>
        </p:nvPicPr>
        <p:blipFill>
          <a:blip r:embed="rId6"/>
          <a:stretch>
            <a:fillRect/>
          </a:stretch>
        </p:blipFill>
        <p:spPr>
          <a:xfrm>
            <a:off x="10488137" y="2917120"/>
            <a:ext cx="1487311" cy="786695"/>
          </a:xfrm>
          <a:prstGeom prst="rect">
            <a:avLst/>
          </a:prstGeom>
        </p:spPr>
      </p:pic>
      <p:pic>
        <p:nvPicPr>
          <p:cNvPr id="41" name="图片 40"/>
          <p:cNvPicPr>
            <a:picLocks noChangeAspect="1"/>
          </p:cNvPicPr>
          <p:nvPr/>
        </p:nvPicPr>
        <p:blipFill>
          <a:blip r:embed="rId2"/>
          <a:stretch>
            <a:fillRect/>
          </a:stretch>
        </p:blipFill>
        <p:spPr>
          <a:xfrm>
            <a:off x="10668282" y="1490686"/>
            <a:ext cx="1048600" cy="1048600"/>
          </a:xfrm>
          <a:prstGeom prst="rect">
            <a:avLst/>
          </a:prstGeom>
        </p:spPr>
      </p:pic>
      <p:cxnSp>
        <p:nvCxnSpPr>
          <p:cNvPr id="42" name="直接箭头连接符 41"/>
          <p:cNvCxnSpPr/>
          <p:nvPr/>
        </p:nvCxnSpPr>
        <p:spPr>
          <a:xfrm>
            <a:off x="10207987" y="2232378"/>
            <a:ext cx="408561"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1186637" y="2542823"/>
            <a:ext cx="11289" cy="46848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descr="upload_post_object_v2_3657434485"/>
          <p:cNvPicPr>
            <a:picLocks noChangeAspect="1"/>
          </p:cNvPicPr>
          <p:nvPr/>
        </p:nvPicPr>
        <p:blipFill>
          <a:blip r:embed="rId7"/>
          <a:stretch>
            <a:fillRect/>
          </a:stretch>
        </p:blipFill>
        <p:spPr>
          <a:xfrm>
            <a:off x="6003817" y="1605321"/>
            <a:ext cx="1968185" cy="988826"/>
          </a:xfrm>
          <a:prstGeom prst="rect">
            <a:avLst/>
          </a:prstGeom>
        </p:spPr>
      </p:pic>
      <p:sp>
        <p:nvSpPr>
          <p:cNvPr id="24" name="Content Placeholder 2"/>
          <p:cNvSpPr txBox="1"/>
          <p:nvPr/>
        </p:nvSpPr>
        <p:spPr>
          <a:xfrm>
            <a:off x="4340431" y="2656054"/>
            <a:ext cx="3598989"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charset="0"/>
                <a:ea typeface="微软雅黑" charset="0"/>
                <a:cs typeface="Arial" panose="020B0604020202020204" pitchFamily="34" charset="0"/>
              </a:rPr>
              <a:t>A</a:t>
            </a:r>
            <a:r>
              <a:rPr lang="en-US" altLang="zh-CN" sz="2400">
                <a:solidFill>
                  <a:schemeClr val="tx1">
                    <a:lumMod val="95000"/>
                    <a:lumOff val="5000"/>
                  </a:schemeClr>
                </a:solidFill>
                <a:latin typeface="微软雅黑" charset="0"/>
                <a:ea typeface="微软雅黑" charset="0"/>
                <a:cs typeface="Arial" panose="020B0604020202020204" pitchFamily="34" charset="0"/>
              </a:rPr>
              <a:t>I docking</a:t>
            </a:r>
            <a:r>
              <a:rPr lang="zh-CN" altLang="en-US" sz="2400">
                <a:solidFill>
                  <a:schemeClr val="tx1">
                    <a:lumMod val="95000"/>
                    <a:lumOff val="5000"/>
                  </a:schemeClr>
                </a:solidFill>
                <a:latin typeface="微软雅黑" charset="0"/>
                <a:ea typeface="微软雅黑" charset="0"/>
                <a:cs typeface="Arial" panose="020B0604020202020204" pitchFamily="34" charset="0"/>
              </a:rPr>
              <a:t>（分子对接）</a:t>
            </a:r>
            <a:endParaRPr lang="en-US">
              <a:latin typeface="微软雅黑"/>
              <a:ea typeface="Calibri"/>
              <a:cs typeface="+mn-lt"/>
            </a:endParaRPr>
          </a:p>
        </p:txBody>
      </p:sp>
      <p:cxnSp>
        <p:nvCxnSpPr>
          <p:cNvPr id="26" name="直接箭头连接符 25"/>
          <p:cNvCxnSpPr/>
          <p:nvPr/>
        </p:nvCxnSpPr>
        <p:spPr>
          <a:xfrm>
            <a:off x="5374213" y="2078795"/>
            <a:ext cx="433092" cy="329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2"/>
          <a:stretch>
            <a:fillRect/>
          </a:stretch>
        </p:blipFill>
        <p:spPr>
          <a:xfrm>
            <a:off x="4340431" y="1560404"/>
            <a:ext cx="1033782" cy="1033782"/>
          </a:xfrm>
          <a:prstGeom prst="rect">
            <a:avLst/>
          </a:prstGeom>
        </p:spPr>
      </p:pic>
      <p:sp>
        <p:nvSpPr>
          <p:cNvPr id="28" name="Content Placeholder 2"/>
          <p:cNvSpPr txBox="1"/>
          <p:nvPr/>
        </p:nvSpPr>
        <p:spPr>
          <a:xfrm>
            <a:off x="328016" y="4169935"/>
            <a:ext cx="3874316"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chemeClr val="tx1">
                    <a:lumMod val="95000"/>
                    <a:lumOff val="5000"/>
                  </a:schemeClr>
                </a:solidFill>
                <a:latin typeface="微软雅黑"/>
                <a:ea typeface="Calibri"/>
                <a:cs typeface="+mn-lt"/>
              </a:rPr>
              <a:t>靶点筛选、结构确定</a:t>
            </a:r>
            <a:endParaRPr lang="en-US">
              <a:latin typeface="微软雅黑"/>
              <a:ea typeface="Calibri"/>
              <a:cs typeface="+mn-lt"/>
            </a:endParaRPr>
          </a:p>
        </p:txBody>
      </p:sp>
      <p:sp>
        <p:nvSpPr>
          <p:cNvPr id="29" name="文本框 28"/>
          <p:cNvSpPr txBox="1"/>
          <p:nvPr/>
        </p:nvSpPr>
        <p:spPr>
          <a:xfrm>
            <a:off x="149137" y="920008"/>
            <a:ext cx="3891624" cy="523220"/>
          </a:xfrm>
          <a:prstGeom prst="rect">
            <a:avLst/>
          </a:prstGeom>
          <a:solidFill>
            <a:srgbClr val="761E75"/>
          </a:solidFill>
          <a:ln w="28575">
            <a:solidFill>
              <a:srgbClr val="761E75"/>
            </a:solidFill>
          </a:ln>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zh-CN" altLang="en-US" sz="2800">
                <a:solidFill>
                  <a:schemeClr val="bg1"/>
                </a:solidFill>
                <a:latin typeface="微软雅黑" charset="0"/>
                <a:ea typeface="微软雅黑" charset="0"/>
                <a:cs typeface="Arial" panose="020B0604020202020204"/>
              </a:rPr>
              <a:t>靶点</a:t>
            </a:r>
            <a:r>
              <a:rPr lang="zh-CN" altLang="en-US" sz="2800">
                <a:solidFill>
                  <a:schemeClr val="bg1"/>
                </a:solidFill>
                <a:latin typeface="微软雅黑" charset="0"/>
                <a:ea typeface="微软雅黑" charset="0"/>
                <a:cs typeface="Arial" panose="020B0604020202020204" pitchFamily="34" charset="0"/>
              </a:rPr>
              <a:t>发现</a:t>
            </a:r>
            <a:endParaRPr lang="zh-CN" altLang="en-US">
              <a:latin typeface="微软雅黑" charset="0"/>
              <a:ea typeface="微软雅黑" charset="0"/>
              <a:cs typeface="Arial" panose="020B0604020202020204"/>
            </a:endParaRPr>
          </a:p>
        </p:txBody>
      </p:sp>
      <p:sp>
        <p:nvSpPr>
          <p:cNvPr id="30" name="矩形 29"/>
          <p:cNvSpPr/>
          <p:nvPr/>
        </p:nvSpPr>
        <p:spPr>
          <a:xfrm>
            <a:off x="149137" y="1457531"/>
            <a:ext cx="3891624" cy="3304631"/>
          </a:xfrm>
          <a:prstGeom prst="rect">
            <a:avLst/>
          </a:prstGeom>
          <a:noFill/>
          <a:ln w="28575">
            <a:solidFill>
              <a:srgbClr val="761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upload_post_object_v2_3107908978"/>
          <p:cNvPicPr>
            <a:picLocks noChangeAspect="1"/>
          </p:cNvPicPr>
          <p:nvPr/>
        </p:nvPicPr>
        <p:blipFill>
          <a:blip r:embed="rId8"/>
          <a:stretch>
            <a:fillRect/>
          </a:stretch>
        </p:blipFill>
        <p:spPr>
          <a:xfrm>
            <a:off x="8410361" y="1790781"/>
            <a:ext cx="795329" cy="748544"/>
          </a:xfrm>
          <a:prstGeom prst="rect">
            <a:avLst/>
          </a:prstGeom>
        </p:spPr>
      </p:pic>
      <p:pic>
        <p:nvPicPr>
          <p:cNvPr id="4" name="图片 3" descr="upload_post_object_v2_3163703527"/>
          <p:cNvPicPr>
            <a:picLocks noChangeAspect="1"/>
          </p:cNvPicPr>
          <p:nvPr/>
        </p:nvPicPr>
        <p:blipFill>
          <a:blip r:embed="rId9"/>
          <a:stretch>
            <a:fillRect/>
          </a:stretch>
        </p:blipFill>
        <p:spPr>
          <a:xfrm>
            <a:off x="2039521" y="1532765"/>
            <a:ext cx="1437693" cy="1264568"/>
          </a:xfrm>
          <a:prstGeom prst="rect">
            <a:avLst/>
          </a:prstGeom>
        </p:spPr>
      </p:pic>
      <p:pic>
        <p:nvPicPr>
          <p:cNvPr id="6" name="图片 5" descr="upload_post_object_v2_3906979227"/>
          <p:cNvPicPr>
            <a:picLocks noChangeAspect="1"/>
          </p:cNvPicPr>
          <p:nvPr/>
        </p:nvPicPr>
        <p:blipFill>
          <a:blip r:embed="rId10"/>
          <a:stretch>
            <a:fillRect/>
          </a:stretch>
        </p:blipFill>
        <p:spPr>
          <a:xfrm>
            <a:off x="970640" y="2917087"/>
            <a:ext cx="2763995" cy="1199469"/>
          </a:xfrm>
          <a:prstGeom prst="rect">
            <a:avLst/>
          </a:prstGeom>
        </p:spPr>
      </p:pic>
      <p:sp>
        <p:nvSpPr>
          <p:cNvPr id="17" name="文本框 16"/>
          <p:cNvSpPr txBox="1"/>
          <p:nvPr userDrawn="1"/>
        </p:nvSpPr>
        <p:spPr>
          <a:xfrm>
            <a:off x="431447" y="1640292"/>
            <a:ext cx="1694800" cy="438524"/>
          </a:xfrm>
          <a:prstGeom prst="rect">
            <a:avLst/>
          </a:prstGeom>
        </p:spPr>
        <p:txBody>
          <a:bodyPr wrap="square" rtlCol="0">
            <a:noAutofit/>
          </a:bodyPr>
          <a:p>
            <a:r>
              <a:rPr lang="zh-CN" altLang="en-US" sz="2000">
                <a:solidFill>
                  <a:schemeClr val="tx1"/>
                </a:solidFill>
                <a:highlight>
                  <a:srgbClr val="C0C0C0"/>
                </a:highlight>
              </a:rPr>
              <a:t>全基因组</a:t>
            </a:r>
            <a:r>
              <a:rPr lang="zh-CN" altLang="en-US" sz="2000">
                <a:solidFill>
                  <a:schemeClr val="tx1"/>
                </a:solidFill>
                <a:highlight>
                  <a:srgbClr val="C0C0C0"/>
                </a:highlight>
                <a:cs typeface="Arial" panose="020B0604020202020204" pitchFamily="34" charset="0"/>
              </a:rPr>
              <a:t>关联分析（</a:t>
            </a:r>
            <a:r>
              <a:rPr lang="en-US" altLang="zh-CN" sz="2000">
                <a:solidFill>
                  <a:schemeClr val="tx1"/>
                </a:solidFill>
                <a:highlight>
                  <a:srgbClr val="C0C0C0"/>
                </a:highlight>
                <a:cs typeface="Arial" panose="020B0604020202020204" pitchFamily="34" charset="0"/>
              </a:rPr>
              <a:t>GWAS</a:t>
            </a:r>
            <a:r>
              <a:rPr lang="zh-CN" altLang="en-US" sz="2000">
                <a:solidFill>
                  <a:schemeClr val="tx1"/>
                </a:solidFill>
                <a:highlight>
                  <a:srgbClr val="C0C0C0"/>
                </a:highlight>
                <a:cs typeface="Arial" panose="020B0604020202020204" pitchFamily="34" charset="0"/>
              </a:rPr>
              <a:t>）</a:t>
            </a:r>
            <a:endParaRPr lang="zh-CN" altLang="en-US" sz="2000"/>
          </a:p>
        </p:txBody>
      </p:sp>
      <p:sp>
        <p:nvSpPr>
          <p:cNvPr id="12" name="文本框 11"/>
          <p:cNvSpPr txBox="1"/>
          <p:nvPr userDrawn="1"/>
        </p:nvSpPr>
        <p:spPr>
          <a:xfrm>
            <a:off x="431447" y="2917087"/>
            <a:ext cx="1694800" cy="438524"/>
          </a:xfrm>
          <a:prstGeom prst="rect">
            <a:avLst/>
          </a:prstGeom>
        </p:spPr>
        <p:txBody>
          <a:bodyPr wrap="square" rtlCol="0">
            <a:noAutofit/>
          </a:bodyPr>
          <a:p>
            <a:r>
              <a:rPr lang="zh-CN" altLang="en-US" sz="2000">
                <a:solidFill>
                  <a:schemeClr val="tx1"/>
                </a:solidFill>
                <a:highlight>
                  <a:srgbClr val="C0C0C0"/>
                </a:highlight>
              </a:rPr>
              <a:t>蛋白质折叠</a:t>
            </a:r>
            <a:endParaRPr lang="zh-CN" altLang="en-US"/>
          </a:p>
        </p:txBody>
      </p:sp>
      <p:sp>
        <p:nvSpPr>
          <p:cNvPr id="16" name="圆角矩形 15"/>
          <p:cNvSpPr/>
          <p:nvPr userDrawn="1"/>
        </p:nvSpPr>
        <p:spPr>
          <a:xfrm>
            <a:off x="328068" y="2797350"/>
            <a:ext cx="3654444" cy="1426389"/>
          </a:xfrm>
          <a:prstGeom prst="roundRect">
            <a:avLst/>
          </a:prstGeom>
          <a:noFill/>
          <a:ln w="57150" cap="flat" cmpd="sng" algn="ctr">
            <a:solidFill>
              <a:srgbClr val="92D05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ctr"/>
            <a:endParaRPr lang="zh-CN" altLang="en-US">
              <a:solidFill>
                <a:srgbClr val="000000"/>
              </a:solidFill>
            </a:endParaRPr>
          </a:p>
        </p:txBody>
      </p:sp>
      <p:pic>
        <p:nvPicPr>
          <p:cNvPr id="15" name="图片 14" descr="upload_post_object_v2_3353957806"/>
          <p:cNvPicPr>
            <a:picLocks noChangeAspect="1"/>
          </p:cNvPicPr>
          <p:nvPr/>
        </p:nvPicPr>
        <p:blipFill>
          <a:blip r:embed="rId11"/>
          <a:stretch>
            <a:fillRect/>
          </a:stretch>
        </p:blipFill>
        <p:spPr>
          <a:xfrm>
            <a:off x="249928" y="4894081"/>
            <a:ext cx="4205494" cy="1825026"/>
          </a:xfrm>
          <a:prstGeom prst="rect">
            <a:avLst/>
          </a:prstGeom>
        </p:spPr>
      </p:pic>
      <p:pic>
        <p:nvPicPr>
          <p:cNvPr id="18" name="图片 17" descr="upload_post_object_v2_2499808348"/>
          <p:cNvPicPr>
            <a:picLocks noChangeAspect="1"/>
          </p:cNvPicPr>
          <p:nvPr/>
        </p:nvPicPr>
        <p:blipFill>
          <a:blip r:embed="rId12"/>
          <a:stretch>
            <a:fillRect/>
          </a:stretch>
        </p:blipFill>
        <p:spPr>
          <a:xfrm>
            <a:off x="4665152" y="4955497"/>
            <a:ext cx="4336710" cy="1702158"/>
          </a:xfrm>
          <a:prstGeom prst="rect">
            <a:avLst/>
          </a:prstGeom>
        </p:spPr>
      </p:pic>
      <p:sp>
        <p:nvSpPr>
          <p:cNvPr id="19" name="Content Placeholder 2"/>
          <p:cNvSpPr txBox="1"/>
          <p:nvPr/>
        </p:nvSpPr>
        <p:spPr>
          <a:xfrm>
            <a:off x="9001805" y="5360877"/>
            <a:ext cx="3116762" cy="566503"/>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chemeClr val="tx1">
                    <a:lumMod val="95000"/>
                    <a:lumOff val="5000"/>
                  </a:schemeClr>
                </a:solidFill>
                <a:latin typeface="微软雅黑" charset="0"/>
                <a:ea typeface="Calibri" panose="020F0502020204030204" charset="0"/>
                <a:cs typeface="+mn-lt"/>
              </a:rPr>
              <a:t>A</a:t>
            </a:r>
            <a:r>
              <a:rPr lang="en-US" altLang="zh-CN" sz="2000">
                <a:solidFill>
                  <a:schemeClr val="tx1">
                    <a:lumMod val="95000"/>
                    <a:lumOff val="5000"/>
                  </a:schemeClr>
                </a:solidFill>
                <a:latin typeface="微软雅黑" charset="0"/>
                <a:ea typeface="Calibri" panose="020F0502020204030204" charset="0"/>
                <a:cs typeface="+mn-lt"/>
              </a:rPr>
              <a:t>lphaFold2: </a:t>
            </a:r>
            <a:r>
              <a:rPr lang="zh-CN" altLang="en-US" sz="2000">
                <a:solidFill>
                  <a:schemeClr val="tx1">
                    <a:lumMod val="95000"/>
                    <a:lumOff val="5000"/>
                  </a:schemeClr>
                </a:solidFill>
                <a:latin typeface="微软雅黑" charset="0"/>
                <a:ea typeface="Calibri" panose="020F0502020204030204" charset="0"/>
                <a:cs typeface="+mn-lt"/>
              </a:rPr>
              <a:t>单个蛋白质</a:t>
            </a:r>
            <a:endParaRPr lang="zh-CN" altLang="en-US" sz="2000">
              <a:solidFill>
                <a:schemeClr val="tx1">
                  <a:lumMod val="95000"/>
                  <a:lumOff val="5000"/>
                </a:schemeClr>
              </a:solidFill>
              <a:latin typeface="微软雅黑" charset="0"/>
              <a:ea typeface="Calibri" panose="020F0502020204030204" charset="0"/>
              <a:cs typeface="+mn-lt"/>
            </a:endParaRPr>
          </a:p>
          <a:p>
            <a:r>
              <a:rPr lang="en-US" altLang="zh-CN" sz="2000">
                <a:solidFill>
                  <a:schemeClr val="tx1">
                    <a:lumMod val="95000"/>
                    <a:lumOff val="5000"/>
                  </a:schemeClr>
                </a:solidFill>
                <a:latin typeface="微软雅黑" charset="0"/>
                <a:ea typeface="Calibri" panose="020F0502020204030204" charset="0"/>
                <a:cs typeface="+mn-lt"/>
              </a:rPr>
              <a:t>AlphaFold3</a:t>
            </a:r>
            <a:r>
              <a:rPr lang="zh-CN" altLang="en-US" sz="2000">
                <a:solidFill>
                  <a:schemeClr val="tx1">
                    <a:lumMod val="95000"/>
                    <a:lumOff val="5000"/>
                  </a:schemeClr>
                </a:solidFill>
                <a:latin typeface="微软雅黑" charset="0"/>
                <a:ea typeface="Calibri" panose="020F0502020204030204" charset="0"/>
                <a:cs typeface="+mn-lt"/>
              </a:rPr>
              <a:t>：蛋白质相关的复合物</a:t>
            </a:r>
            <a:endParaRPr lang="en-US" sz="2000">
              <a:latin typeface="微软雅黑"/>
              <a:ea typeface="Calibri"/>
              <a:cs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COMMONDATA" val="eyJoZGlkIjoiMTU2ZDc0ZjNmMzdmMDBlNmUzZGQ5ODRkNDBiMjE1YzkifQ=="/>
  <p:tag name="RESOURCE_RECORD_KEY" val="{&quot;29&quot;:[20426279,2074025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7451</Words>
  <Application>WPS Office WWO_wpscloud_20251011221241-22817e2cf8</Application>
  <PresentationFormat>宽屏</PresentationFormat>
  <Paragraphs>585</Paragraphs>
  <Slides>37</Slides>
  <Notes>26</Notes>
  <HiddenSlides>8</HiddenSlides>
  <MMClips>23</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37</vt:i4>
      </vt:variant>
    </vt:vector>
  </HeadingPairs>
  <TitlesOfParts>
    <vt:vector size="59" baseType="lpstr">
      <vt:lpstr>Arial</vt:lpstr>
      <vt:lpstr>宋体</vt:lpstr>
      <vt:lpstr>Wingdings</vt:lpstr>
      <vt:lpstr>Wingdings</vt:lpstr>
      <vt:lpstr>Kingsoft Confetti</vt:lpstr>
      <vt:lpstr>Calibri</vt:lpstr>
      <vt:lpstr>汉仪书宋二KW</vt:lpstr>
      <vt:lpstr>微软雅黑</vt:lpstr>
      <vt:lpstr>汉仪旗黑KW 55S</vt:lpstr>
      <vt:lpstr>微软雅黑</vt:lpstr>
      <vt:lpstr>Symbol</vt:lpstr>
      <vt:lpstr>Calibri</vt:lpstr>
      <vt:lpstr>Arial</vt:lpstr>
      <vt:lpstr>Wingdings</vt:lpstr>
      <vt:lpstr>微软雅黑</vt:lpstr>
      <vt:lpstr>等线</vt:lpstr>
      <vt:lpstr>Times New Roman</vt:lpstr>
      <vt:lpstr>Helvetica</vt:lpstr>
      <vt:lpstr>黑体</vt:lpstr>
      <vt:lpstr>Kingsoft Sign</vt:lpstr>
      <vt:lpstr>汉仪中等线KW</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Dell</dc:creator>
  <cp:lastModifiedBy>15305736026@189.cn</cp:lastModifiedBy>
  <dcterms:created xsi:type="dcterms:W3CDTF">2025-10-16T08:29:03Z</dcterms:created>
  <dcterms:modified xsi:type="dcterms:W3CDTF">2025-10-16T08:29:03Z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2052-12.9.0.23259</vt:lpwstr>
  </property>
  <property fmtid="{D5CDD505-2E9C-101B-9397-08002B2CF9AE}" pid="3" name="ICV">
    <vt:lpwstr>8EF5B63EF1A64FE59C3B706172A1CF37_11</vt:lpwstr>
  </property>
</Properties>
</file>