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72" r:id="rId2"/>
    <p:sldMasterId id="2147483685" r:id="rId3"/>
  </p:sldMasterIdLst>
  <p:notesMasterIdLst>
    <p:notesMasterId r:id="rId38"/>
  </p:notesMasterIdLst>
  <p:sldIdLst>
    <p:sldId id="563" r:id="rId4"/>
    <p:sldId id="615" r:id="rId5"/>
    <p:sldId id="616" r:id="rId6"/>
    <p:sldId id="617" r:id="rId7"/>
    <p:sldId id="618" r:id="rId8"/>
    <p:sldId id="610" r:id="rId9"/>
    <p:sldId id="592" r:id="rId10"/>
    <p:sldId id="595" r:id="rId11"/>
    <p:sldId id="591" r:id="rId12"/>
    <p:sldId id="564" r:id="rId13"/>
    <p:sldId id="565" r:id="rId14"/>
    <p:sldId id="566" r:id="rId15"/>
    <p:sldId id="567" r:id="rId16"/>
    <p:sldId id="568" r:id="rId17"/>
    <p:sldId id="571" r:id="rId18"/>
    <p:sldId id="572" r:id="rId19"/>
    <p:sldId id="573" r:id="rId20"/>
    <p:sldId id="574" r:id="rId21"/>
    <p:sldId id="577" r:id="rId22"/>
    <p:sldId id="578" r:id="rId23"/>
    <p:sldId id="613" r:id="rId24"/>
    <p:sldId id="614" r:id="rId25"/>
    <p:sldId id="589" r:id="rId26"/>
    <p:sldId id="583" r:id="rId27"/>
    <p:sldId id="597" r:id="rId28"/>
    <p:sldId id="596" r:id="rId29"/>
    <p:sldId id="598" r:id="rId30"/>
    <p:sldId id="599" r:id="rId31"/>
    <p:sldId id="585" r:id="rId32"/>
    <p:sldId id="593" r:id="rId33"/>
    <p:sldId id="594" r:id="rId34"/>
    <p:sldId id="611" r:id="rId35"/>
    <p:sldId id="612" r:id="rId36"/>
    <p:sldId id="549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26521"/>
    <a:srgbClr val="3A3A3A"/>
    <a:srgbClr val="7030A0"/>
    <a:srgbClr val="FAA419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2" autoAdjust="0"/>
    <p:restoredTop sz="91754" autoAdjust="0"/>
  </p:normalViewPr>
  <p:slideViewPr>
    <p:cSldViewPr snapToGrid="0">
      <p:cViewPr varScale="1">
        <p:scale>
          <a:sx n="84" d="100"/>
          <a:sy n="84" d="100"/>
        </p:scale>
        <p:origin x="317" y="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741" y="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E672-8C94-4E5C-A35C-A7A1FD6C6C3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758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433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714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F1499-C8D1-4AB0-883C-35397D49C44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952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F1499-C8D1-4AB0-883C-35397D49C44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607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3E672-8C94-4E5C-A35C-A7A1FD6C6C3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42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电子病历的应用价值基本上都要通过结构化来释放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06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电子病历的应用价值基本上都要通过结构化来释放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021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45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903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817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746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314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8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168118-21E2-488B-9CC6-A2096D102C3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77472"/>
            <a:ext cx="10596563" cy="4512142"/>
          </a:xfrm>
          <a:prstGeom prst="rect">
            <a:avLst/>
          </a:prstGeom>
        </p:spPr>
        <p:txBody>
          <a:bodyPr/>
          <a:lstStyle>
            <a:lvl1pPr>
              <a:buClr>
                <a:srgbClr val="7030A0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defRPr>
            </a:lvl1pPr>
            <a:lvl2pPr>
              <a:buClr>
                <a:srgbClr val="F26521"/>
              </a:buClr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defRPr>
            </a:lvl2pPr>
            <a:lvl3pPr>
              <a:buClr>
                <a:srgbClr val="FAA419"/>
              </a:buClr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16AA282D-7742-432C-BDAE-1A7006FB2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495"/>
            <a:ext cx="10515600" cy="43858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9559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紫色色表格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6AA282D-7742-432C-BDAE-1A7006FB2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7" y="504495"/>
            <a:ext cx="10515600" cy="43858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69624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真的是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418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封底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9DFD8F-2FB2-4F9C-82D3-2424F481CAE3}"/>
              </a:ext>
            </a:extLst>
          </p:cNvPr>
          <p:cNvSpPr/>
          <p:nvPr userDrawn="1"/>
        </p:nvSpPr>
        <p:spPr>
          <a:xfrm>
            <a:off x="0" y="4682836"/>
            <a:ext cx="12192000" cy="217516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菱形 2">
            <a:extLst>
              <a:ext uri="{FF2B5EF4-FFF2-40B4-BE49-F238E27FC236}">
                <a16:creationId xmlns:a16="http://schemas.microsoft.com/office/drawing/2014/main" id="{24BB5827-B531-4198-8203-6E3F69C17BEB}"/>
              </a:ext>
            </a:extLst>
          </p:cNvPr>
          <p:cNvSpPr/>
          <p:nvPr userDrawn="1"/>
        </p:nvSpPr>
        <p:spPr>
          <a:xfrm>
            <a:off x="6899563" y="1870362"/>
            <a:ext cx="5624946" cy="5624946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菱形 3">
            <a:extLst>
              <a:ext uri="{FF2B5EF4-FFF2-40B4-BE49-F238E27FC236}">
                <a16:creationId xmlns:a16="http://schemas.microsoft.com/office/drawing/2014/main" id="{63502EEC-59A3-4BC9-93D3-ACFC9877DE12}"/>
              </a:ext>
            </a:extLst>
          </p:cNvPr>
          <p:cNvSpPr/>
          <p:nvPr userDrawn="1"/>
        </p:nvSpPr>
        <p:spPr>
          <a:xfrm>
            <a:off x="7259781" y="2230580"/>
            <a:ext cx="4904510" cy="4904510"/>
          </a:xfrm>
          <a:prstGeom prst="diamon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37285133-A397-408D-B313-4B646E844B8D}"/>
              </a:ext>
            </a:extLst>
          </p:cNvPr>
          <p:cNvSpPr/>
          <p:nvPr userDrawn="1"/>
        </p:nvSpPr>
        <p:spPr>
          <a:xfrm>
            <a:off x="7622805" y="2580092"/>
            <a:ext cx="4178461" cy="4178461"/>
          </a:xfrm>
          <a:custGeom>
            <a:avLst/>
            <a:gdLst>
              <a:gd name="connsiteX0" fmla="*/ 2089231 w 4178461"/>
              <a:gd name="connsiteY0" fmla="*/ 0 h 4178461"/>
              <a:gd name="connsiteX1" fmla="*/ 4178461 w 4178461"/>
              <a:gd name="connsiteY1" fmla="*/ 2089231 h 4178461"/>
              <a:gd name="connsiteX2" fmla="*/ 2089231 w 4178461"/>
              <a:gd name="connsiteY2" fmla="*/ 4178461 h 4178461"/>
              <a:gd name="connsiteX3" fmla="*/ 0 w 4178461"/>
              <a:gd name="connsiteY3" fmla="*/ 2089231 h 417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8461" h="4178461">
                <a:moveTo>
                  <a:pt x="2089231" y="0"/>
                </a:moveTo>
                <a:lnTo>
                  <a:pt x="4178461" y="2089231"/>
                </a:lnTo>
                <a:lnTo>
                  <a:pt x="2089231" y="4178461"/>
                </a:lnTo>
                <a:lnTo>
                  <a:pt x="0" y="2089231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1000" b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100" dirty="0"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4D06724-2E8E-427F-8B88-30AA689F0C75}"/>
              </a:ext>
            </a:extLst>
          </p:cNvPr>
          <p:cNvGrpSpPr/>
          <p:nvPr userDrawn="1"/>
        </p:nvGrpSpPr>
        <p:grpSpPr>
          <a:xfrm>
            <a:off x="11218947" y="708296"/>
            <a:ext cx="360000" cy="304800"/>
            <a:chOff x="11540836" y="599086"/>
            <a:chExt cx="360000" cy="304800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683CA736-E0F4-4621-95C4-5070668CBA68}"/>
                </a:ext>
              </a:extLst>
            </p:cNvPr>
            <p:cNvCxnSpPr/>
            <p:nvPr/>
          </p:nvCxnSpPr>
          <p:spPr>
            <a:xfrm>
              <a:off x="11540836" y="599086"/>
              <a:ext cx="360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5192E01-FC90-482D-8818-6CCF877234A0}"/>
                </a:ext>
              </a:extLst>
            </p:cNvPr>
            <p:cNvCxnSpPr/>
            <p:nvPr/>
          </p:nvCxnSpPr>
          <p:spPr>
            <a:xfrm>
              <a:off x="11540836" y="751486"/>
              <a:ext cx="360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A6DC5239-F658-4AD7-BBFE-3291964FDC9D}"/>
                </a:ext>
              </a:extLst>
            </p:cNvPr>
            <p:cNvCxnSpPr/>
            <p:nvPr/>
          </p:nvCxnSpPr>
          <p:spPr>
            <a:xfrm>
              <a:off x="11540836" y="903886"/>
              <a:ext cx="360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矩形 7">
            <a:extLst>
              <a:ext uri="{FF2B5EF4-FFF2-40B4-BE49-F238E27FC236}">
                <a16:creationId xmlns:a16="http://schemas.microsoft.com/office/drawing/2014/main" id="{5ABF5286-F618-4675-BD5E-ABE05D35DBC3}"/>
              </a:ext>
            </a:extLst>
          </p:cNvPr>
          <p:cNvSpPr/>
          <p:nvPr userDrawn="1"/>
        </p:nvSpPr>
        <p:spPr>
          <a:xfrm flipV="1">
            <a:off x="0" y="6283544"/>
            <a:ext cx="2185639" cy="574456"/>
          </a:xfrm>
          <a:custGeom>
            <a:avLst/>
            <a:gdLst/>
            <a:ahLst/>
            <a:cxnLst/>
            <a:rect l="l" t="t" r="r" b="b"/>
            <a:pathLst>
              <a:path w="7959928" h="2268000">
                <a:moveTo>
                  <a:pt x="0" y="0"/>
                </a:moveTo>
                <a:lnTo>
                  <a:pt x="7959928" y="0"/>
                </a:lnTo>
                <a:lnTo>
                  <a:pt x="6650498" y="2268000"/>
                </a:lnTo>
                <a:lnTo>
                  <a:pt x="0" y="2268000"/>
                </a:lnTo>
                <a:close/>
              </a:path>
            </a:pathLst>
          </a:custGeom>
          <a:solidFill>
            <a:srgbClr val="FAA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C8A66AE-F6A8-4965-AC38-8C3707EB0490}"/>
              </a:ext>
            </a:extLst>
          </p:cNvPr>
          <p:cNvSpPr txBox="1"/>
          <p:nvPr userDrawn="1"/>
        </p:nvSpPr>
        <p:spPr>
          <a:xfrm>
            <a:off x="730187" y="4758258"/>
            <a:ext cx="7277098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Statistics and Data Science, Tsinghua University</a:t>
            </a:r>
            <a:endParaRPr lang="zh-CN" altLang="en-US" sz="24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Address: </a:t>
            </a:r>
            <a:r>
              <a:rPr lang="en-US" altLang="zh-CN" sz="2000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Ziqiang</a:t>
            </a:r>
            <a:r>
              <a:rPr lang="en-US" altLang="zh-CN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Building 4-820, Tsinghua University, Beijing 100084, China</a:t>
            </a:r>
            <a:endParaRPr lang="zh-CN" altLang="en-US" sz="2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syu@tsinghua.edu.cn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C9254C4-39CC-4416-9A7E-5B77D21B5CEA}"/>
              </a:ext>
            </a:extLst>
          </p:cNvPr>
          <p:cNvSpPr txBox="1"/>
          <p:nvPr userDrawn="1"/>
        </p:nvSpPr>
        <p:spPr>
          <a:xfrm>
            <a:off x="2667766" y="1796417"/>
            <a:ext cx="22942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rgbClr val="7030A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谢  谢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E99913C-5894-432D-8DEF-2EF7D03052DF}"/>
              </a:ext>
            </a:extLst>
          </p:cNvPr>
          <p:cNvSpPr txBox="1"/>
          <p:nvPr userDrawn="1"/>
        </p:nvSpPr>
        <p:spPr>
          <a:xfrm>
            <a:off x="2645324" y="2730542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zh-CN" altLang="en-US" sz="3600" b="1" dirty="0">
              <a:solidFill>
                <a:srgbClr val="7030A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4245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一级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id="{FC6314E9-02EB-41E0-8579-C4C4A42A2E03}"/>
              </a:ext>
            </a:extLst>
          </p:cNvPr>
          <p:cNvSpPr/>
          <p:nvPr userDrawn="1"/>
        </p:nvSpPr>
        <p:spPr>
          <a:xfrm>
            <a:off x="3409607" y="1364979"/>
            <a:ext cx="8782420" cy="1872000"/>
          </a:xfrm>
          <a:custGeom>
            <a:avLst/>
            <a:gdLst/>
            <a:ahLst/>
            <a:cxnLst/>
            <a:rect l="l" t="t" r="r" b="b"/>
            <a:pathLst>
              <a:path w="6586815" h="1404000">
                <a:moveTo>
                  <a:pt x="810600" y="0"/>
                </a:moveTo>
                <a:lnTo>
                  <a:pt x="6586815" y="0"/>
                </a:lnTo>
                <a:lnTo>
                  <a:pt x="6586815" y="1404000"/>
                </a:lnTo>
                <a:lnTo>
                  <a:pt x="0" y="1404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矩形 6">
            <a:extLst>
              <a:ext uri="{FF2B5EF4-FFF2-40B4-BE49-F238E27FC236}">
                <a16:creationId xmlns:a16="http://schemas.microsoft.com/office/drawing/2014/main" id="{9705DCC4-C7F6-4745-8AC9-B7F9B7640486}"/>
              </a:ext>
            </a:extLst>
          </p:cNvPr>
          <p:cNvSpPr/>
          <p:nvPr userDrawn="1"/>
        </p:nvSpPr>
        <p:spPr>
          <a:xfrm>
            <a:off x="0" y="3909053"/>
            <a:ext cx="5712357" cy="1872000"/>
          </a:xfrm>
          <a:custGeom>
            <a:avLst/>
            <a:gdLst/>
            <a:ahLst/>
            <a:cxnLst/>
            <a:rect l="l" t="t" r="r" b="b"/>
            <a:pathLst>
              <a:path w="4284268" h="1404000">
                <a:moveTo>
                  <a:pt x="0" y="0"/>
                </a:moveTo>
                <a:lnTo>
                  <a:pt x="4284268" y="0"/>
                </a:lnTo>
                <a:lnTo>
                  <a:pt x="3473668" y="1404000"/>
                </a:lnTo>
                <a:lnTo>
                  <a:pt x="0" y="1404000"/>
                </a:lnTo>
                <a:close/>
              </a:path>
            </a:pathLst>
          </a:custGeom>
          <a:solidFill>
            <a:srgbClr val="FAA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D504F23D-5788-4DC8-B6E8-40E6191EEC50}"/>
              </a:ext>
            </a:extLst>
          </p:cNvPr>
          <p:cNvSpPr/>
          <p:nvPr userDrawn="1"/>
        </p:nvSpPr>
        <p:spPr>
          <a:xfrm>
            <a:off x="0" y="1988840"/>
            <a:ext cx="10613237" cy="3024000"/>
          </a:xfrm>
          <a:custGeom>
            <a:avLst/>
            <a:gdLst/>
            <a:ahLst/>
            <a:cxnLst/>
            <a:rect l="l" t="t" r="r" b="b"/>
            <a:pathLst>
              <a:path w="7959928" h="2268000">
                <a:moveTo>
                  <a:pt x="0" y="0"/>
                </a:moveTo>
                <a:lnTo>
                  <a:pt x="7959928" y="0"/>
                </a:lnTo>
                <a:lnTo>
                  <a:pt x="6650498" y="2268000"/>
                </a:lnTo>
                <a:lnTo>
                  <a:pt x="0" y="226800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4D115A-420D-4757-A827-A314C0873E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493" y="2752825"/>
            <a:ext cx="1462588" cy="1390851"/>
          </a:xfrm>
          <a:prstGeom prst="rect">
            <a:avLst/>
          </a:prstGeom>
        </p:spPr>
        <p:txBody>
          <a:bodyPr/>
          <a:lstStyle>
            <a:lvl1pPr algn="ctr">
              <a:buNone/>
              <a:defRPr sz="10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3" name="标题 12">
            <a:extLst>
              <a:ext uri="{FF2B5EF4-FFF2-40B4-BE49-F238E27FC236}">
                <a16:creationId xmlns:a16="http://schemas.microsoft.com/office/drawing/2014/main" id="{0EA14031-7D65-4346-A6BA-EB7A8C35A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496" y="2943279"/>
            <a:ext cx="10515600" cy="105768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8493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级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id="{FC6314E9-02EB-41E0-8579-C4C4A42A2E03}"/>
              </a:ext>
            </a:extLst>
          </p:cNvPr>
          <p:cNvSpPr/>
          <p:nvPr userDrawn="1"/>
        </p:nvSpPr>
        <p:spPr>
          <a:xfrm>
            <a:off x="3409607" y="1364979"/>
            <a:ext cx="8782420" cy="1872000"/>
          </a:xfrm>
          <a:custGeom>
            <a:avLst/>
            <a:gdLst/>
            <a:ahLst/>
            <a:cxnLst/>
            <a:rect l="l" t="t" r="r" b="b"/>
            <a:pathLst>
              <a:path w="6586815" h="1404000">
                <a:moveTo>
                  <a:pt x="810600" y="0"/>
                </a:moveTo>
                <a:lnTo>
                  <a:pt x="6586815" y="0"/>
                </a:lnTo>
                <a:lnTo>
                  <a:pt x="6586815" y="1404000"/>
                </a:lnTo>
                <a:lnTo>
                  <a:pt x="0" y="1404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矩形 6">
            <a:extLst>
              <a:ext uri="{FF2B5EF4-FFF2-40B4-BE49-F238E27FC236}">
                <a16:creationId xmlns:a16="http://schemas.microsoft.com/office/drawing/2014/main" id="{9705DCC4-C7F6-4745-8AC9-B7F9B7640486}"/>
              </a:ext>
            </a:extLst>
          </p:cNvPr>
          <p:cNvSpPr/>
          <p:nvPr userDrawn="1"/>
        </p:nvSpPr>
        <p:spPr>
          <a:xfrm>
            <a:off x="0" y="3909053"/>
            <a:ext cx="5712357" cy="1872000"/>
          </a:xfrm>
          <a:custGeom>
            <a:avLst/>
            <a:gdLst/>
            <a:ahLst/>
            <a:cxnLst/>
            <a:rect l="l" t="t" r="r" b="b"/>
            <a:pathLst>
              <a:path w="4284268" h="1404000">
                <a:moveTo>
                  <a:pt x="0" y="0"/>
                </a:moveTo>
                <a:lnTo>
                  <a:pt x="4284268" y="0"/>
                </a:lnTo>
                <a:lnTo>
                  <a:pt x="3473668" y="1404000"/>
                </a:lnTo>
                <a:lnTo>
                  <a:pt x="0" y="1404000"/>
                </a:lnTo>
                <a:close/>
              </a:path>
            </a:pathLst>
          </a:custGeom>
          <a:solidFill>
            <a:srgbClr val="FAA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D504F23D-5788-4DC8-B6E8-40E6191EEC50}"/>
              </a:ext>
            </a:extLst>
          </p:cNvPr>
          <p:cNvSpPr/>
          <p:nvPr userDrawn="1"/>
        </p:nvSpPr>
        <p:spPr>
          <a:xfrm>
            <a:off x="0" y="1988840"/>
            <a:ext cx="10613237" cy="3024000"/>
          </a:xfrm>
          <a:custGeom>
            <a:avLst/>
            <a:gdLst/>
            <a:ahLst/>
            <a:cxnLst/>
            <a:rect l="l" t="t" r="r" b="b"/>
            <a:pathLst>
              <a:path w="7959928" h="2268000">
                <a:moveTo>
                  <a:pt x="0" y="0"/>
                </a:moveTo>
                <a:lnTo>
                  <a:pt x="7959928" y="0"/>
                </a:lnTo>
                <a:lnTo>
                  <a:pt x="6650498" y="2268000"/>
                </a:lnTo>
                <a:lnTo>
                  <a:pt x="0" y="226800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4D115A-420D-4757-A827-A314C0873E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493" y="2752825"/>
            <a:ext cx="1462588" cy="1390851"/>
          </a:xfrm>
          <a:prstGeom prst="rect">
            <a:avLst/>
          </a:prstGeom>
        </p:spPr>
        <p:txBody>
          <a:bodyPr/>
          <a:lstStyle>
            <a:lvl1pPr algn="ctr">
              <a:buNone/>
              <a:defRPr sz="10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3" name="标题 12">
            <a:extLst>
              <a:ext uri="{FF2B5EF4-FFF2-40B4-BE49-F238E27FC236}">
                <a16:creationId xmlns:a16="http://schemas.microsoft.com/office/drawing/2014/main" id="{0EA14031-7D65-4346-A6BA-EB7A8C35A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496" y="2943279"/>
            <a:ext cx="10515600" cy="105768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4194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二级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id="{7D986080-0C2A-459E-B7E8-29EAF6002195}"/>
              </a:ext>
            </a:extLst>
          </p:cNvPr>
          <p:cNvSpPr/>
          <p:nvPr userDrawn="1"/>
        </p:nvSpPr>
        <p:spPr>
          <a:xfrm>
            <a:off x="2388554" y="306929"/>
            <a:ext cx="9803446" cy="881718"/>
          </a:xfrm>
          <a:custGeom>
            <a:avLst/>
            <a:gdLst/>
            <a:ahLst/>
            <a:cxnLst/>
            <a:rect l="l" t="t" r="r" b="b"/>
            <a:pathLst>
              <a:path w="6586815" h="1404000">
                <a:moveTo>
                  <a:pt x="810600" y="0"/>
                </a:moveTo>
                <a:lnTo>
                  <a:pt x="6586815" y="0"/>
                </a:lnTo>
                <a:lnTo>
                  <a:pt x="6586815" y="1404000"/>
                </a:lnTo>
                <a:lnTo>
                  <a:pt x="0" y="1404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矩形 20">
            <a:extLst>
              <a:ext uri="{FF2B5EF4-FFF2-40B4-BE49-F238E27FC236}">
                <a16:creationId xmlns:a16="http://schemas.microsoft.com/office/drawing/2014/main" id="{249A9ECA-C752-48C2-BDA9-51CA957D2D10}"/>
              </a:ext>
            </a:extLst>
          </p:cNvPr>
          <p:cNvSpPr/>
          <p:nvPr userDrawn="1"/>
        </p:nvSpPr>
        <p:spPr>
          <a:xfrm>
            <a:off x="10778007" y="529492"/>
            <a:ext cx="280754" cy="463588"/>
          </a:xfrm>
          <a:custGeom>
            <a:avLst/>
            <a:gdLst/>
            <a:ahLst/>
            <a:cxnLst/>
            <a:rect l="l" t="t" r="r" b="b"/>
            <a:pathLst>
              <a:path w="447057" h="738192">
                <a:moveTo>
                  <a:pt x="77961" y="0"/>
                </a:moveTo>
                <a:lnTo>
                  <a:pt x="447057" y="369096"/>
                </a:lnTo>
                <a:lnTo>
                  <a:pt x="77961" y="738192"/>
                </a:lnTo>
                <a:lnTo>
                  <a:pt x="0" y="660231"/>
                </a:lnTo>
                <a:lnTo>
                  <a:pt x="293910" y="366322"/>
                </a:lnTo>
                <a:lnTo>
                  <a:pt x="2775" y="751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id="{3EC6CC8F-4260-4606-AB1B-DC8866F4DB87}"/>
              </a:ext>
            </a:extLst>
          </p:cNvPr>
          <p:cNvSpPr/>
          <p:nvPr userDrawn="1"/>
        </p:nvSpPr>
        <p:spPr>
          <a:xfrm>
            <a:off x="0" y="1341809"/>
            <a:ext cx="7060675" cy="1165721"/>
          </a:xfrm>
          <a:custGeom>
            <a:avLst/>
            <a:gdLst/>
            <a:ahLst/>
            <a:cxnLst/>
            <a:rect l="l" t="t" r="r" b="b"/>
            <a:pathLst>
              <a:path w="4284268" h="1404000">
                <a:moveTo>
                  <a:pt x="0" y="0"/>
                </a:moveTo>
                <a:lnTo>
                  <a:pt x="4284268" y="0"/>
                </a:lnTo>
                <a:lnTo>
                  <a:pt x="3473668" y="1404000"/>
                </a:lnTo>
                <a:lnTo>
                  <a:pt x="0" y="1404000"/>
                </a:lnTo>
                <a:close/>
              </a:path>
            </a:pathLst>
          </a:custGeom>
          <a:solidFill>
            <a:srgbClr val="FAA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E137721-20F2-4B50-A651-471C77575005}"/>
              </a:ext>
            </a:extLst>
          </p:cNvPr>
          <p:cNvSpPr/>
          <p:nvPr userDrawn="1"/>
        </p:nvSpPr>
        <p:spPr>
          <a:xfrm>
            <a:off x="1" y="563129"/>
            <a:ext cx="10440186" cy="1433552"/>
          </a:xfrm>
          <a:custGeom>
            <a:avLst/>
            <a:gdLst>
              <a:gd name="connsiteX0" fmla="*/ 0 w 10369485"/>
              <a:gd name="connsiteY0" fmla="*/ 0 h 1433552"/>
              <a:gd name="connsiteX1" fmla="*/ 10369485 w 10369485"/>
              <a:gd name="connsiteY1" fmla="*/ 0 h 1433552"/>
              <a:gd name="connsiteX2" fmla="*/ 10369485 w 10369485"/>
              <a:gd name="connsiteY2" fmla="*/ 17747 h 1433552"/>
              <a:gd name="connsiteX3" fmla="*/ 9686042 w 10369485"/>
              <a:gd name="connsiteY3" fmla="*/ 1433552 h 1433552"/>
              <a:gd name="connsiteX4" fmla="*/ 0 w 10369485"/>
              <a:gd name="connsiteY4" fmla="*/ 1433552 h 14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9485" h="1433552">
                <a:moveTo>
                  <a:pt x="0" y="0"/>
                </a:moveTo>
                <a:lnTo>
                  <a:pt x="10369485" y="0"/>
                </a:lnTo>
                <a:lnTo>
                  <a:pt x="10369485" y="17747"/>
                </a:lnTo>
                <a:lnTo>
                  <a:pt x="9686042" y="1433552"/>
                </a:lnTo>
                <a:lnTo>
                  <a:pt x="0" y="1433552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FC8A2C-8910-461A-91A2-EC86EC3EFC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98563" y="2916238"/>
            <a:ext cx="8474075" cy="3422650"/>
          </a:xfrm>
          <a:prstGeom prst="rect">
            <a:avLst/>
          </a:prstGeom>
        </p:spPr>
        <p:txBody>
          <a:bodyPr/>
          <a:lstStyle>
            <a:lvl1pPr>
              <a:defRPr>
                <a:latin typeface="思源宋体 Medium" panose="02020500000000000000" pitchFamily="18" charset="-122"/>
                <a:ea typeface="思源宋体 Medium" panose="02020500000000000000" pitchFamily="18" charset="-122"/>
              </a:defRPr>
            </a:lvl1pPr>
            <a:lvl2pPr>
              <a:defRPr>
                <a:latin typeface="思源宋体 Medium" panose="02020500000000000000" pitchFamily="18" charset="-122"/>
                <a:ea typeface="思源宋体 Medium" panose="02020500000000000000" pitchFamily="18" charset="-122"/>
              </a:defRPr>
            </a:lvl2pPr>
            <a:lvl3pPr>
              <a:defRPr>
                <a:latin typeface="思源宋体 Medium" panose="02020500000000000000" pitchFamily="18" charset="-122"/>
                <a:ea typeface="思源宋体 Medium" panose="02020500000000000000" pitchFamily="18" charset="-122"/>
              </a:defRPr>
            </a:lvl3pPr>
            <a:lvl4pPr>
              <a:defRPr>
                <a:latin typeface="思源宋体 Medium" panose="02020500000000000000" pitchFamily="18" charset="-122"/>
                <a:ea typeface="思源宋体 Medium" panose="02020500000000000000" pitchFamily="18" charset="-122"/>
              </a:defRPr>
            </a:lvl4pPr>
            <a:lvl5pPr>
              <a:defRPr>
                <a:latin typeface="思源宋体 Medium" panose="02020500000000000000" pitchFamily="18" charset="-122"/>
                <a:ea typeface="思源宋体 Medium" panose="02020500000000000000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84D9D342-0677-4386-A9A3-79950878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785" y="1033017"/>
            <a:ext cx="10515600" cy="61422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C64F4D4-C084-4D7F-A1C2-064451E0BC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8563" y="883219"/>
            <a:ext cx="649488" cy="917180"/>
          </a:xfrm>
          <a:prstGeom prst="rect">
            <a:avLst/>
          </a:prstGeom>
        </p:spPr>
        <p:txBody>
          <a:bodyPr/>
          <a:lstStyle>
            <a:lvl1pPr>
              <a:buNone/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243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61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C8CFC0D9-5566-4A03-A34B-67FDE192AD38}"/>
              </a:ext>
            </a:extLst>
          </p:cNvPr>
          <p:cNvSpPr/>
          <p:nvPr userDrawn="1"/>
        </p:nvSpPr>
        <p:spPr>
          <a:xfrm rot="16200000" flipV="1">
            <a:off x="-2671" y="384142"/>
            <a:ext cx="697728" cy="705472"/>
          </a:xfrm>
          <a:prstGeom prst="triangle">
            <a:avLst>
              <a:gd name="adj" fmla="val 40974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>
              <a:cs typeface="+mn-ea"/>
              <a:sym typeface="+mn-lt"/>
            </a:endParaRP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8F9F7E1D-6275-41E9-BE54-971DD0C7A26F}"/>
              </a:ext>
            </a:extLst>
          </p:cNvPr>
          <p:cNvSpPr/>
          <p:nvPr userDrawn="1"/>
        </p:nvSpPr>
        <p:spPr>
          <a:xfrm rot="14101221" flipV="1">
            <a:off x="548278" y="950225"/>
            <a:ext cx="246694" cy="212667"/>
          </a:xfrm>
          <a:prstGeom prst="triangle">
            <a:avLst/>
          </a:prstGeom>
          <a:solidFill>
            <a:srgbClr val="FAA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>
              <a:cs typeface="+mn-ea"/>
              <a:sym typeface="+mn-lt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562C7FED-3D73-4E6A-8423-24B81053E649}"/>
              </a:ext>
            </a:extLst>
          </p:cNvPr>
          <p:cNvSpPr/>
          <p:nvPr userDrawn="1"/>
        </p:nvSpPr>
        <p:spPr>
          <a:xfrm rot="6077300" flipH="1" flipV="1">
            <a:off x="236434" y="229002"/>
            <a:ext cx="271762" cy="234277"/>
          </a:xfrm>
          <a:prstGeom prst="triangle">
            <a:avLst/>
          </a:prstGeom>
          <a:solidFill>
            <a:srgbClr val="F2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C488ACE-1CE9-48AB-B283-16DD1592F7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4" y="5656082"/>
            <a:ext cx="12243322" cy="12019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999" y="505293"/>
            <a:ext cx="3364716" cy="43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93" r:id="rId2"/>
    <p:sldLayoutId id="2147483670" r:id="rId3"/>
    <p:sldLayoutId id="2147483671" r:id="rId4"/>
    <p:sldLayoutId id="2147483694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6208EEC-7D79-4822-9FA2-8C89B2A499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276" y="4661555"/>
            <a:ext cx="3440289" cy="219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644396F-453D-4582-915E-CA891CB00B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4" y="5656082"/>
            <a:ext cx="12243322" cy="120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4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THUMedInfo/GENIE_zh_7b" TargetMode="External"/><Relationship Id="rId2" Type="http://schemas.openxmlformats.org/officeDocument/2006/relationships/hyperlink" Target="https://huggingface.co/THUMedInfo/GENIE_en_8b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datasets/THUMedInfo/BIOS_v3" TargetMode="External"/><Relationship Id="rId2" Type="http://schemas.openxmlformats.org/officeDocument/2006/relationships/hyperlink" Target="https://www.nlm.nih.gov/research/umls/index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25B63634-84E7-419A-907E-1C09B85550F7}"/>
              </a:ext>
            </a:extLst>
          </p:cNvPr>
          <p:cNvSpPr/>
          <p:nvPr/>
        </p:nvSpPr>
        <p:spPr>
          <a:xfrm>
            <a:off x="0" y="4682836"/>
            <a:ext cx="12192000" cy="217516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8485C39-DBD2-41E1-B87F-F3A2C8780F8C}"/>
              </a:ext>
            </a:extLst>
          </p:cNvPr>
          <p:cNvGrpSpPr/>
          <p:nvPr/>
        </p:nvGrpSpPr>
        <p:grpSpPr>
          <a:xfrm>
            <a:off x="11218947" y="708296"/>
            <a:ext cx="360000" cy="304800"/>
            <a:chOff x="11540836" y="599086"/>
            <a:chExt cx="360000" cy="304800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AA9B5DC5-5128-4927-BDE1-571EE91A68A6}"/>
                </a:ext>
              </a:extLst>
            </p:cNvPr>
            <p:cNvCxnSpPr/>
            <p:nvPr/>
          </p:nvCxnSpPr>
          <p:spPr>
            <a:xfrm>
              <a:off x="11540836" y="599086"/>
              <a:ext cx="360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775A316B-78EA-4932-8D44-6800DCC545C3}"/>
                </a:ext>
              </a:extLst>
            </p:cNvPr>
            <p:cNvCxnSpPr/>
            <p:nvPr/>
          </p:nvCxnSpPr>
          <p:spPr>
            <a:xfrm>
              <a:off x="11540836" y="751486"/>
              <a:ext cx="360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5A77C2C7-3139-4057-8C81-AC1A1CA72DEA}"/>
                </a:ext>
              </a:extLst>
            </p:cNvPr>
            <p:cNvCxnSpPr/>
            <p:nvPr/>
          </p:nvCxnSpPr>
          <p:spPr>
            <a:xfrm>
              <a:off x="11540836" y="903886"/>
              <a:ext cx="360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C1D42E72-CAB0-414B-9C65-F445DC8D0979}"/>
              </a:ext>
            </a:extLst>
          </p:cNvPr>
          <p:cNvSpPr txBox="1"/>
          <p:nvPr/>
        </p:nvSpPr>
        <p:spPr>
          <a:xfrm>
            <a:off x="840872" y="2250859"/>
            <a:ext cx="6773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ea typeface="微软雅黑" panose="020B0503020204020204" pitchFamily="34" charset="-122"/>
                <a:sym typeface="+mn-lt"/>
              </a:rPr>
              <a:t>基于大模型的电子病历结构化与医学本体建设</a:t>
            </a:r>
            <a:endParaRPr lang="zh-CN" altLang="en-US" sz="6000" dirty="0">
              <a:solidFill>
                <a:schemeClr val="accent4">
                  <a:lumMod val="7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B21307A2-C7C2-42DC-B637-3511775D77B9}"/>
              </a:ext>
            </a:extLst>
          </p:cNvPr>
          <p:cNvGrpSpPr/>
          <p:nvPr/>
        </p:nvGrpSpPr>
        <p:grpSpPr>
          <a:xfrm>
            <a:off x="1461141" y="5698338"/>
            <a:ext cx="416937" cy="416935"/>
            <a:chOff x="891974" y="4415843"/>
            <a:chExt cx="450443" cy="450443"/>
          </a:xfrm>
        </p:grpSpPr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7FF6ED4-12D0-45FB-BD05-328A612A4324}"/>
                </a:ext>
              </a:extLst>
            </p:cNvPr>
            <p:cNvSpPr/>
            <p:nvPr/>
          </p:nvSpPr>
          <p:spPr>
            <a:xfrm>
              <a:off x="891974" y="4415843"/>
              <a:ext cx="450443" cy="4504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4" name="椭圆 39">
              <a:extLst>
                <a:ext uri="{FF2B5EF4-FFF2-40B4-BE49-F238E27FC236}">
                  <a16:creationId xmlns:a16="http://schemas.microsoft.com/office/drawing/2014/main" id="{8556C3DA-E2C1-4A2D-9A3F-D35FAA1D1712}"/>
                </a:ext>
              </a:extLst>
            </p:cNvPr>
            <p:cNvSpPr/>
            <p:nvPr/>
          </p:nvSpPr>
          <p:spPr>
            <a:xfrm>
              <a:off x="993275" y="4502064"/>
              <a:ext cx="247839" cy="278000"/>
            </a:xfrm>
            <a:custGeom>
              <a:avLst/>
              <a:gdLst>
                <a:gd name="connsiteX0" fmla="*/ 199932 w 300038"/>
                <a:gd name="connsiteY0" fmla="*/ 273051 h 336551"/>
                <a:gd name="connsiteX1" fmla="*/ 192088 w 300038"/>
                <a:gd name="connsiteY1" fmla="*/ 280989 h 336551"/>
                <a:gd name="connsiteX2" fmla="*/ 192088 w 300038"/>
                <a:gd name="connsiteY2" fmla="*/ 306124 h 336551"/>
                <a:gd name="connsiteX3" fmla="*/ 199932 w 300038"/>
                <a:gd name="connsiteY3" fmla="*/ 312739 h 336551"/>
                <a:gd name="connsiteX4" fmla="*/ 250919 w 300038"/>
                <a:gd name="connsiteY4" fmla="*/ 312739 h 336551"/>
                <a:gd name="connsiteX5" fmla="*/ 258763 w 300038"/>
                <a:gd name="connsiteY5" fmla="*/ 306124 h 336551"/>
                <a:gd name="connsiteX6" fmla="*/ 258763 w 300038"/>
                <a:gd name="connsiteY6" fmla="*/ 280989 h 336551"/>
                <a:gd name="connsiteX7" fmla="*/ 250919 w 300038"/>
                <a:gd name="connsiteY7" fmla="*/ 273051 h 336551"/>
                <a:gd name="connsiteX8" fmla="*/ 199932 w 300038"/>
                <a:gd name="connsiteY8" fmla="*/ 273051 h 336551"/>
                <a:gd name="connsiteX9" fmla="*/ 101328 w 300038"/>
                <a:gd name="connsiteY9" fmla="*/ 196851 h 336551"/>
                <a:gd name="connsiteX10" fmla="*/ 107908 w 300038"/>
                <a:gd name="connsiteY10" fmla="*/ 196851 h 336551"/>
                <a:gd name="connsiteX11" fmla="*/ 111856 w 300038"/>
                <a:gd name="connsiteY11" fmla="*/ 202123 h 336551"/>
                <a:gd name="connsiteX12" fmla="*/ 128964 w 300038"/>
                <a:gd name="connsiteY12" fmla="*/ 248250 h 336551"/>
                <a:gd name="connsiteX13" fmla="*/ 131595 w 300038"/>
                <a:gd name="connsiteY13" fmla="*/ 239025 h 336551"/>
                <a:gd name="connsiteX14" fmla="*/ 126332 w 300038"/>
                <a:gd name="connsiteY14" fmla="*/ 225845 h 336551"/>
                <a:gd name="connsiteX15" fmla="*/ 127648 w 300038"/>
                <a:gd name="connsiteY15" fmla="*/ 217938 h 336551"/>
                <a:gd name="connsiteX16" fmla="*/ 132911 w 300038"/>
                <a:gd name="connsiteY16" fmla="*/ 215302 h 336551"/>
                <a:gd name="connsiteX17" fmla="*/ 167126 w 300038"/>
                <a:gd name="connsiteY17" fmla="*/ 215302 h 336551"/>
                <a:gd name="connsiteX18" fmla="*/ 172390 w 300038"/>
                <a:gd name="connsiteY18" fmla="*/ 217938 h 336551"/>
                <a:gd name="connsiteX19" fmla="*/ 173706 w 300038"/>
                <a:gd name="connsiteY19" fmla="*/ 225845 h 336551"/>
                <a:gd name="connsiteX20" fmla="*/ 168442 w 300038"/>
                <a:gd name="connsiteY20" fmla="*/ 239025 h 336551"/>
                <a:gd name="connsiteX21" fmla="*/ 171074 w 300038"/>
                <a:gd name="connsiteY21" fmla="*/ 248250 h 336551"/>
                <a:gd name="connsiteX22" fmla="*/ 188182 w 300038"/>
                <a:gd name="connsiteY22" fmla="*/ 202123 h 336551"/>
                <a:gd name="connsiteX23" fmla="*/ 192130 w 300038"/>
                <a:gd name="connsiteY23" fmla="*/ 196851 h 336551"/>
                <a:gd name="connsiteX24" fmla="*/ 198710 w 300038"/>
                <a:gd name="connsiteY24" fmla="*/ 196851 h 336551"/>
                <a:gd name="connsiteX25" fmla="*/ 265823 w 300038"/>
                <a:gd name="connsiteY25" fmla="*/ 224527 h 336551"/>
                <a:gd name="connsiteX26" fmla="*/ 300038 w 300038"/>
                <a:gd name="connsiteY26" fmla="*/ 274609 h 336551"/>
                <a:gd name="connsiteX27" fmla="*/ 300038 w 300038"/>
                <a:gd name="connsiteY27" fmla="*/ 328643 h 336551"/>
                <a:gd name="connsiteX28" fmla="*/ 292142 w 300038"/>
                <a:gd name="connsiteY28" fmla="*/ 336551 h 336551"/>
                <a:gd name="connsiteX29" fmla="*/ 7896 w 300038"/>
                <a:gd name="connsiteY29" fmla="*/ 336551 h 336551"/>
                <a:gd name="connsiteX30" fmla="*/ 0 w 300038"/>
                <a:gd name="connsiteY30" fmla="*/ 328643 h 336551"/>
                <a:gd name="connsiteX31" fmla="*/ 0 w 300038"/>
                <a:gd name="connsiteY31" fmla="*/ 274609 h 336551"/>
                <a:gd name="connsiteX32" fmla="*/ 34215 w 300038"/>
                <a:gd name="connsiteY32" fmla="*/ 224527 h 336551"/>
                <a:gd name="connsiteX33" fmla="*/ 101328 w 300038"/>
                <a:gd name="connsiteY33" fmla="*/ 196851 h 336551"/>
                <a:gd name="connsiteX34" fmla="*/ 155328 w 300038"/>
                <a:gd name="connsiteY34" fmla="*/ 0 h 336551"/>
                <a:gd name="connsiteX35" fmla="*/ 201775 w 300038"/>
                <a:gd name="connsiteY35" fmla="*/ 15854 h 336551"/>
                <a:gd name="connsiteX36" fmla="*/ 223008 w 300038"/>
                <a:gd name="connsiteY36" fmla="*/ 79268 h 336551"/>
                <a:gd name="connsiteX37" fmla="*/ 224335 w 300038"/>
                <a:gd name="connsiteY37" fmla="*/ 93801 h 336551"/>
                <a:gd name="connsiteX38" fmla="*/ 229643 w 300038"/>
                <a:gd name="connsiteY38" fmla="*/ 100407 h 336551"/>
                <a:gd name="connsiteX39" fmla="*/ 232297 w 300038"/>
                <a:gd name="connsiteY39" fmla="*/ 125508 h 336551"/>
                <a:gd name="connsiteX40" fmla="*/ 208410 w 300038"/>
                <a:gd name="connsiteY40" fmla="*/ 151931 h 336551"/>
                <a:gd name="connsiteX41" fmla="*/ 185850 w 300038"/>
                <a:gd name="connsiteY41" fmla="*/ 183639 h 336551"/>
                <a:gd name="connsiteX42" fmla="*/ 172579 w 300038"/>
                <a:gd name="connsiteY42" fmla="*/ 192887 h 336551"/>
                <a:gd name="connsiteX43" fmla="*/ 150019 w 300038"/>
                <a:gd name="connsiteY43" fmla="*/ 196850 h 336551"/>
                <a:gd name="connsiteX44" fmla="*/ 127459 w 300038"/>
                <a:gd name="connsiteY44" fmla="*/ 192887 h 336551"/>
                <a:gd name="connsiteX45" fmla="*/ 114189 w 300038"/>
                <a:gd name="connsiteY45" fmla="*/ 183639 h 336551"/>
                <a:gd name="connsiteX46" fmla="*/ 91629 w 300038"/>
                <a:gd name="connsiteY46" fmla="*/ 151931 h 336551"/>
                <a:gd name="connsiteX47" fmla="*/ 67742 w 300038"/>
                <a:gd name="connsiteY47" fmla="*/ 125508 h 336551"/>
                <a:gd name="connsiteX48" fmla="*/ 70396 w 300038"/>
                <a:gd name="connsiteY48" fmla="*/ 100407 h 336551"/>
                <a:gd name="connsiteX49" fmla="*/ 75704 w 300038"/>
                <a:gd name="connsiteY49" fmla="*/ 93801 h 336551"/>
                <a:gd name="connsiteX50" fmla="*/ 77031 w 300038"/>
                <a:gd name="connsiteY50" fmla="*/ 85874 h 336551"/>
                <a:gd name="connsiteX51" fmla="*/ 74377 w 300038"/>
                <a:gd name="connsiteY51" fmla="*/ 50203 h 336551"/>
                <a:gd name="connsiteX52" fmla="*/ 103572 w 300038"/>
                <a:gd name="connsiteY52" fmla="*/ 27744 h 336551"/>
                <a:gd name="connsiteX53" fmla="*/ 119497 w 300038"/>
                <a:gd name="connsiteY53" fmla="*/ 10569 h 336551"/>
                <a:gd name="connsiteX54" fmla="*/ 155328 w 300038"/>
                <a:gd name="connsiteY54" fmla="*/ 0 h 3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0038" h="336551">
                  <a:moveTo>
                    <a:pt x="199932" y="273051"/>
                  </a:moveTo>
                  <a:cubicBezTo>
                    <a:pt x="194703" y="273051"/>
                    <a:pt x="192088" y="277020"/>
                    <a:pt x="192088" y="280989"/>
                  </a:cubicBezTo>
                  <a:cubicBezTo>
                    <a:pt x="192088" y="306124"/>
                    <a:pt x="192088" y="306124"/>
                    <a:pt x="192088" y="306124"/>
                  </a:cubicBezTo>
                  <a:cubicBezTo>
                    <a:pt x="192088" y="310093"/>
                    <a:pt x="194703" y="312739"/>
                    <a:pt x="199932" y="312739"/>
                  </a:cubicBezTo>
                  <a:cubicBezTo>
                    <a:pt x="250919" y="312739"/>
                    <a:pt x="250919" y="312739"/>
                    <a:pt x="250919" y="312739"/>
                  </a:cubicBezTo>
                  <a:cubicBezTo>
                    <a:pt x="254841" y="312739"/>
                    <a:pt x="258763" y="310093"/>
                    <a:pt x="258763" y="306124"/>
                  </a:cubicBezTo>
                  <a:lnTo>
                    <a:pt x="258763" y="280989"/>
                  </a:lnTo>
                  <a:cubicBezTo>
                    <a:pt x="258763" y="277020"/>
                    <a:pt x="254841" y="273051"/>
                    <a:pt x="250919" y="273051"/>
                  </a:cubicBezTo>
                  <a:cubicBezTo>
                    <a:pt x="199932" y="273051"/>
                    <a:pt x="199932" y="273051"/>
                    <a:pt x="199932" y="273051"/>
                  </a:cubicBezTo>
                  <a:close/>
                  <a:moveTo>
                    <a:pt x="101328" y="196851"/>
                  </a:moveTo>
                  <a:cubicBezTo>
                    <a:pt x="103960" y="196851"/>
                    <a:pt x="105276" y="196851"/>
                    <a:pt x="107908" y="196851"/>
                  </a:cubicBezTo>
                  <a:cubicBezTo>
                    <a:pt x="109224" y="198169"/>
                    <a:pt x="110540" y="199487"/>
                    <a:pt x="111856" y="202123"/>
                  </a:cubicBezTo>
                  <a:cubicBezTo>
                    <a:pt x="128964" y="248250"/>
                    <a:pt x="128964" y="248250"/>
                    <a:pt x="128964" y="248250"/>
                  </a:cubicBezTo>
                  <a:cubicBezTo>
                    <a:pt x="131595" y="239025"/>
                    <a:pt x="131595" y="239025"/>
                    <a:pt x="131595" y="239025"/>
                  </a:cubicBezTo>
                  <a:cubicBezTo>
                    <a:pt x="126332" y="225845"/>
                    <a:pt x="126332" y="225845"/>
                    <a:pt x="126332" y="225845"/>
                  </a:cubicBezTo>
                  <a:cubicBezTo>
                    <a:pt x="125016" y="223209"/>
                    <a:pt x="126332" y="220574"/>
                    <a:pt x="127648" y="217938"/>
                  </a:cubicBezTo>
                  <a:cubicBezTo>
                    <a:pt x="128964" y="216620"/>
                    <a:pt x="131595" y="215302"/>
                    <a:pt x="132911" y="215302"/>
                  </a:cubicBezTo>
                  <a:cubicBezTo>
                    <a:pt x="167126" y="215302"/>
                    <a:pt x="167126" y="215302"/>
                    <a:pt x="167126" y="215302"/>
                  </a:cubicBezTo>
                  <a:cubicBezTo>
                    <a:pt x="168442" y="215302"/>
                    <a:pt x="171074" y="216620"/>
                    <a:pt x="172390" y="217938"/>
                  </a:cubicBezTo>
                  <a:cubicBezTo>
                    <a:pt x="173706" y="220574"/>
                    <a:pt x="175022" y="223209"/>
                    <a:pt x="173706" y="225845"/>
                  </a:cubicBezTo>
                  <a:cubicBezTo>
                    <a:pt x="168442" y="239025"/>
                    <a:pt x="168442" y="239025"/>
                    <a:pt x="168442" y="239025"/>
                  </a:cubicBezTo>
                  <a:cubicBezTo>
                    <a:pt x="171074" y="248250"/>
                    <a:pt x="171074" y="248250"/>
                    <a:pt x="171074" y="248250"/>
                  </a:cubicBezTo>
                  <a:cubicBezTo>
                    <a:pt x="188182" y="202123"/>
                    <a:pt x="188182" y="202123"/>
                    <a:pt x="188182" y="202123"/>
                  </a:cubicBezTo>
                  <a:cubicBezTo>
                    <a:pt x="189498" y="199487"/>
                    <a:pt x="190814" y="198169"/>
                    <a:pt x="192130" y="196851"/>
                  </a:cubicBezTo>
                  <a:cubicBezTo>
                    <a:pt x="194762" y="196851"/>
                    <a:pt x="196078" y="196851"/>
                    <a:pt x="198710" y="196851"/>
                  </a:cubicBezTo>
                  <a:cubicBezTo>
                    <a:pt x="265823" y="224527"/>
                    <a:pt x="265823" y="224527"/>
                    <a:pt x="265823" y="224527"/>
                  </a:cubicBezTo>
                  <a:cubicBezTo>
                    <a:pt x="286879" y="232435"/>
                    <a:pt x="300038" y="252204"/>
                    <a:pt x="300038" y="274609"/>
                  </a:cubicBezTo>
                  <a:cubicBezTo>
                    <a:pt x="300038" y="328643"/>
                    <a:pt x="300038" y="328643"/>
                    <a:pt x="300038" y="328643"/>
                  </a:cubicBezTo>
                  <a:cubicBezTo>
                    <a:pt x="300038" y="332597"/>
                    <a:pt x="296090" y="336551"/>
                    <a:pt x="292142" y="336551"/>
                  </a:cubicBezTo>
                  <a:cubicBezTo>
                    <a:pt x="7896" y="336551"/>
                    <a:pt x="7896" y="336551"/>
                    <a:pt x="7896" y="336551"/>
                  </a:cubicBezTo>
                  <a:cubicBezTo>
                    <a:pt x="3948" y="336551"/>
                    <a:pt x="0" y="332597"/>
                    <a:pt x="0" y="328643"/>
                  </a:cubicBezTo>
                  <a:cubicBezTo>
                    <a:pt x="0" y="274609"/>
                    <a:pt x="0" y="274609"/>
                    <a:pt x="0" y="274609"/>
                  </a:cubicBezTo>
                  <a:cubicBezTo>
                    <a:pt x="0" y="252204"/>
                    <a:pt x="13159" y="232435"/>
                    <a:pt x="34215" y="224527"/>
                  </a:cubicBezTo>
                  <a:cubicBezTo>
                    <a:pt x="101328" y="196851"/>
                    <a:pt x="101328" y="196851"/>
                    <a:pt x="101328" y="196851"/>
                  </a:cubicBezTo>
                  <a:close/>
                  <a:moveTo>
                    <a:pt x="155328" y="0"/>
                  </a:moveTo>
                  <a:cubicBezTo>
                    <a:pt x="171252" y="0"/>
                    <a:pt x="187177" y="5285"/>
                    <a:pt x="201775" y="15854"/>
                  </a:cubicBezTo>
                  <a:cubicBezTo>
                    <a:pt x="225662" y="34350"/>
                    <a:pt x="223008" y="72663"/>
                    <a:pt x="223008" y="79268"/>
                  </a:cubicBezTo>
                  <a:cubicBezTo>
                    <a:pt x="223008" y="84553"/>
                    <a:pt x="224335" y="89838"/>
                    <a:pt x="224335" y="93801"/>
                  </a:cubicBezTo>
                  <a:cubicBezTo>
                    <a:pt x="225662" y="95122"/>
                    <a:pt x="228316" y="96443"/>
                    <a:pt x="229643" y="100407"/>
                  </a:cubicBezTo>
                  <a:cubicBezTo>
                    <a:pt x="234951" y="107012"/>
                    <a:pt x="234951" y="114939"/>
                    <a:pt x="232297" y="125508"/>
                  </a:cubicBezTo>
                  <a:cubicBezTo>
                    <a:pt x="226989" y="146647"/>
                    <a:pt x="215045" y="150610"/>
                    <a:pt x="208410" y="151931"/>
                  </a:cubicBezTo>
                  <a:cubicBezTo>
                    <a:pt x="204429" y="159858"/>
                    <a:pt x="195139" y="175712"/>
                    <a:pt x="185850" y="183639"/>
                  </a:cubicBezTo>
                  <a:cubicBezTo>
                    <a:pt x="183196" y="187602"/>
                    <a:pt x="177888" y="190244"/>
                    <a:pt x="172579" y="192887"/>
                  </a:cubicBezTo>
                  <a:cubicBezTo>
                    <a:pt x="164617" y="195529"/>
                    <a:pt x="157982" y="196850"/>
                    <a:pt x="150019" y="196850"/>
                  </a:cubicBezTo>
                  <a:cubicBezTo>
                    <a:pt x="142057" y="196850"/>
                    <a:pt x="135422" y="195529"/>
                    <a:pt x="127459" y="192887"/>
                  </a:cubicBezTo>
                  <a:cubicBezTo>
                    <a:pt x="122151" y="190244"/>
                    <a:pt x="116843" y="187602"/>
                    <a:pt x="114189" y="183639"/>
                  </a:cubicBezTo>
                  <a:cubicBezTo>
                    <a:pt x="104900" y="175712"/>
                    <a:pt x="95610" y="159858"/>
                    <a:pt x="91629" y="151931"/>
                  </a:cubicBezTo>
                  <a:cubicBezTo>
                    <a:pt x="84994" y="150610"/>
                    <a:pt x="73050" y="146647"/>
                    <a:pt x="67742" y="125508"/>
                  </a:cubicBezTo>
                  <a:cubicBezTo>
                    <a:pt x="65088" y="114939"/>
                    <a:pt x="65088" y="107012"/>
                    <a:pt x="70396" y="100407"/>
                  </a:cubicBezTo>
                  <a:cubicBezTo>
                    <a:pt x="71723" y="96443"/>
                    <a:pt x="74377" y="95122"/>
                    <a:pt x="75704" y="93801"/>
                  </a:cubicBezTo>
                  <a:cubicBezTo>
                    <a:pt x="75704" y="91159"/>
                    <a:pt x="75704" y="88516"/>
                    <a:pt x="77031" y="85874"/>
                  </a:cubicBezTo>
                  <a:cubicBezTo>
                    <a:pt x="73050" y="80590"/>
                    <a:pt x="67742" y="68699"/>
                    <a:pt x="74377" y="50203"/>
                  </a:cubicBezTo>
                  <a:cubicBezTo>
                    <a:pt x="81013" y="30386"/>
                    <a:pt x="95610" y="27744"/>
                    <a:pt x="103572" y="27744"/>
                  </a:cubicBezTo>
                  <a:cubicBezTo>
                    <a:pt x="106227" y="22459"/>
                    <a:pt x="111535" y="17175"/>
                    <a:pt x="119497" y="10569"/>
                  </a:cubicBezTo>
                  <a:cubicBezTo>
                    <a:pt x="128786" y="3963"/>
                    <a:pt x="142057" y="0"/>
                    <a:pt x="155328" y="0"/>
                  </a:cubicBezTo>
                  <a:close/>
                </a:path>
              </a:pathLst>
            </a:custGeom>
            <a:solidFill>
              <a:srgbClr val="F26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55" name="文本框 11">
            <a:extLst>
              <a:ext uri="{FF2B5EF4-FFF2-40B4-BE49-F238E27FC236}">
                <a16:creationId xmlns:a16="http://schemas.microsoft.com/office/drawing/2014/main" id="{2FF77202-732C-48B6-B119-7519E474ACB9}"/>
              </a:ext>
            </a:extLst>
          </p:cNvPr>
          <p:cNvSpPr txBox="1"/>
          <p:nvPr/>
        </p:nvSpPr>
        <p:spPr>
          <a:xfrm>
            <a:off x="1949938" y="5737529"/>
            <a:ext cx="1537431" cy="338552"/>
          </a:xfrm>
          <a:prstGeom prst="rect">
            <a:avLst/>
          </a:prstGeom>
          <a:noFill/>
        </p:spPr>
        <p:txBody>
          <a:bodyPr wrap="none" lIns="91356" tIns="45719" rIns="91356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912661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清华大学  俞声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2AA9E23E-1359-4D1C-8B47-581A2E69684D}"/>
              </a:ext>
            </a:extLst>
          </p:cNvPr>
          <p:cNvGrpSpPr/>
          <p:nvPr/>
        </p:nvGrpSpPr>
        <p:grpSpPr>
          <a:xfrm>
            <a:off x="4986224" y="5698338"/>
            <a:ext cx="416937" cy="416935"/>
            <a:chOff x="891974" y="4415843"/>
            <a:chExt cx="450443" cy="450443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11DBEFC9-97D5-426D-8E2C-D45226B71B2E}"/>
                </a:ext>
              </a:extLst>
            </p:cNvPr>
            <p:cNvSpPr/>
            <p:nvPr/>
          </p:nvSpPr>
          <p:spPr>
            <a:xfrm>
              <a:off x="891974" y="4415843"/>
              <a:ext cx="450443" cy="4504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8" name="椭圆 44">
              <a:extLst>
                <a:ext uri="{FF2B5EF4-FFF2-40B4-BE49-F238E27FC236}">
                  <a16:creationId xmlns:a16="http://schemas.microsoft.com/office/drawing/2014/main" id="{519A6900-D882-4515-8BD2-579CC4E8D1C1}"/>
                </a:ext>
              </a:extLst>
            </p:cNvPr>
            <p:cNvSpPr/>
            <p:nvPr/>
          </p:nvSpPr>
          <p:spPr>
            <a:xfrm>
              <a:off x="978196" y="4510710"/>
              <a:ext cx="278000" cy="260708"/>
            </a:xfrm>
            <a:custGeom>
              <a:avLst/>
              <a:gdLst>
                <a:gd name="connsiteX0" fmla="*/ 249749 w 331788"/>
                <a:gd name="connsiteY0" fmla="*/ 163513 h 311151"/>
                <a:gd name="connsiteX1" fmla="*/ 243291 w 331788"/>
                <a:gd name="connsiteY1" fmla="*/ 171424 h 311151"/>
                <a:gd name="connsiteX2" fmla="*/ 243291 w 331788"/>
                <a:gd name="connsiteY2" fmla="*/ 218888 h 311151"/>
                <a:gd name="connsiteX3" fmla="*/ 238125 w 331788"/>
                <a:gd name="connsiteY3" fmla="*/ 229435 h 311151"/>
                <a:gd name="connsiteX4" fmla="*/ 249749 w 331788"/>
                <a:gd name="connsiteY4" fmla="*/ 241301 h 311151"/>
                <a:gd name="connsiteX5" fmla="*/ 260081 w 331788"/>
                <a:gd name="connsiteY5" fmla="*/ 236027 h 311151"/>
                <a:gd name="connsiteX6" fmla="*/ 288495 w 331788"/>
                <a:gd name="connsiteY6" fmla="*/ 236027 h 311151"/>
                <a:gd name="connsiteX7" fmla="*/ 307868 w 331788"/>
                <a:gd name="connsiteY7" fmla="*/ 236027 h 311151"/>
                <a:gd name="connsiteX8" fmla="*/ 314325 w 331788"/>
                <a:gd name="connsiteY8" fmla="*/ 229435 h 311151"/>
                <a:gd name="connsiteX9" fmla="*/ 307868 w 331788"/>
                <a:gd name="connsiteY9" fmla="*/ 221525 h 311151"/>
                <a:gd name="connsiteX10" fmla="*/ 260081 w 331788"/>
                <a:gd name="connsiteY10" fmla="*/ 221525 h 311151"/>
                <a:gd name="connsiteX11" fmla="*/ 257498 w 331788"/>
                <a:gd name="connsiteY11" fmla="*/ 218888 h 311151"/>
                <a:gd name="connsiteX12" fmla="*/ 257498 w 331788"/>
                <a:gd name="connsiteY12" fmla="*/ 171424 h 311151"/>
                <a:gd name="connsiteX13" fmla="*/ 249749 w 331788"/>
                <a:gd name="connsiteY13" fmla="*/ 163513 h 311151"/>
                <a:gd name="connsiteX14" fmla="*/ 250178 w 331788"/>
                <a:gd name="connsiteY14" fmla="*/ 147638 h 311151"/>
                <a:gd name="connsiteX15" fmla="*/ 289040 w 331788"/>
                <a:gd name="connsiteY15" fmla="*/ 158020 h 311151"/>
                <a:gd name="connsiteX16" fmla="*/ 331788 w 331788"/>
                <a:gd name="connsiteY16" fmla="*/ 229395 h 311151"/>
                <a:gd name="connsiteX17" fmla="*/ 250178 w 331788"/>
                <a:gd name="connsiteY17" fmla="*/ 311151 h 311151"/>
                <a:gd name="connsiteX18" fmla="*/ 175044 w 331788"/>
                <a:gd name="connsiteY18" fmla="*/ 260540 h 311151"/>
                <a:gd name="connsiteX19" fmla="*/ 169863 w 331788"/>
                <a:gd name="connsiteY19" fmla="*/ 229395 h 311151"/>
                <a:gd name="connsiteX20" fmla="*/ 250178 w 331788"/>
                <a:gd name="connsiteY20" fmla="*/ 147638 h 311151"/>
                <a:gd name="connsiteX21" fmla="*/ 22336 w 331788"/>
                <a:gd name="connsiteY21" fmla="*/ 44450 h 311151"/>
                <a:gd name="connsiteX22" fmla="*/ 15875 w 331788"/>
                <a:gd name="connsiteY22" fmla="*/ 49630 h 311151"/>
                <a:gd name="connsiteX23" fmla="*/ 15875 w 331788"/>
                <a:gd name="connsiteY23" fmla="*/ 93663 h 311151"/>
                <a:gd name="connsiteX24" fmla="*/ 273050 w 331788"/>
                <a:gd name="connsiteY24" fmla="*/ 93663 h 311151"/>
                <a:gd name="connsiteX25" fmla="*/ 273050 w 331788"/>
                <a:gd name="connsiteY25" fmla="*/ 49630 h 311151"/>
                <a:gd name="connsiteX26" fmla="*/ 267881 w 331788"/>
                <a:gd name="connsiteY26" fmla="*/ 44450 h 311151"/>
                <a:gd name="connsiteX27" fmla="*/ 245911 w 331788"/>
                <a:gd name="connsiteY27" fmla="*/ 44450 h 311151"/>
                <a:gd name="connsiteX28" fmla="*/ 245911 w 331788"/>
                <a:gd name="connsiteY28" fmla="*/ 53515 h 311151"/>
                <a:gd name="connsiteX29" fmla="*/ 231695 w 331788"/>
                <a:gd name="connsiteY29" fmla="*/ 67761 h 311151"/>
                <a:gd name="connsiteX30" fmla="*/ 212310 w 331788"/>
                <a:gd name="connsiteY30" fmla="*/ 67761 h 311151"/>
                <a:gd name="connsiteX31" fmla="*/ 198094 w 331788"/>
                <a:gd name="connsiteY31" fmla="*/ 53515 h 311151"/>
                <a:gd name="connsiteX32" fmla="*/ 198094 w 331788"/>
                <a:gd name="connsiteY32" fmla="*/ 44450 h 311151"/>
                <a:gd name="connsiteX33" fmla="*/ 168370 w 331788"/>
                <a:gd name="connsiteY33" fmla="*/ 44450 h 311151"/>
                <a:gd name="connsiteX34" fmla="*/ 168370 w 331788"/>
                <a:gd name="connsiteY34" fmla="*/ 53515 h 311151"/>
                <a:gd name="connsiteX35" fmla="*/ 154155 w 331788"/>
                <a:gd name="connsiteY35" fmla="*/ 67761 h 311151"/>
                <a:gd name="connsiteX36" fmla="*/ 134770 w 331788"/>
                <a:gd name="connsiteY36" fmla="*/ 67761 h 311151"/>
                <a:gd name="connsiteX37" fmla="*/ 120554 w 331788"/>
                <a:gd name="connsiteY37" fmla="*/ 53515 h 311151"/>
                <a:gd name="connsiteX38" fmla="*/ 120554 w 331788"/>
                <a:gd name="connsiteY38" fmla="*/ 44450 h 311151"/>
                <a:gd name="connsiteX39" fmla="*/ 92123 w 331788"/>
                <a:gd name="connsiteY39" fmla="*/ 44450 h 311151"/>
                <a:gd name="connsiteX40" fmla="*/ 92123 w 331788"/>
                <a:gd name="connsiteY40" fmla="*/ 53515 h 311151"/>
                <a:gd name="connsiteX41" fmla="*/ 77907 w 331788"/>
                <a:gd name="connsiteY41" fmla="*/ 67761 h 311151"/>
                <a:gd name="connsiteX42" fmla="*/ 58522 w 331788"/>
                <a:gd name="connsiteY42" fmla="*/ 67761 h 311151"/>
                <a:gd name="connsiteX43" fmla="*/ 44306 w 331788"/>
                <a:gd name="connsiteY43" fmla="*/ 53515 h 311151"/>
                <a:gd name="connsiteX44" fmla="*/ 44306 w 331788"/>
                <a:gd name="connsiteY44" fmla="*/ 44450 h 311151"/>
                <a:gd name="connsiteX45" fmla="*/ 22336 w 331788"/>
                <a:gd name="connsiteY45" fmla="*/ 44450 h 311151"/>
                <a:gd name="connsiteX46" fmla="*/ 58303 w 331788"/>
                <a:gd name="connsiteY46" fmla="*/ 0 h 311151"/>
                <a:gd name="connsiteX47" fmla="*/ 77737 w 331788"/>
                <a:gd name="connsiteY47" fmla="*/ 0 h 311151"/>
                <a:gd name="connsiteX48" fmla="*/ 91989 w 331788"/>
                <a:gd name="connsiteY48" fmla="*/ 14248 h 311151"/>
                <a:gd name="connsiteX49" fmla="*/ 91989 w 331788"/>
                <a:gd name="connsiteY49" fmla="*/ 29791 h 311151"/>
                <a:gd name="connsiteX50" fmla="*/ 120493 w 331788"/>
                <a:gd name="connsiteY50" fmla="*/ 29791 h 311151"/>
                <a:gd name="connsiteX51" fmla="*/ 120493 w 331788"/>
                <a:gd name="connsiteY51" fmla="*/ 14248 h 311151"/>
                <a:gd name="connsiteX52" fmla="*/ 134745 w 331788"/>
                <a:gd name="connsiteY52" fmla="*/ 0 h 311151"/>
                <a:gd name="connsiteX53" fmla="*/ 154179 w 331788"/>
                <a:gd name="connsiteY53" fmla="*/ 0 h 311151"/>
                <a:gd name="connsiteX54" fmla="*/ 168431 w 331788"/>
                <a:gd name="connsiteY54" fmla="*/ 14248 h 311151"/>
                <a:gd name="connsiteX55" fmla="*/ 168431 w 331788"/>
                <a:gd name="connsiteY55" fmla="*/ 29791 h 311151"/>
                <a:gd name="connsiteX56" fmla="*/ 198231 w 331788"/>
                <a:gd name="connsiteY56" fmla="*/ 29791 h 311151"/>
                <a:gd name="connsiteX57" fmla="*/ 198231 w 331788"/>
                <a:gd name="connsiteY57" fmla="*/ 14248 h 311151"/>
                <a:gd name="connsiteX58" fmla="*/ 212483 w 331788"/>
                <a:gd name="connsiteY58" fmla="*/ 0 h 311151"/>
                <a:gd name="connsiteX59" fmla="*/ 231917 w 331788"/>
                <a:gd name="connsiteY59" fmla="*/ 0 h 311151"/>
                <a:gd name="connsiteX60" fmla="*/ 246170 w 331788"/>
                <a:gd name="connsiteY60" fmla="*/ 14248 h 311151"/>
                <a:gd name="connsiteX61" fmla="*/ 246170 w 331788"/>
                <a:gd name="connsiteY61" fmla="*/ 29791 h 311151"/>
                <a:gd name="connsiteX62" fmla="*/ 268195 w 331788"/>
                <a:gd name="connsiteY62" fmla="*/ 29791 h 311151"/>
                <a:gd name="connsiteX63" fmla="*/ 288925 w 331788"/>
                <a:gd name="connsiteY63" fmla="*/ 50516 h 311151"/>
                <a:gd name="connsiteX64" fmla="*/ 288925 w 331788"/>
                <a:gd name="connsiteY64" fmla="*/ 146366 h 311151"/>
                <a:gd name="connsiteX65" fmla="*/ 286334 w 331788"/>
                <a:gd name="connsiteY65" fmla="*/ 143775 h 311151"/>
                <a:gd name="connsiteX66" fmla="*/ 250056 w 331788"/>
                <a:gd name="connsiteY66" fmla="*/ 137299 h 311151"/>
                <a:gd name="connsiteX67" fmla="*/ 215074 w 331788"/>
                <a:gd name="connsiteY67" fmla="*/ 143775 h 311151"/>
                <a:gd name="connsiteX68" fmla="*/ 185275 w 331788"/>
                <a:gd name="connsiteY68" fmla="*/ 164500 h 311151"/>
                <a:gd name="connsiteX69" fmla="*/ 165840 w 331788"/>
                <a:gd name="connsiteY69" fmla="*/ 192996 h 311151"/>
                <a:gd name="connsiteX70" fmla="*/ 158066 w 331788"/>
                <a:gd name="connsiteY70" fmla="*/ 229264 h 311151"/>
                <a:gd name="connsiteX71" fmla="*/ 163249 w 331788"/>
                <a:gd name="connsiteY71" fmla="*/ 260350 h 311151"/>
                <a:gd name="connsiteX72" fmla="*/ 22025 w 331788"/>
                <a:gd name="connsiteY72" fmla="*/ 260350 h 311151"/>
                <a:gd name="connsiteX73" fmla="*/ 0 w 331788"/>
                <a:gd name="connsiteY73" fmla="*/ 238330 h 311151"/>
                <a:gd name="connsiteX74" fmla="*/ 0 w 331788"/>
                <a:gd name="connsiteY74" fmla="*/ 50516 h 311151"/>
                <a:gd name="connsiteX75" fmla="*/ 22025 w 331788"/>
                <a:gd name="connsiteY75" fmla="*/ 29791 h 311151"/>
                <a:gd name="connsiteX76" fmla="*/ 44051 w 331788"/>
                <a:gd name="connsiteY76" fmla="*/ 29791 h 311151"/>
                <a:gd name="connsiteX77" fmla="*/ 44051 w 331788"/>
                <a:gd name="connsiteY77" fmla="*/ 14248 h 311151"/>
                <a:gd name="connsiteX78" fmla="*/ 58303 w 331788"/>
                <a:gd name="connsiteY78" fmla="*/ 0 h 31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31788" h="311151">
                  <a:moveTo>
                    <a:pt x="249749" y="163513"/>
                  </a:moveTo>
                  <a:cubicBezTo>
                    <a:pt x="245874" y="163513"/>
                    <a:pt x="243291" y="167468"/>
                    <a:pt x="243291" y="171424"/>
                  </a:cubicBezTo>
                  <a:cubicBezTo>
                    <a:pt x="243291" y="171424"/>
                    <a:pt x="243291" y="171424"/>
                    <a:pt x="243291" y="218888"/>
                  </a:cubicBezTo>
                  <a:cubicBezTo>
                    <a:pt x="239417" y="221525"/>
                    <a:pt x="238125" y="225480"/>
                    <a:pt x="238125" y="229435"/>
                  </a:cubicBezTo>
                  <a:cubicBezTo>
                    <a:pt x="238125" y="236027"/>
                    <a:pt x="243291" y="241301"/>
                    <a:pt x="249749" y="241301"/>
                  </a:cubicBezTo>
                  <a:cubicBezTo>
                    <a:pt x="253624" y="241301"/>
                    <a:pt x="257498" y="239983"/>
                    <a:pt x="260081" y="236027"/>
                  </a:cubicBezTo>
                  <a:cubicBezTo>
                    <a:pt x="260081" y="236027"/>
                    <a:pt x="260081" y="236027"/>
                    <a:pt x="288495" y="236027"/>
                  </a:cubicBezTo>
                  <a:lnTo>
                    <a:pt x="307868" y="236027"/>
                  </a:lnTo>
                  <a:cubicBezTo>
                    <a:pt x="311742" y="236027"/>
                    <a:pt x="314325" y="233390"/>
                    <a:pt x="314325" y="229435"/>
                  </a:cubicBezTo>
                  <a:cubicBezTo>
                    <a:pt x="314325" y="225480"/>
                    <a:pt x="311742" y="221525"/>
                    <a:pt x="307868" y="221525"/>
                  </a:cubicBezTo>
                  <a:cubicBezTo>
                    <a:pt x="307868" y="221525"/>
                    <a:pt x="307868" y="221525"/>
                    <a:pt x="260081" y="221525"/>
                  </a:cubicBezTo>
                  <a:cubicBezTo>
                    <a:pt x="258790" y="221525"/>
                    <a:pt x="257498" y="220206"/>
                    <a:pt x="257498" y="218888"/>
                  </a:cubicBezTo>
                  <a:cubicBezTo>
                    <a:pt x="257498" y="218888"/>
                    <a:pt x="257498" y="218888"/>
                    <a:pt x="257498" y="171424"/>
                  </a:cubicBezTo>
                  <a:cubicBezTo>
                    <a:pt x="257498" y="167468"/>
                    <a:pt x="253624" y="163513"/>
                    <a:pt x="249749" y="163513"/>
                  </a:cubicBezTo>
                  <a:close/>
                  <a:moveTo>
                    <a:pt x="250178" y="147638"/>
                  </a:moveTo>
                  <a:cubicBezTo>
                    <a:pt x="264427" y="147638"/>
                    <a:pt x="277381" y="151531"/>
                    <a:pt x="289040" y="158020"/>
                  </a:cubicBezTo>
                  <a:cubicBezTo>
                    <a:pt x="314948" y="172295"/>
                    <a:pt x="331788" y="198249"/>
                    <a:pt x="331788" y="229395"/>
                  </a:cubicBezTo>
                  <a:cubicBezTo>
                    <a:pt x="331788" y="274815"/>
                    <a:pt x="295517" y="311151"/>
                    <a:pt x="250178" y="311151"/>
                  </a:cubicBezTo>
                  <a:cubicBezTo>
                    <a:pt x="216497" y="311151"/>
                    <a:pt x="186703" y="289090"/>
                    <a:pt x="175044" y="260540"/>
                  </a:cubicBezTo>
                  <a:cubicBezTo>
                    <a:pt x="171158" y="250158"/>
                    <a:pt x="169863" y="239776"/>
                    <a:pt x="169863" y="229395"/>
                  </a:cubicBezTo>
                  <a:cubicBezTo>
                    <a:pt x="169863" y="183974"/>
                    <a:pt x="206134" y="147638"/>
                    <a:pt x="250178" y="147638"/>
                  </a:cubicBezTo>
                  <a:close/>
                  <a:moveTo>
                    <a:pt x="22336" y="44450"/>
                  </a:moveTo>
                  <a:cubicBezTo>
                    <a:pt x="18459" y="44450"/>
                    <a:pt x="15875" y="47040"/>
                    <a:pt x="15875" y="49630"/>
                  </a:cubicBezTo>
                  <a:lnTo>
                    <a:pt x="15875" y="93663"/>
                  </a:lnTo>
                  <a:cubicBezTo>
                    <a:pt x="15875" y="93663"/>
                    <a:pt x="15875" y="93663"/>
                    <a:pt x="273050" y="93663"/>
                  </a:cubicBezTo>
                  <a:cubicBezTo>
                    <a:pt x="273050" y="93663"/>
                    <a:pt x="273050" y="93663"/>
                    <a:pt x="273050" y="49630"/>
                  </a:cubicBezTo>
                  <a:cubicBezTo>
                    <a:pt x="273050" y="47040"/>
                    <a:pt x="270466" y="44450"/>
                    <a:pt x="267881" y="44450"/>
                  </a:cubicBezTo>
                  <a:cubicBezTo>
                    <a:pt x="267881" y="44450"/>
                    <a:pt x="267881" y="44450"/>
                    <a:pt x="245911" y="44450"/>
                  </a:cubicBezTo>
                  <a:cubicBezTo>
                    <a:pt x="245911" y="44450"/>
                    <a:pt x="245911" y="44450"/>
                    <a:pt x="245911" y="53515"/>
                  </a:cubicBezTo>
                  <a:cubicBezTo>
                    <a:pt x="245911" y="61286"/>
                    <a:pt x="239449" y="67761"/>
                    <a:pt x="231695" y="67761"/>
                  </a:cubicBezTo>
                  <a:cubicBezTo>
                    <a:pt x="231695" y="67761"/>
                    <a:pt x="231695" y="67761"/>
                    <a:pt x="212310" y="67761"/>
                  </a:cubicBezTo>
                  <a:cubicBezTo>
                    <a:pt x="204556" y="67761"/>
                    <a:pt x="198094" y="61286"/>
                    <a:pt x="198094" y="53515"/>
                  </a:cubicBezTo>
                  <a:cubicBezTo>
                    <a:pt x="198094" y="53515"/>
                    <a:pt x="198094" y="53515"/>
                    <a:pt x="198094" y="44450"/>
                  </a:cubicBezTo>
                  <a:cubicBezTo>
                    <a:pt x="198094" y="44450"/>
                    <a:pt x="198094" y="44450"/>
                    <a:pt x="168370" y="44450"/>
                  </a:cubicBezTo>
                  <a:cubicBezTo>
                    <a:pt x="168370" y="44450"/>
                    <a:pt x="168370" y="44450"/>
                    <a:pt x="168370" y="53515"/>
                  </a:cubicBezTo>
                  <a:cubicBezTo>
                    <a:pt x="168370" y="61286"/>
                    <a:pt x="161909" y="67761"/>
                    <a:pt x="154155" y="67761"/>
                  </a:cubicBezTo>
                  <a:cubicBezTo>
                    <a:pt x="154155" y="67761"/>
                    <a:pt x="154155" y="67761"/>
                    <a:pt x="134770" y="67761"/>
                  </a:cubicBezTo>
                  <a:cubicBezTo>
                    <a:pt x="127016" y="67761"/>
                    <a:pt x="120554" y="61286"/>
                    <a:pt x="120554" y="53515"/>
                  </a:cubicBezTo>
                  <a:cubicBezTo>
                    <a:pt x="120554" y="53515"/>
                    <a:pt x="120554" y="53515"/>
                    <a:pt x="120554" y="44450"/>
                  </a:cubicBezTo>
                  <a:cubicBezTo>
                    <a:pt x="120554" y="44450"/>
                    <a:pt x="120554" y="44450"/>
                    <a:pt x="92123" y="44450"/>
                  </a:cubicBezTo>
                  <a:cubicBezTo>
                    <a:pt x="92123" y="44450"/>
                    <a:pt x="92123" y="44450"/>
                    <a:pt x="92123" y="53515"/>
                  </a:cubicBezTo>
                  <a:cubicBezTo>
                    <a:pt x="92123" y="61286"/>
                    <a:pt x="85661" y="67761"/>
                    <a:pt x="77907" y="67761"/>
                  </a:cubicBezTo>
                  <a:cubicBezTo>
                    <a:pt x="77907" y="67761"/>
                    <a:pt x="77907" y="67761"/>
                    <a:pt x="58522" y="67761"/>
                  </a:cubicBezTo>
                  <a:cubicBezTo>
                    <a:pt x="50768" y="67761"/>
                    <a:pt x="44306" y="61286"/>
                    <a:pt x="44306" y="53515"/>
                  </a:cubicBezTo>
                  <a:cubicBezTo>
                    <a:pt x="44306" y="53515"/>
                    <a:pt x="44306" y="53515"/>
                    <a:pt x="44306" y="44450"/>
                  </a:cubicBezTo>
                  <a:cubicBezTo>
                    <a:pt x="44306" y="44450"/>
                    <a:pt x="44306" y="44450"/>
                    <a:pt x="22336" y="44450"/>
                  </a:cubicBezTo>
                  <a:close/>
                  <a:moveTo>
                    <a:pt x="58303" y="0"/>
                  </a:moveTo>
                  <a:cubicBezTo>
                    <a:pt x="58303" y="0"/>
                    <a:pt x="58303" y="0"/>
                    <a:pt x="77737" y="0"/>
                  </a:cubicBezTo>
                  <a:cubicBezTo>
                    <a:pt x="85511" y="0"/>
                    <a:pt x="91989" y="6476"/>
                    <a:pt x="91989" y="14248"/>
                  </a:cubicBezTo>
                  <a:cubicBezTo>
                    <a:pt x="91989" y="14248"/>
                    <a:pt x="91989" y="14248"/>
                    <a:pt x="91989" y="29791"/>
                  </a:cubicBezTo>
                  <a:cubicBezTo>
                    <a:pt x="91989" y="29791"/>
                    <a:pt x="91989" y="29791"/>
                    <a:pt x="120493" y="29791"/>
                  </a:cubicBezTo>
                  <a:cubicBezTo>
                    <a:pt x="120493" y="29791"/>
                    <a:pt x="120493" y="29791"/>
                    <a:pt x="120493" y="14248"/>
                  </a:cubicBezTo>
                  <a:cubicBezTo>
                    <a:pt x="120493" y="6476"/>
                    <a:pt x="126971" y="0"/>
                    <a:pt x="134745" y="0"/>
                  </a:cubicBezTo>
                  <a:cubicBezTo>
                    <a:pt x="134745" y="0"/>
                    <a:pt x="134745" y="0"/>
                    <a:pt x="154179" y="0"/>
                  </a:cubicBezTo>
                  <a:cubicBezTo>
                    <a:pt x="161953" y="0"/>
                    <a:pt x="168431" y="6476"/>
                    <a:pt x="168431" y="14248"/>
                  </a:cubicBezTo>
                  <a:cubicBezTo>
                    <a:pt x="168431" y="14248"/>
                    <a:pt x="168431" y="14248"/>
                    <a:pt x="168431" y="29791"/>
                  </a:cubicBezTo>
                  <a:cubicBezTo>
                    <a:pt x="168431" y="29791"/>
                    <a:pt x="168431" y="29791"/>
                    <a:pt x="198231" y="29791"/>
                  </a:cubicBezTo>
                  <a:cubicBezTo>
                    <a:pt x="198231" y="29791"/>
                    <a:pt x="198231" y="29791"/>
                    <a:pt x="198231" y="14248"/>
                  </a:cubicBezTo>
                  <a:cubicBezTo>
                    <a:pt x="198231" y="6476"/>
                    <a:pt x="204709" y="0"/>
                    <a:pt x="212483" y="0"/>
                  </a:cubicBezTo>
                  <a:cubicBezTo>
                    <a:pt x="212483" y="0"/>
                    <a:pt x="212483" y="0"/>
                    <a:pt x="231917" y="0"/>
                  </a:cubicBezTo>
                  <a:cubicBezTo>
                    <a:pt x="239691" y="0"/>
                    <a:pt x="246170" y="6476"/>
                    <a:pt x="246170" y="14248"/>
                  </a:cubicBezTo>
                  <a:cubicBezTo>
                    <a:pt x="246170" y="14248"/>
                    <a:pt x="246170" y="14248"/>
                    <a:pt x="246170" y="29791"/>
                  </a:cubicBezTo>
                  <a:cubicBezTo>
                    <a:pt x="246170" y="29791"/>
                    <a:pt x="246170" y="29791"/>
                    <a:pt x="268195" y="29791"/>
                  </a:cubicBezTo>
                  <a:cubicBezTo>
                    <a:pt x="279856" y="29791"/>
                    <a:pt x="288925" y="38858"/>
                    <a:pt x="288925" y="50516"/>
                  </a:cubicBezTo>
                  <a:cubicBezTo>
                    <a:pt x="288925" y="50516"/>
                    <a:pt x="288925" y="50516"/>
                    <a:pt x="288925" y="146366"/>
                  </a:cubicBezTo>
                  <a:cubicBezTo>
                    <a:pt x="288925" y="145071"/>
                    <a:pt x="287630" y="145071"/>
                    <a:pt x="286334" y="143775"/>
                  </a:cubicBezTo>
                  <a:cubicBezTo>
                    <a:pt x="274673" y="139889"/>
                    <a:pt x="263013" y="137299"/>
                    <a:pt x="250056" y="137299"/>
                  </a:cubicBezTo>
                  <a:cubicBezTo>
                    <a:pt x="238396" y="137299"/>
                    <a:pt x="225439" y="139889"/>
                    <a:pt x="215074" y="143775"/>
                  </a:cubicBezTo>
                  <a:cubicBezTo>
                    <a:pt x="203413" y="148956"/>
                    <a:pt x="194344" y="155433"/>
                    <a:pt x="185275" y="164500"/>
                  </a:cubicBezTo>
                  <a:cubicBezTo>
                    <a:pt x="177501" y="172272"/>
                    <a:pt x="169727" y="182634"/>
                    <a:pt x="165840" y="192996"/>
                  </a:cubicBezTo>
                  <a:cubicBezTo>
                    <a:pt x="160658" y="204653"/>
                    <a:pt x="158066" y="216311"/>
                    <a:pt x="158066" y="229264"/>
                  </a:cubicBezTo>
                  <a:cubicBezTo>
                    <a:pt x="158066" y="239626"/>
                    <a:pt x="160658" y="249988"/>
                    <a:pt x="163249" y="260350"/>
                  </a:cubicBezTo>
                  <a:cubicBezTo>
                    <a:pt x="163249" y="260350"/>
                    <a:pt x="163249" y="260350"/>
                    <a:pt x="22025" y="260350"/>
                  </a:cubicBezTo>
                  <a:cubicBezTo>
                    <a:pt x="9069" y="260350"/>
                    <a:pt x="0" y="249988"/>
                    <a:pt x="0" y="238330"/>
                  </a:cubicBezTo>
                  <a:cubicBezTo>
                    <a:pt x="0" y="238330"/>
                    <a:pt x="0" y="238330"/>
                    <a:pt x="0" y="50516"/>
                  </a:cubicBezTo>
                  <a:cubicBezTo>
                    <a:pt x="0" y="38858"/>
                    <a:pt x="9069" y="29791"/>
                    <a:pt x="22025" y="29791"/>
                  </a:cubicBezTo>
                  <a:cubicBezTo>
                    <a:pt x="22025" y="29791"/>
                    <a:pt x="22025" y="29791"/>
                    <a:pt x="44051" y="29791"/>
                  </a:cubicBezTo>
                  <a:cubicBezTo>
                    <a:pt x="44051" y="29791"/>
                    <a:pt x="44051" y="29791"/>
                    <a:pt x="44051" y="14248"/>
                  </a:cubicBezTo>
                  <a:cubicBezTo>
                    <a:pt x="44051" y="6476"/>
                    <a:pt x="50529" y="0"/>
                    <a:pt x="58303" y="0"/>
                  </a:cubicBezTo>
                  <a:close/>
                </a:path>
              </a:pathLst>
            </a:custGeom>
            <a:solidFill>
              <a:srgbClr val="F26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文本框 15">
            <a:extLst>
              <a:ext uri="{FF2B5EF4-FFF2-40B4-BE49-F238E27FC236}">
                <a16:creationId xmlns:a16="http://schemas.microsoft.com/office/drawing/2014/main" id="{3C10758A-D3F0-4644-9B1F-1C1DAD787050}"/>
              </a:ext>
            </a:extLst>
          </p:cNvPr>
          <p:cNvSpPr txBox="1"/>
          <p:nvPr/>
        </p:nvSpPr>
        <p:spPr>
          <a:xfrm>
            <a:off x="5456901" y="5737529"/>
            <a:ext cx="1302110" cy="338552"/>
          </a:xfrm>
          <a:prstGeom prst="rect">
            <a:avLst/>
          </a:prstGeom>
          <a:noFill/>
        </p:spPr>
        <p:txBody>
          <a:bodyPr wrap="none" lIns="91356" tIns="45719" rIns="91356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912661"/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X-AGI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2025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矩形 7">
            <a:extLst>
              <a:ext uri="{FF2B5EF4-FFF2-40B4-BE49-F238E27FC236}">
                <a16:creationId xmlns:a16="http://schemas.microsoft.com/office/drawing/2014/main" id="{290E3EF6-D8ED-4961-B635-A06F9FB90985}"/>
              </a:ext>
            </a:extLst>
          </p:cNvPr>
          <p:cNvSpPr/>
          <p:nvPr/>
        </p:nvSpPr>
        <p:spPr>
          <a:xfrm>
            <a:off x="0" y="4685209"/>
            <a:ext cx="2185639" cy="622748"/>
          </a:xfrm>
          <a:custGeom>
            <a:avLst/>
            <a:gdLst/>
            <a:ahLst/>
            <a:cxnLst/>
            <a:rect l="l" t="t" r="r" b="b"/>
            <a:pathLst>
              <a:path w="7959928" h="2268000">
                <a:moveTo>
                  <a:pt x="0" y="0"/>
                </a:moveTo>
                <a:lnTo>
                  <a:pt x="7959928" y="0"/>
                </a:lnTo>
                <a:lnTo>
                  <a:pt x="6650498" y="2268000"/>
                </a:lnTo>
                <a:lnTo>
                  <a:pt x="0" y="2268000"/>
                </a:lnTo>
                <a:close/>
              </a:path>
            </a:pathLst>
          </a:cu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43" y="589852"/>
            <a:ext cx="4167116" cy="541687"/>
          </a:xfrm>
          <a:prstGeom prst="rect">
            <a:avLst/>
          </a:prstGeom>
        </p:spPr>
      </p:pic>
      <p:sp>
        <p:nvSpPr>
          <p:cNvPr id="4" name="菱形 3">
            <a:extLst>
              <a:ext uri="{FF2B5EF4-FFF2-40B4-BE49-F238E27FC236}">
                <a16:creationId xmlns:a16="http://schemas.microsoft.com/office/drawing/2014/main" id="{CDC94430-1A95-CC5E-732F-193701BD113F}"/>
              </a:ext>
            </a:extLst>
          </p:cNvPr>
          <p:cNvSpPr/>
          <p:nvPr/>
        </p:nvSpPr>
        <p:spPr>
          <a:xfrm>
            <a:off x="6899563" y="1565563"/>
            <a:ext cx="5624946" cy="5624946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菱形 4">
            <a:extLst>
              <a:ext uri="{FF2B5EF4-FFF2-40B4-BE49-F238E27FC236}">
                <a16:creationId xmlns:a16="http://schemas.microsoft.com/office/drawing/2014/main" id="{AEE4DB9F-576E-77C4-016C-2DBC2F442465}"/>
              </a:ext>
            </a:extLst>
          </p:cNvPr>
          <p:cNvSpPr/>
          <p:nvPr/>
        </p:nvSpPr>
        <p:spPr>
          <a:xfrm>
            <a:off x="7259781" y="1925781"/>
            <a:ext cx="4904510" cy="4904510"/>
          </a:xfrm>
          <a:prstGeom prst="diamon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26747ED8-0051-30BA-A915-32595C495686}"/>
              </a:ext>
            </a:extLst>
          </p:cNvPr>
          <p:cNvSpPr/>
          <p:nvPr/>
        </p:nvSpPr>
        <p:spPr>
          <a:xfrm>
            <a:off x="7622806" y="2288806"/>
            <a:ext cx="4178461" cy="4178461"/>
          </a:xfrm>
          <a:custGeom>
            <a:avLst/>
            <a:gdLst>
              <a:gd name="connsiteX0" fmla="*/ 2089231 w 4178461"/>
              <a:gd name="connsiteY0" fmla="*/ 0 h 4178461"/>
              <a:gd name="connsiteX1" fmla="*/ 4178461 w 4178461"/>
              <a:gd name="connsiteY1" fmla="*/ 2089231 h 4178461"/>
              <a:gd name="connsiteX2" fmla="*/ 2089231 w 4178461"/>
              <a:gd name="connsiteY2" fmla="*/ 4178461 h 4178461"/>
              <a:gd name="connsiteX3" fmla="*/ 0 w 4178461"/>
              <a:gd name="connsiteY3" fmla="*/ 2089231 h 417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8461" h="4178461">
                <a:moveTo>
                  <a:pt x="2089231" y="0"/>
                </a:moveTo>
                <a:lnTo>
                  <a:pt x="4178461" y="2089231"/>
                </a:lnTo>
                <a:lnTo>
                  <a:pt x="2089231" y="4178461"/>
                </a:lnTo>
                <a:lnTo>
                  <a:pt x="0" y="2089231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7000" t="-33000" r="-15000" b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1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575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电子病历结构化难在哪里？</a:t>
            </a:r>
          </a:p>
        </p:txBody>
      </p:sp>
      <p:sp>
        <p:nvSpPr>
          <p:cNvPr id="5" name="矩形 4"/>
          <p:cNvSpPr/>
          <p:nvPr/>
        </p:nvSpPr>
        <p:spPr>
          <a:xfrm>
            <a:off x="1065245" y="1594877"/>
            <a:ext cx="42065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Chest: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Resp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were unlabored, no accessory muscle use. CTAB, no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rales, wheezes or rhonchi.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Abd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: Obese, Soft, NTND. No HSM or tenderness.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Ext: Large Right hip hematoma with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ecchymoses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extending to right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flank and down to Right calf. No c/c/edema.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Skin: stasis dermatitis, no ulcers, scars.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Neuro: Alert and oriented x 2, non- focal, CNs II-XII grossly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Intact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Pertinent Results: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CTA Chest___: Final Report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REASON FOR EXAM: Desaturation. Clinical concern for pulmonary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embolism.</a:t>
            </a:r>
            <a:endParaRPr lang="en-US" altLang="zh-CN" sz="14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438122" y="1594877"/>
            <a:ext cx="47586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Chest: Respirations unlabored, no accessory muscle use. Clear to auscultation bilaterally, no rales, wheezes or rhonchi.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Abdomen: Obese, Soft, Non-Tender, Non-Distended. No Hepatosplenomegaly or tenderness.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Extremities: Large Right hip hematoma with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ecchymoses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extending to right flank and down to Right calf. No clubbing, cyanosis, or edema.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Skin: stasis dermatitis, no ulcers, scars.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Neurological: Alert and oriented to person and place, non-focal, Cranial Nerves II-XII grossly intact.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Pertinent Results: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CTA Chest (Computed Tomography Angiography Chest): Final Report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REASON FOR EXAM: Desaturation. Clinical concern for pulmonary embolism.</a:t>
            </a:r>
            <a:endParaRPr lang="en-US" altLang="zh-CN" sz="14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09542" y="121764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病历实际意思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665818" y="12176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病历原文</a:t>
            </a:r>
          </a:p>
        </p:txBody>
      </p:sp>
    </p:spTree>
    <p:extLst>
      <p:ext uri="{BB962C8B-B14F-4D97-AF65-F5344CB8AC3E}">
        <p14:creationId xmlns:p14="http://schemas.microsoft.com/office/powerpoint/2010/main" val="386333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电子病历是以高度不标准形式写的高度专业的信息</a:t>
            </a:r>
            <a:endParaRPr lang="en-US" altLang="zh-CN" dirty="0"/>
          </a:p>
          <a:p>
            <a:pPr lvl="1"/>
            <a:r>
              <a:rPr lang="zh-CN" altLang="en-US" dirty="0"/>
              <a:t>相比常规自然语言处理，更依赖上下位分析和专业背景知识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传统系统需要很多处理模块</a:t>
            </a:r>
            <a:endParaRPr lang="en-US" altLang="zh-CN" dirty="0"/>
          </a:p>
          <a:p>
            <a:pPr lvl="1"/>
            <a:r>
              <a:rPr lang="zh-CN" altLang="en-US" dirty="0"/>
              <a:t>格式清洗、命名实体识别、词义消歧、实体链接</a:t>
            </a:r>
            <a:r>
              <a:rPr lang="en-US" altLang="zh-CN" dirty="0"/>
              <a:t>/</a:t>
            </a:r>
            <a:r>
              <a:rPr lang="zh-CN" altLang="en-US" dirty="0"/>
              <a:t>术语标准化、叙述状态分析、身体部位分析、修饰语分析、数值与单位提取或推断、时间分析</a:t>
            </a:r>
            <a:r>
              <a:rPr lang="en-US" altLang="zh-CN" dirty="0"/>
              <a:t>……</a:t>
            </a:r>
          </a:p>
          <a:p>
            <a:pPr lvl="1"/>
            <a:r>
              <a:rPr lang="zh-CN" altLang="en-US" dirty="0"/>
              <a:t>系统部署对技术要求高，更难以升级；</a:t>
            </a:r>
            <a:endParaRPr lang="en-US" altLang="zh-CN" dirty="0"/>
          </a:p>
          <a:p>
            <a:pPr lvl="1"/>
            <a:r>
              <a:rPr lang="zh-CN" altLang="en-US" dirty="0"/>
              <a:t>极少有医院有能力部署全套结构化系统。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基于大模型技术，</a:t>
            </a:r>
            <a:r>
              <a:rPr lang="en-US" altLang="zh-CN" dirty="0"/>
              <a:t>GENIE</a:t>
            </a:r>
            <a:r>
              <a:rPr lang="zh-CN" altLang="en-US" dirty="0"/>
              <a:t>以一个模型单体代替所有传统模块，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/>
              <a:t>并提供更强的分析能力</a:t>
            </a:r>
            <a:r>
              <a:rPr lang="en-US" altLang="zh-CN" dirty="0"/>
              <a:t>——</a:t>
            </a:r>
            <a:br>
              <a:rPr lang="en-US" altLang="zh-CN" dirty="0"/>
            </a:br>
            <a:r>
              <a:rPr lang="en-US" altLang="zh-CN" b="1" dirty="0">
                <a:solidFill>
                  <a:srgbClr val="F26521"/>
                </a:solidFill>
              </a:rPr>
              <a:t>GENIE</a:t>
            </a:r>
            <a:r>
              <a:rPr lang="en-US" altLang="zh-CN" dirty="0">
                <a:solidFill>
                  <a:srgbClr val="F26521"/>
                </a:solidFill>
              </a:rPr>
              <a:t>: Generative Note Information Extraction </a:t>
            </a:r>
            <a:r>
              <a:rPr lang="zh-CN" altLang="en-US" b="1" dirty="0">
                <a:solidFill>
                  <a:srgbClr val="F265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病历精灵</a:t>
            </a:r>
            <a:endParaRPr lang="en-US" altLang="zh-CN" b="1" dirty="0">
              <a:solidFill>
                <a:srgbClr val="F265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en-US" altLang="zh-CN" dirty="0">
                <a:hlinkClick r:id="rId2"/>
              </a:rPr>
              <a:t>https://huggingface.co/THUMedInfo/GENIE_en_8b</a:t>
            </a:r>
            <a:endParaRPr lang="en-US" altLang="zh-CN" dirty="0"/>
          </a:p>
          <a:p>
            <a:pPr lvl="1"/>
            <a:r>
              <a:rPr lang="en-US" altLang="zh-CN" dirty="0">
                <a:hlinkClick r:id="rId3"/>
              </a:rPr>
              <a:t>https://huggingface.co/THUMedInfo/GENIE_zh_7b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电子病历结构化难在哪里？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05" y="3921455"/>
            <a:ext cx="2930168" cy="248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通用模型做结构化（</a:t>
            </a:r>
            <a:r>
              <a:rPr lang="en-US" altLang="zh-CN" dirty="0"/>
              <a:t>DeepSeek r1</a:t>
            </a:r>
            <a:r>
              <a:rPr lang="zh-CN" altLang="en-US" dirty="0"/>
              <a:t>）</a:t>
            </a:r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83" y="1212406"/>
            <a:ext cx="9645433" cy="45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通用模型做结构化（</a:t>
            </a:r>
            <a:r>
              <a:rPr lang="en-US" altLang="zh-CN" dirty="0"/>
              <a:t>DeepSeek r1</a:t>
            </a:r>
            <a:r>
              <a:rPr lang="zh-CN" altLang="en-US" dirty="0"/>
              <a:t>）</a:t>
            </a:r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57" y="1103224"/>
            <a:ext cx="7711686" cy="49381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93994" y="1232848"/>
            <a:ext cx="764275" cy="232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6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通用模型做结构化（</a:t>
            </a:r>
            <a:r>
              <a:rPr lang="en-US" altLang="zh-CN" dirty="0"/>
              <a:t>DeepSeek r1</a:t>
            </a:r>
            <a:r>
              <a:rPr lang="zh-CN" altLang="en-US" dirty="0"/>
              <a:t>）</a:t>
            </a:r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01" y="1103224"/>
            <a:ext cx="7586197" cy="49381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672919" y="4162567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26521"/>
                </a:solidFill>
              </a:rPr>
              <a:t>每次只能提取一类信息</a:t>
            </a:r>
          </a:p>
        </p:txBody>
      </p:sp>
      <p:sp>
        <p:nvSpPr>
          <p:cNvPr id="4" name="矩形 3"/>
          <p:cNvSpPr/>
          <p:nvPr/>
        </p:nvSpPr>
        <p:spPr>
          <a:xfrm>
            <a:off x="6928514" y="4968501"/>
            <a:ext cx="2646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26521"/>
                </a:solidFill>
              </a:rPr>
              <a:t>可能有不可预测的额外输出</a:t>
            </a: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5108812" y="4331844"/>
            <a:ext cx="518615" cy="39989"/>
          </a:xfrm>
          <a:prstGeom prst="straightConnector1">
            <a:avLst/>
          </a:prstGeom>
          <a:ln>
            <a:solidFill>
              <a:srgbClr val="F265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7387988" y="5307055"/>
            <a:ext cx="213815" cy="393160"/>
          </a:xfrm>
          <a:prstGeom prst="straightConnector1">
            <a:avLst/>
          </a:prstGeom>
          <a:ln>
            <a:solidFill>
              <a:srgbClr val="F265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1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GENIE</a:t>
            </a:r>
            <a:r>
              <a:rPr lang="zh-CN" altLang="en-US" dirty="0"/>
              <a:t>（病历精灵）运行实例</a:t>
            </a:r>
          </a:p>
        </p:txBody>
      </p:sp>
      <p:sp>
        <p:nvSpPr>
          <p:cNvPr id="5" name="矩形 4"/>
          <p:cNvSpPr/>
          <p:nvPr/>
        </p:nvSpPr>
        <p:spPr>
          <a:xfrm>
            <a:off x="1065245" y="1594877"/>
            <a:ext cx="42065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Chest: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Resp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were unlabored, no accessory muscle use. CTAB, no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rales, wheezes or rhonchi.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Abd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: Obese, Soft, NTND. No HSM or tenderness.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Ext: Large Right hip hematoma with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ecchymoses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extending to right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flank and down to Right calf. No c/c/edema.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Skin: stasis dermatitis, no ulcers, scars.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Neuro: Alert and oriented x 2, non- focal, CNs II-XII grossly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Intact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Pertinent Results: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CTA Chest___: Final Report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REASON FOR EXAM: Desaturation. Clinical concern for pulmonary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embolism.</a:t>
            </a:r>
            <a:endParaRPr lang="en-US" altLang="zh-CN" sz="14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67716" y="993222"/>
            <a:ext cx="551005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auscultation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Diagnostic Procedure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present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Chest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listen to internal body sounds, such as heart and lung sounds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rales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Sign, Symptom, or Finding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absent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Chest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wheezes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Sign, Symptom, or Finding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absent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Chest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  <a:endParaRPr lang="en-US" altLang="zh-CN" sz="12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65818" y="12176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病历原文</a:t>
            </a:r>
          </a:p>
        </p:txBody>
      </p:sp>
    </p:spTree>
    <p:extLst>
      <p:ext uri="{BB962C8B-B14F-4D97-AF65-F5344CB8AC3E}">
        <p14:creationId xmlns:p14="http://schemas.microsoft.com/office/powerpoint/2010/main" val="38989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GENIE</a:t>
            </a:r>
            <a:r>
              <a:rPr lang="zh-CN" altLang="en-US" dirty="0"/>
              <a:t>（病历精灵）运行实例</a:t>
            </a:r>
          </a:p>
        </p:txBody>
      </p:sp>
      <p:sp>
        <p:nvSpPr>
          <p:cNvPr id="5" name="矩形 4"/>
          <p:cNvSpPr/>
          <p:nvPr/>
        </p:nvSpPr>
        <p:spPr>
          <a:xfrm>
            <a:off x="1065245" y="1594877"/>
            <a:ext cx="42065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Chest: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Resp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were unlabored, no accessory muscle use. CTAB, no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rales, wheezes or rhonchi.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Abd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: Obese, Soft, NTND. No HSM or tenderness.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Ext: Large Right hip hematoma with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ecchymoses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extending to right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flank and down to Right calf. No c/c/edema.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Skin: stasis dermatitis, no ulcers, scars.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Neuro: Alert and oriented x 2, non- focal, CNs II-XII grossly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Intact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Pertinent Results: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CTA Chest___: Final Report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REASON FOR EXAM: Desaturation. Clinical concern for pulmonary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embolism.</a:t>
            </a:r>
            <a:endParaRPr lang="en-US" altLang="zh-CN" sz="14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78054" y="1050585"/>
            <a:ext cx="48540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rhonchi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Sign, Symptom, or Finding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absent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Chest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hepatosplenomegaly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Sign, Symptom, or Finding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absent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Abdomen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tenderness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Sign, Symptom, or Finding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absent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Abdomen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  <a:endParaRPr lang="en-US" altLang="zh-CN" sz="12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65818" y="12176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病历原文</a:t>
            </a:r>
          </a:p>
        </p:txBody>
      </p:sp>
    </p:spTree>
    <p:extLst>
      <p:ext uri="{BB962C8B-B14F-4D97-AF65-F5344CB8AC3E}">
        <p14:creationId xmlns:p14="http://schemas.microsoft.com/office/powerpoint/2010/main" val="356443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GENIE</a:t>
            </a:r>
            <a:r>
              <a:rPr lang="zh-CN" altLang="en-US" dirty="0"/>
              <a:t>（病历精灵）运行实例</a:t>
            </a:r>
          </a:p>
        </p:txBody>
      </p:sp>
      <p:sp>
        <p:nvSpPr>
          <p:cNvPr id="5" name="矩形 4"/>
          <p:cNvSpPr/>
          <p:nvPr/>
        </p:nvSpPr>
        <p:spPr>
          <a:xfrm>
            <a:off x="1065245" y="1594877"/>
            <a:ext cx="42065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Chest: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Resp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were unlabored, no accessory muscle use. CTAB, no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rales, wheezes or rhonchi.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Abd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: Obese, Soft, NTND. No HSM or tenderness.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Ext: Large Right hip hematoma with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ecchymoses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extending to right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flank and down to Right calf. No c/c/edema.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Skin: stasis dermatitis, no ulcers, scars.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Neuro: Alert and oriented x 2, non- focal, CNs II-XII grossly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Intact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Pertinent Results: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CTA Chest___: Final Report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REASON FOR EXAM: Desaturation. Clinical concern for pulmonary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embolism.</a:t>
            </a:r>
            <a:endParaRPr lang="en-US" altLang="zh-CN" sz="14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41242" y="1105176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hip hematoma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Disease, Syndrome or Pathologic Function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present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Large Right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Large right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448C27"/>
                </a:solidFill>
                <a:latin typeface="Consolas" panose="020B0609020204030204" pitchFamily="49" charset="0"/>
              </a:rPr>
              <a:t>ecchymoses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Disease, Syndrome or Pathologic Function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present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right flank and down to Right calf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clubbing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Anatomical Abnormality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absent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Extremities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  <a:endParaRPr lang="en-US" altLang="zh-CN" sz="12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65818" y="12176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病历原文</a:t>
            </a:r>
          </a:p>
        </p:txBody>
      </p:sp>
    </p:spTree>
    <p:extLst>
      <p:ext uri="{BB962C8B-B14F-4D97-AF65-F5344CB8AC3E}">
        <p14:creationId xmlns:p14="http://schemas.microsoft.com/office/powerpoint/2010/main" val="14808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GENIE</a:t>
            </a:r>
            <a:r>
              <a:rPr lang="zh-CN" altLang="en-US" dirty="0"/>
              <a:t>（病历精灵）运行实例</a:t>
            </a:r>
          </a:p>
        </p:txBody>
      </p:sp>
      <p:sp>
        <p:nvSpPr>
          <p:cNvPr id="5" name="矩形 4"/>
          <p:cNvSpPr/>
          <p:nvPr/>
        </p:nvSpPr>
        <p:spPr>
          <a:xfrm>
            <a:off x="1065245" y="1594877"/>
            <a:ext cx="42065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Chest: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Resp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were unlabored, no accessory muscle use. CTAB, no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rales, wheezes or rhonchi.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Abd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: Obese, Soft, NTND. No HSM or tenderness.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Ext: Large Right hip hematoma with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ecchymoses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extending to right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flank and down to Right calf. No c/c/edema.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Skin: stasis dermatitis, no ulcers, scars.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Neuro: Alert and oriented x 2, non- focal, CNs II-XII grossly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Intact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Pertinent Results: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CTA Chest___: Final Report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REASON FOR EXAM: Desaturation. Clinical concern for pulmonary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embolism.</a:t>
            </a:r>
            <a:endParaRPr lang="en-US" altLang="zh-CN" sz="14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45791" y="1114274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cyanosis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Sign, Symptom, or Finding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absent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Extremities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edema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Disease, Syndrome or Pathologic Function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absent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Extremities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stasis dermatitis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Disease, Syndrome or Pathologic Function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present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Skin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  <a:endParaRPr lang="en-US" altLang="zh-CN" sz="12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65818" y="12176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病历原文</a:t>
            </a:r>
          </a:p>
        </p:txBody>
      </p:sp>
    </p:spTree>
    <p:extLst>
      <p:ext uri="{BB962C8B-B14F-4D97-AF65-F5344CB8AC3E}">
        <p14:creationId xmlns:p14="http://schemas.microsoft.com/office/powerpoint/2010/main" val="301997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GENIE</a:t>
            </a:r>
            <a:r>
              <a:rPr lang="zh-CN" altLang="en-US" dirty="0"/>
              <a:t>（病历精灵）运行实例</a:t>
            </a:r>
          </a:p>
        </p:txBody>
      </p:sp>
      <p:sp>
        <p:nvSpPr>
          <p:cNvPr id="2" name="矩形 1"/>
          <p:cNvSpPr/>
          <p:nvPr/>
        </p:nvSpPr>
        <p:spPr>
          <a:xfrm>
            <a:off x="1196814" y="1706180"/>
            <a:ext cx="386686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Medications on Admission:</a:t>
            </a:r>
            <a:r>
              <a:rPr lang="en-US" altLang="zh-CN" sz="1400" dirty="0">
                <a:solidFill>
                  <a:srgbClr val="777777"/>
                </a:solidFill>
                <a:latin typeface="Consolas" panose="020B0609020204030204" pitchFamily="49" charset="0"/>
              </a:rPr>
              <a:t/>
            </a:r>
            <a:br>
              <a:rPr lang="en-US" altLang="zh-CN" sz="1400" dirty="0">
                <a:solidFill>
                  <a:srgbClr val="777777"/>
                </a:solidFill>
                <a:latin typeface="Consolas" panose="020B0609020204030204" pitchFamily="49" charset="0"/>
              </a:rPr>
            </a:b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Meds: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plavix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75mg daily,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isosorbide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mononitrate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ER 60mg daily,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toprol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XL 200mg___,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cellcept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1000mg___, nitro 0.4mg prn,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nystatin s/s,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prilosec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40mg daily, ranitidine 300mg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qhs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,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hydralazine 75mg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tid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kayexalate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prn,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tacro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9mg___, trazodone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50-100mg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qhs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valcyte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450mg daily, aspirin 325mg daily</a:t>
            </a:r>
            <a:endParaRPr lang="en-US" altLang="zh-CN" sz="14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28430" y="982166"/>
            <a:ext cx="37349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meds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Chemical or Drug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title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448C27"/>
                </a:solidFill>
                <a:latin typeface="Consolas" panose="020B0609020204030204" pitchFamily="49" charset="0"/>
              </a:rPr>
              <a:t>plavix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Chemical or Drug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present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75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mg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prevent blood clots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448C27"/>
                </a:solidFill>
                <a:latin typeface="Consolas" panose="020B0609020204030204" pitchFamily="49" charset="0"/>
              </a:rPr>
              <a:t>clopidogrel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Chemical or Drug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present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prevent blood clots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  <a:endParaRPr lang="en-US" altLang="zh-CN" sz="12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65818" y="12176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病历原文</a:t>
            </a:r>
          </a:p>
        </p:txBody>
      </p:sp>
    </p:spTree>
    <p:extLst>
      <p:ext uri="{BB962C8B-B14F-4D97-AF65-F5344CB8AC3E}">
        <p14:creationId xmlns:p14="http://schemas.microsoft.com/office/powerpoint/2010/main" val="400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原始应用</a:t>
            </a:r>
            <a:endParaRPr lang="en-US" altLang="zh-CN" dirty="0"/>
          </a:p>
          <a:p>
            <a:pPr lvl="1"/>
            <a:r>
              <a:rPr lang="zh-CN" altLang="en-US" dirty="0"/>
              <a:t>临床流程电子化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衍生应用</a:t>
            </a:r>
            <a:endParaRPr lang="en-US" altLang="zh-CN" dirty="0"/>
          </a:p>
          <a:p>
            <a:pPr lvl="1"/>
            <a:r>
              <a:rPr lang="zh-CN" altLang="en-US" dirty="0"/>
              <a:t>临床科研数据</a:t>
            </a:r>
            <a:endParaRPr lang="en-US" altLang="zh-CN" dirty="0"/>
          </a:p>
          <a:p>
            <a:pPr lvl="1"/>
            <a:r>
              <a:rPr lang="zh-CN" altLang="en-US" dirty="0"/>
              <a:t>政府监管数据</a:t>
            </a:r>
            <a:endParaRPr lang="en-US" altLang="zh-CN" dirty="0"/>
          </a:p>
          <a:p>
            <a:pPr lvl="1"/>
            <a:r>
              <a:rPr lang="zh-CN" altLang="en-US" dirty="0"/>
              <a:t>政策制定（公共卫生政策、医保产品开发、医药市场研究等）</a:t>
            </a:r>
            <a:endParaRPr lang="en-US" altLang="zh-CN" dirty="0"/>
          </a:p>
          <a:p>
            <a:pPr lvl="1"/>
            <a:r>
              <a:rPr lang="zh-CN" altLang="en-US" dirty="0"/>
              <a:t>临床决策支持模型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结构化让电子病历释放应用价值</a:t>
            </a:r>
          </a:p>
        </p:txBody>
      </p:sp>
    </p:spTree>
    <p:extLst>
      <p:ext uri="{BB962C8B-B14F-4D97-AF65-F5344CB8AC3E}">
        <p14:creationId xmlns:p14="http://schemas.microsoft.com/office/powerpoint/2010/main" val="362327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GENIE</a:t>
            </a:r>
            <a:r>
              <a:rPr lang="zh-CN" altLang="en-US" dirty="0"/>
              <a:t>（病历精灵）运行实例</a:t>
            </a:r>
          </a:p>
        </p:txBody>
      </p:sp>
      <p:sp>
        <p:nvSpPr>
          <p:cNvPr id="2" name="矩形 1"/>
          <p:cNvSpPr/>
          <p:nvPr/>
        </p:nvSpPr>
        <p:spPr>
          <a:xfrm>
            <a:off x="1196814" y="1706180"/>
            <a:ext cx="386686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Medications on Admission:</a:t>
            </a:r>
            <a:r>
              <a:rPr lang="en-US" altLang="zh-CN" sz="1400" dirty="0">
                <a:solidFill>
                  <a:srgbClr val="777777"/>
                </a:solidFill>
                <a:latin typeface="Consolas" panose="020B0609020204030204" pitchFamily="49" charset="0"/>
              </a:rPr>
              <a:t/>
            </a:r>
            <a:br>
              <a:rPr lang="en-US" altLang="zh-CN" sz="1400" dirty="0">
                <a:solidFill>
                  <a:srgbClr val="777777"/>
                </a:solidFill>
                <a:latin typeface="Consolas" panose="020B0609020204030204" pitchFamily="49" charset="0"/>
              </a:rPr>
            </a:b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Meds: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plavix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75mg daily,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isosorbide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mononitrate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ER 60mg daily,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toprol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XL 200mg___,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cellcept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1000mg___, nitro 0.4mg prn,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nystatin s/s,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prilosec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40mg daily, ranitidine 300mg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qhs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,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hydralazine 75mg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tid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kayexalate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prn,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tacro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9mg___, trazodone</a:t>
            </a:r>
            <a:endParaRPr lang="en-US" altLang="zh-CN" sz="1400" dirty="0">
              <a:solidFill>
                <a:srgbClr val="777777"/>
              </a:solidFill>
              <a:latin typeface="Consolas" panose="020B0609020204030204" pitchFamily="49" charset="0"/>
            </a:endParaRPr>
          </a:p>
          <a:p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50-100mg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qhs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valcyte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 450mg daily, aspirin 325mg daily</a:t>
            </a:r>
            <a:endParaRPr lang="en-US" altLang="zh-CN" sz="14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64238" y="1134493"/>
            <a:ext cx="5672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448C27"/>
                </a:solidFill>
                <a:latin typeface="Consolas" panose="020B0609020204030204" pitchFamily="49" charset="0"/>
              </a:rPr>
              <a:t>isosorbide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 err="1">
                <a:solidFill>
                  <a:srgbClr val="448C27"/>
                </a:solidFill>
                <a:latin typeface="Consolas" panose="020B0609020204030204" pitchFamily="49" charset="0"/>
              </a:rPr>
              <a:t>mononitrate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Chemical or Drug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present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60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mg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treat angina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448C27"/>
                </a:solidFill>
                <a:latin typeface="Consolas" panose="020B0609020204030204" pitchFamily="49" charset="0"/>
              </a:rPr>
              <a:t>toprol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 xl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Chemical or Drug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present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200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mg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treat high blood pressure and heart problems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phrase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metoprolol succinate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semantic_type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Chemical or Drug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assertion_status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present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9C5D27"/>
                </a:solidFill>
                <a:latin typeface="Consolas" panose="020B0609020204030204" pitchFamily="49" charset="0"/>
              </a:rPr>
              <a:t>body_location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modifier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value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null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unit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not applicable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9C5D27"/>
                </a:solidFill>
                <a:latin typeface="Consolas" panose="020B0609020204030204" pitchFamily="49" charset="0"/>
              </a:rPr>
              <a:t>purpose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treat high blood pressure and heart problems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en-US" altLang="zh-CN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  <a:endParaRPr lang="en-US" altLang="zh-CN" sz="12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65818" y="12176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病历原文</a:t>
            </a:r>
          </a:p>
        </p:txBody>
      </p:sp>
    </p:spTree>
    <p:extLst>
      <p:ext uri="{BB962C8B-B14F-4D97-AF65-F5344CB8AC3E}">
        <p14:creationId xmlns:p14="http://schemas.microsoft.com/office/powerpoint/2010/main" val="29345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53" y="1108938"/>
            <a:ext cx="9477093" cy="5669450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GENIE</a:t>
            </a:r>
            <a:r>
              <a:rPr lang="zh-CN" altLang="en-US" dirty="0"/>
              <a:t>（病历精灵）运行实例</a:t>
            </a:r>
          </a:p>
        </p:txBody>
      </p:sp>
    </p:spTree>
    <p:extLst>
      <p:ext uri="{BB962C8B-B14F-4D97-AF65-F5344CB8AC3E}">
        <p14:creationId xmlns:p14="http://schemas.microsoft.com/office/powerpoint/2010/main" val="16805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46" y="1108938"/>
            <a:ext cx="9472706" cy="5669450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GENIE</a:t>
            </a:r>
            <a:r>
              <a:rPr lang="zh-CN" altLang="en-US" dirty="0"/>
              <a:t>（病历精灵）运行实例</a:t>
            </a:r>
          </a:p>
        </p:txBody>
      </p:sp>
    </p:spTree>
    <p:extLst>
      <p:ext uri="{BB962C8B-B14F-4D97-AF65-F5344CB8AC3E}">
        <p14:creationId xmlns:p14="http://schemas.microsoft.com/office/powerpoint/2010/main" val="1383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对比通用大模型的优势</a:t>
            </a:r>
          </a:p>
        </p:txBody>
      </p:sp>
      <p:graphicFrame>
        <p:nvGraphicFramePr>
          <p:cNvPr id="5" name="内容占位符 3"/>
          <p:cNvGraphicFramePr>
            <a:graphicFrameLocks/>
          </p:cNvGraphicFramePr>
          <p:nvPr/>
        </p:nvGraphicFramePr>
        <p:xfrm>
          <a:off x="726742" y="2178690"/>
          <a:ext cx="10738515" cy="2722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6624">
                  <a:extLst>
                    <a:ext uri="{9D8B030D-6E8A-4147-A177-3AD203B41FA5}">
                      <a16:colId xmlns:a16="http://schemas.microsoft.com/office/drawing/2014/main" val="2687660356"/>
                    </a:ext>
                  </a:extLst>
                </a:gridCol>
                <a:gridCol w="2470037">
                  <a:extLst>
                    <a:ext uri="{9D8B030D-6E8A-4147-A177-3AD203B41FA5}">
                      <a16:colId xmlns:a16="http://schemas.microsoft.com/office/drawing/2014/main" val="3421899921"/>
                    </a:ext>
                  </a:extLst>
                </a:gridCol>
                <a:gridCol w="3551857">
                  <a:extLst>
                    <a:ext uri="{9D8B030D-6E8A-4147-A177-3AD203B41FA5}">
                      <a16:colId xmlns:a16="http://schemas.microsoft.com/office/drawing/2014/main" val="3345206502"/>
                    </a:ext>
                  </a:extLst>
                </a:gridCol>
                <a:gridCol w="2989997">
                  <a:extLst>
                    <a:ext uri="{9D8B030D-6E8A-4147-A177-3AD203B41FA5}">
                      <a16:colId xmlns:a16="http://schemas.microsoft.com/office/drawing/2014/main" val="23116087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GENIE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GPT-4o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DeepSeek r1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959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易用性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直接使用，准确性较好。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大量提示词工程和样例增加难度、成本和时间。输出需要后处理对齐拼接。术语识别不符合行业习惯。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类似</a:t>
                      </a:r>
                      <a:r>
                        <a:rPr lang="en-US" altLang="zh-CN" sz="1600" dirty="0"/>
                        <a:t>GPT-4o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9331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效率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一次输出全部属性结果（千字病历约</a:t>
                      </a:r>
                      <a:r>
                        <a:rPr lang="en-US" altLang="zh-CN" sz="1600" dirty="0"/>
                        <a:t>1</a:t>
                      </a:r>
                      <a:r>
                        <a:rPr lang="zh-CN" altLang="en-US" sz="1600" dirty="0"/>
                        <a:t>秒）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对各属性逐次运行，成本高、速度慢（超过</a:t>
                      </a:r>
                      <a:r>
                        <a:rPr lang="en-US" altLang="zh-CN" sz="1600" dirty="0"/>
                        <a:t>1</a:t>
                      </a:r>
                      <a:r>
                        <a:rPr lang="zh-CN" altLang="en-US" sz="1600" dirty="0"/>
                        <a:t>分钟）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比</a:t>
                      </a:r>
                      <a:r>
                        <a:rPr lang="en-US" altLang="zh-CN" sz="1600" dirty="0"/>
                        <a:t>GPT-4o</a:t>
                      </a:r>
                      <a:r>
                        <a:rPr lang="zh-CN" altLang="en-US" sz="1600" dirty="0"/>
                        <a:t>更慢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60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医院是否可用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开源、断网运行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极少数医院有私有云</a:t>
                      </a:r>
                      <a:r>
                        <a:rPr lang="en-US" altLang="zh-CN" sz="1600" dirty="0"/>
                        <a:t>GPT-4o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开源、断网运行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2563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硬件需求</a:t>
                      </a:r>
                    </a:p>
                    <a:p>
                      <a:pPr algn="ctr"/>
                      <a:r>
                        <a:rPr lang="zh-CN" altLang="en-US" sz="1600" dirty="0"/>
                        <a:t>与成本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可在消费级硬件运行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DGX</a:t>
                      </a:r>
                      <a:r>
                        <a:rPr lang="zh-CN" altLang="en-US" sz="1600" dirty="0"/>
                        <a:t>集群，无法承担在百万、千万篇病历上运行</a:t>
                      </a:r>
                      <a:r>
                        <a:rPr lang="en-US" altLang="zh-CN" sz="1600" dirty="0"/>
                        <a:t>GPT-4o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蒸馏版可在消费级硬件运行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7958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2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965716" y="3059271"/>
            <a:ext cx="5750451" cy="1057685"/>
          </a:xfrm>
        </p:spPr>
        <p:txBody>
          <a:bodyPr/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医学本体建设进展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602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7030A0"/>
              </a:buClr>
            </a:pP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医学本体以医学概念为单位，并至少包含以下内容：</a:t>
            </a: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1">
              <a:buClr>
                <a:srgbClr val="F26521"/>
              </a:buClr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概念的语义类型</a:t>
            </a:r>
            <a:endParaRPr lang="en-US" altLang="zh-CN" sz="1800" dirty="0">
              <a:solidFill>
                <a:schemeClr val="tx1">
                  <a:lumMod val="95000"/>
                  <a:lumOff val="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1">
              <a:buClr>
                <a:srgbClr val="F26521"/>
              </a:buClr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概念的各种名称（术语）</a:t>
            </a:r>
            <a:endParaRPr lang="en-US" altLang="zh-CN" sz="1800" dirty="0">
              <a:solidFill>
                <a:schemeClr val="tx1">
                  <a:lumMod val="95000"/>
                  <a:lumOff val="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1">
              <a:buClr>
                <a:srgbClr val="F26521"/>
              </a:buClr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概念间的关系</a:t>
            </a:r>
            <a:endParaRPr lang="en-US" altLang="zh-CN" sz="1800" dirty="0">
              <a:solidFill>
                <a:schemeClr val="tx1">
                  <a:lumMod val="95000"/>
                  <a:lumOff val="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1">
              <a:buClr>
                <a:srgbClr val="F26521"/>
              </a:buClr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概念的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ID</a:t>
            </a:r>
          </a:p>
          <a:p>
            <a:pPr>
              <a:buClr>
                <a:srgbClr val="7030A0"/>
              </a:buClr>
            </a:pP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buClr>
                <a:srgbClr val="7030A0"/>
              </a:buClr>
            </a:pP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医学本体为医学信息、大数据与人工智能行业提供：</a:t>
            </a: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1">
              <a:buClr>
                <a:srgbClr val="F26521"/>
              </a:buClr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医学文本大数据分析的基础（</a:t>
            </a:r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NLP</a:t>
            </a: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  <a:endParaRPr lang="en-US" altLang="zh-CN" sz="1800" dirty="0">
              <a:solidFill>
                <a:schemeClr val="tx1">
                  <a:lumMod val="95000"/>
                  <a:lumOff val="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1">
              <a:buClr>
                <a:srgbClr val="F26521"/>
              </a:buClr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服务医学信息化、智能化</a:t>
            </a:r>
            <a:endParaRPr lang="en-US" altLang="zh-CN" sz="1800" dirty="0">
              <a:solidFill>
                <a:schemeClr val="tx1">
                  <a:lumMod val="95000"/>
                  <a:lumOff val="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1">
              <a:buClr>
                <a:srgbClr val="F26521"/>
              </a:buClr>
            </a:pPr>
            <a:r>
              <a: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行业信息交换的公共标准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4FC7920-0DE8-40E6-8307-9E0DE4BA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7030A0"/>
                </a:solidFill>
              </a:rPr>
              <a:t>医学本体（知识图谱）</a:t>
            </a:r>
            <a:r>
              <a:rPr lang="zh-CN" altLang="en-US" dirty="0"/>
              <a:t>是医疗</a:t>
            </a:r>
            <a:r>
              <a:rPr lang="en-US" altLang="zh-CN" dirty="0"/>
              <a:t>AI</a:t>
            </a:r>
            <a:r>
              <a:rPr lang="zh-CN" altLang="en-US" dirty="0"/>
              <a:t>的基石</a:t>
            </a:r>
            <a:endParaRPr lang="zh-CN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目前最大的单体生物医学本体系统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1" b="7330"/>
          <a:stretch/>
        </p:blipFill>
        <p:spPr>
          <a:xfrm>
            <a:off x="143052" y="1425216"/>
            <a:ext cx="7004609" cy="370202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35491" y="5127240"/>
            <a:ext cx="181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http://bios.org.cn/ </a:t>
            </a:r>
            <a:endParaRPr lang="zh-CN" altLang="en-US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13" y="1425215"/>
            <a:ext cx="4737289" cy="355296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033282" y="5142628"/>
            <a:ext cx="3172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zh-CN" altLang="en-U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zh-CN" altLang="en-U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月沈向洋院士发布初版</a:t>
            </a:r>
            <a:r>
              <a:rPr lang="en-US" altLang="zh-CN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</a:t>
            </a:r>
            <a:endParaRPr lang="zh-CN" altLang="en-US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140060468"/>
              </p:ext>
            </p:extLst>
          </p:nvPr>
        </p:nvGraphicFramePr>
        <p:xfrm>
          <a:off x="1326392" y="1491752"/>
          <a:ext cx="9539215" cy="3093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819">
                  <a:extLst>
                    <a:ext uri="{9D8B030D-6E8A-4147-A177-3AD203B41FA5}">
                      <a16:colId xmlns:a16="http://schemas.microsoft.com/office/drawing/2014/main" val="1027810287"/>
                    </a:ext>
                  </a:extLst>
                </a:gridCol>
                <a:gridCol w="3914198">
                  <a:extLst>
                    <a:ext uri="{9D8B030D-6E8A-4147-A177-3AD203B41FA5}">
                      <a16:colId xmlns:a16="http://schemas.microsoft.com/office/drawing/2014/main" val="3185140563"/>
                    </a:ext>
                  </a:extLst>
                </a:gridCol>
                <a:gridCol w="3914198">
                  <a:extLst>
                    <a:ext uri="{9D8B030D-6E8A-4147-A177-3AD203B41FA5}">
                      <a16:colId xmlns:a16="http://schemas.microsoft.com/office/drawing/2014/main" val="17536268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Unified Medical Language System (UMLS)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Biomedical Informatics</a:t>
                      </a:r>
                      <a:r>
                        <a:rPr lang="en-US" altLang="zh-CN" sz="1600" baseline="0" dirty="0"/>
                        <a:t> Ontology System (BIOS)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41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开发者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美国国家医学图书馆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清华大学 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 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粤港澳数字经济研究院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9310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历史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1986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年启动，当前版本</a:t>
                      </a:r>
                      <a:r>
                        <a:rPr lang="en-US" altLang="zh-CN" sz="16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2025AA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年启动，当前版本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V3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3238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体量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345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万概念</a:t>
                      </a:r>
                      <a:endParaRPr lang="en-US" altLang="zh-CN" sz="1600" baseline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en-US" altLang="zh-CN" sz="16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1416</a:t>
                      </a:r>
                      <a:r>
                        <a:rPr lang="zh-CN" altLang="en-US" sz="16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万术语</a:t>
                      </a:r>
                      <a:r>
                        <a:rPr lang="en-US" altLang="zh-CN" sz="16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/>
                      </a:r>
                      <a:br>
                        <a:rPr lang="en-US" altLang="zh-CN" sz="16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altLang="zh-CN" sz="16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(1040</a:t>
                      </a:r>
                      <a:r>
                        <a:rPr lang="zh-CN" altLang="en-US" sz="16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万英文</a:t>
                      </a:r>
                      <a:r>
                        <a:rPr lang="en-US" altLang="zh-CN" sz="16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2210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万概念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4600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万术语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/>
                      </a:r>
                      <a:b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(3580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万英文，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万中文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1831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方法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集成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190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个术语系统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单体系统，完全由算法生成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0426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hlinkClick r:id="rId2"/>
                        </a:rPr>
                        <a:t>https://www.nlm.nih.gov/research/umls/index.html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hlinkClick r:id="rId3"/>
                        </a:rPr>
                        <a:t>https://huggingface.co/datasets/THUMedInfo/BIOS_v3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54709"/>
                  </a:ext>
                </a:extLst>
              </a:tr>
            </a:tbl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BIOS</a:t>
            </a:r>
            <a:r>
              <a:rPr lang="zh-CN" altLang="en-US" dirty="0"/>
              <a:t>和</a:t>
            </a:r>
            <a:r>
              <a:rPr lang="en-US" altLang="zh-CN" dirty="0"/>
              <a:t>UMLS</a:t>
            </a:r>
            <a:r>
              <a:rPr lang="zh-CN" altLang="en-US" dirty="0"/>
              <a:t>对比</a:t>
            </a:r>
          </a:p>
        </p:txBody>
      </p:sp>
    </p:spTree>
    <p:extLst>
      <p:ext uri="{BB962C8B-B14F-4D97-AF65-F5344CB8AC3E}">
        <p14:creationId xmlns:p14="http://schemas.microsoft.com/office/powerpoint/2010/main" val="55995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术语质量对比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17" y="1129207"/>
            <a:ext cx="6893566" cy="536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3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7030A0"/>
              </a:buClr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北京协和医院全部电子病历结构化</a:t>
            </a:r>
            <a:endParaRPr lang="en-US" altLang="zh-CN" dirty="0">
              <a:latin typeface="华文中宋" panose="02010600040101010101" pitchFamily="2" charset="-122"/>
            </a:endParaRPr>
          </a:p>
          <a:p>
            <a:pPr lvl="1"/>
            <a:r>
              <a:rPr lang="zh-CN" altLang="en-US" dirty="0"/>
              <a:t>约五百万术语</a:t>
            </a:r>
            <a:endParaRPr lang="en-US" altLang="zh-CN" dirty="0"/>
          </a:p>
          <a:p>
            <a:pPr>
              <a:buClr>
                <a:srgbClr val="7030A0"/>
              </a:buClr>
            </a:pP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>
                <a:latin typeface="华文中宋" panose="02010600040101010101" pitchFamily="2" charset="-122"/>
              </a:rPr>
              <a:t>下一步：数据驱动建立</a:t>
            </a:r>
            <a:r>
              <a:rPr lang="zh-CN" altLang="en-US" dirty="0">
                <a:solidFill>
                  <a:srgbClr val="7030A0"/>
                </a:solidFill>
                <a:latin typeface="华文中宋" panose="02010600040101010101" pitchFamily="2" charset="-122"/>
              </a:rPr>
              <a:t>临床标准术语系统</a:t>
            </a:r>
            <a:endParaRPr lang="en-US" altLang="zh-CN" dirty="0">
              <a:solidFill>
                <a:srgbClr val="7030A0"/>
              </a:solidFill>
            </a:endParaRPr>
          </a:p>
          <a:p>
            <a:pPr lvl="1"/>
            <a:r>
              <a:rPr lang="zh-CN" altLang="en-US" dirty="0"/>
              <a:t>同义词结构</a:t>
            </a:r>
            <a:endParaRPr lang="en-US" altLang="zh-CN" dirty="0"/>
          </a:p>
          <a:p>
            <a:pPr lvl="1"/>
            <a:r>
              <a:rPr lang="zh-CN" altLang="en-US" dirty="0"/>
              <a:t>层级结构</a:t>
            </a:r>
            <a:endParaRPr lang="en-US" altLang="zh-CN" dirty="0"/>
          </a:p>
          <a:p>
            <a:pPr lvl="1"/>
            <a:r>
              <a:rPr lang="zh-CN" altLang="en-US" dirty="0"/>
              <a:t>标准名称</a:t>
            </a:r>
            <a:endParaRPr lang="en-US" altLang="zh-CN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4FC7920-0DE8-40E6-8307-9E0DE4BA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临床术语系统建设</a:t>
            </a:r>
            <a:endParaRPr lang="zh-CN" altLang="en-US" dirty="0">
              <a:solidFill>
                <a:srgbClr val="7030A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3209"/>
          <a:stretch/>
        </p:blipFill>
        <p:spPr>
          <a:xfrm>
            <a:off x="6268871" y="443579"/>
            <a:ext cx="5818496" cy="609026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F45D98E-8E6A-704F-6DD6-5B204B07735E}"/>
              </a:ext>
            </a:extLst>
          </p:cNvPr>
          <p:cNvSpPr txBox="1"/>
          <p:nvPr/>
        </p:nvSpPr>
        <p:spPr>
          <a:xfrm>
            <a:off x="8393289" y="10470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7030A0"/>
                </a:solidFill>
              </a:rPr>
              <a:t>低频术语示例</a:t>
            </a:r>
          </a:p>
        </p:txBody>
      </p:sp>
    </p:spTree>
    <p:extLst>
      <p:ext uri="{BB962C8B-B14F-4D97-AF65-F5344CB8AC3E}">
        <p14:creationId xmlns:p14="http://schemas.microsoft.com/office/powerpoint/2010/main" val="52070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为科研服务的医疗数据集成与提取</a:t>
            </a:r>
          </a:p>
        </p:txBody>
      </p:sp>
      <p:pic>
        <p:nvPicPr>
          <p:cNvPr id="4" name="内容占位符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60" y="1307128"/>
            <a:ext cx="6797025" cy="47609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4218" y="6068040"/>
            <a:ext cx="82830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/>
              <a:t>Source: Shawn Murphy, M.D., Ph.D., Corporate Director of Research Information Systems and Computing at Partners HealthCare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9899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BA97A5-ABA6-130F-B23B-F106EF03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临床术语系统研究</a:t>
            </a:r>
            <a:r>
              <a:rPr lang="zh-CN" altLang="en-US" dirty="0" smtClean="0"/>
              <a:t>进展（潜在同义词搜索）</a:t>
            </a:r>
            <a:endParaRPr lang="zh-CN" altLang="en-US" dirty="0"/>
          </a:p>
        </p:txBody>
      </p:sp>
      <p:pic>
        <p:nvPicPr>
          <p:cNvPr id="4" name="图片 3" descr="文本&#10;&#10;AI 生成的内容可能不正确。">
            <a:extLst>
              <a:ext uri="{FF2B5EF4-FFF2-40B4-BE49-F238E27FC236}">
                <a16:creationId xmlns:a16="http://schemas.microsoft.com/office/drawing/2014/main" id="{1FCF550A-48E1-1803-20D2-440BDC7EA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4" y="1212270"/>
            <a:ext cx="4502381" cy="4959605"/>
          </a:xfrm>
          <a:prstGeom prst="rect">
            <a:avLst/>
          </a:prstGeom>
        </p:spPr>
      </p:pic>
      <p:pic>
        <p:nvPicPr>
          <p:cNvPr id="6" name="图片 5" descr="电脑屏幕的照片上有文字&#10;&#10;AI 生成的内容可能不正确。">
            <a:extLst>
              <a:ext uri="{FF2B5EF4-FFF2-40B4-BE49-F238E27FC236}">
                <a16:creationId xmlns:a16="http://schemas.microsoft.com/office/drawing/2014/main" id="{95A26B61-CF40-7B55-8046-4BA4C074C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1192213"/>
            <a:ext cx="5037267" cy="49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4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BA97A5-ABA6-130F-B23B-F106EF03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临床术语系统研究进展（潜在同义词搜索）</a:t>
            </a:r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5F993E81-8219-5539-8634-D06FEF909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" y="1275957"/>
            <a:ext cx="3924502" cy="4959605"/>
          </a:xfrm>
          <a:prstGeom prst="rect">
            <a:avLst/>
          </a:prstGeom>
        </p:spPr>
      </p:pic>
      <p:pic>
        <p:nvPicPr>
          <p:cNvPr id="8" name="图片 7" descr="文本&#10;&#10;AI 生成的内容可能不正确。">
            <a:extLst>
              <a:ext uri="{FF2B5EF4-FFF2-40B4-BE49-F238E27FC236}">
                <a16:creationId xmlns:a16="http://schemas.microsoft.com/office/drawing/2014/main" id="{7BC3F7D4-47B7-CB6A-D7D9-1752538F3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9" y="1275957"/>
            <a:ext cx="3911801" cy="4959605"/>
          </a:xfrm>
          <a:prstGeom prst="rect">
            <a:avLst/>
          </a:prstGeom>
        </p:spPr>
      </p:pic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11B47644-37F2-55CF-AF34-E8A4826C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637" y="1275957"/>
            <a:ext cx="3911801" cy="49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同义词聚类测试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7" y="1216523"/>
            <a:ext cx="10058400" cy="544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同义词聚类测试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"/>
          <a:stretch/>
        </p:blipFill>
        <p:spPr>
          <a:xfrm>
            <a:off x="1244404" y="1237396"/>
            <a:ext cx="9730086" cy="540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0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8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为科研服务的医疗数据集成与提取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944218" y="6068040"/>
            <a:ext cx="82830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/>
              <a:t>Source: Shawn Murphy, M.D., Ph.D., Corporate Director of Research Information Systems and Computing at Partners HealthCare</a:t>
            </a:r>
            <a:endParaRPr lang="zh-CN" altLang="en-US" sz="1100" dirty="0"/>
          </a:p>
        </p:txBody>
      </p:sp>
      <p:pic>
        <p:nvPicPr>
          <p:cNvPr id="6" name="内容占位符 6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86" y="1250798"/>
            <a:ext cx="7018628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1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为科研服务的医疗数据集成与提取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944218" y="6068040"/>
            <a:ext cx="82830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/>
              <a:t>Source: Shawn Murphy, M.D., Ph.D., Corporate Director of Research Information Systems and Computing at Partners HealthCare</a:t>
            </a:r>
            <a:endParaRPr lang="zh-CN" altLang="en-US" sz="1100" dirty="0"/>
          </a:p>
        </p:txBody>
      </p:sp>
      <p:pic>
        <p:nvPicPr>
          <p:cNvPr id="7" name="内容占位符 5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31" y="1569571"/>
            <a:ext cx="7302138" cy="41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原始应用</a:t>
            </a:r>
            <a:endParaRPr lang="en-US" altLang="zh-CN" dirty="0"/>
          </a:p>
          <a:p>
            <a:pPr lvl="1"/>
            <a:r>
              <a:rPr lang="zh-CN" altLang="en-US" dirty="0"/>
              <a:t>临床流程电子化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衍生应用</a:t>
            </a:r>
            <a:endParaRPr lang="en-US" altLang="zh-CN" dirty="0"/>
          </a:p>
          <a:p>
            <a:pPr lvl="1"/>
            <a:r>
              <a:rPr lang="zh-CN" altLang="en-US" dirty="0"/>
              <a:t>临床科研数据</a:t>
            </a:r>
            <a:endParaRPr lang="en-US" altLang="zh-CN" dirty="0"/>
          </a:p>
          <a:p>
            <a:pPr lvl="1"/>
            <a:r>
              <a:rPr lang="zh-CN" altLang="en-US" dirty="0"/>
              <a:t>政府监管数据</a:t>
            </a:r>
            <a:endParaRPr lang="en-US" altLang="zh-CN" dirty="0"/>
          </a:p>
          <a:p>
            <a:pPr lvl="1"/>
            <a:r>
              <a:rPr lang="zh-CN" altLang="en-US" dirty="0"/>
              <a:t>政策制定（公共卫生政策、医保产品开发、医药市场研究等）</a:t>
            </a:r>
            <a:endParaRPr lang="en-US" altLang="zh-CN" dirty="0"/>
          </a:p>
          <a:p>
            <a:pPr lvl="1"/>
            <a:r>
              <a:rPr lang="zh-CN" altLang="en-US" dirty="0"/>
              <a:t>临床决策支持模型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多数关键信息蕴藏在自由文本中 </a:t>
            </a:r>
            <a:r>
              <a:rPr lang="en-US" altLang="zh-CN" dirty="0"/>
              <a:t>—— 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结构化是医疗信息有效利用的底层技术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结构化让电子病历释放应用价值</a:t>
            </a:r>
          </a:p>
        </p:txBody>
      </p:sp>
    </p:spTree>
    <p:extLst>
      <p:ext uri="{BB962C8B-B14F-4D97-AF65-F5344CB8AC3E}">
        <p14:creationId xmlns:p14="http://schemas.microsoft.com/office/powerpoint/2010/main" val="41447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电子病历结构化标准化处理</a:t>
            </a:r>
          </a:p>
        </p:txBody>
      </p:sp>
      <p:sp>
        <p:nvSpPr>
          <p:cNvPr id="4" name="矩形 3"/>
          <p:cNvSpPr/>
          <p:nvPr/>
        </p:nvSpPr>
        <p:spPr>
          <a:xfrm>
            <a:off x="976175" y="1556198"/>
            <a:ext cx="430814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慢性乙型肝炎病史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10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余年，曾有肝功能异常，中医治疗后好转；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1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年余前查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HBsAg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转阴，但肝脏病理提示病毒性肝炎伴肝纤维化（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G1S3-4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），予恩替卡韦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0.5mg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qd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抗病毒治疗至今。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2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型糖尿病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11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年余，目前口服二甲双胍维格列汀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850/50mg bid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降糖治疗，血糖控制良好。血管性痴呆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2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年余，长期口服重酒石酸卡巴拉汀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1.5mg bid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。高血压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1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年余，血压最高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180/80mmHg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，长期口服硝苯地平控释片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30mg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qd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，厄贝沙坦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/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氢氯噻嗪片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150mg/12.5mg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qn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，血压控制在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130/80mmHg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。发现右侧锁骨下动脉起始部斑块形成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1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年余，未予特殊诊治。发现左侧肾上腺增粗、左侧肾盂输尿管连接处狭窄、继发左肾积水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1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年余，泌尿外科会诊不能除外肾盂旁囊肿，现定期复查。反流性食管炎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2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年，间断口服抑酸药物。发现甲状腺功能减退、甲状腺结节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7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月余，现口服左甲状腺素钠片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50ug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qd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。发现慢性萎缩性胃炎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4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月余，间断护胃对症治疗。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3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月余前考虑抑郁状态，加用氟哌噻吨美利曲辛片*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0.5mg/10mg </a:t>
            </a:r>
            <a:r>
              <a:rPr lang="en-US" altLang="zh-CN" sz="1400" dirty="0" err="1">
                <a:solidFill>
                  <a:srgbClr val="448C27"/>
                </a:solidFill>
                <a:latin typeface="Consolas" panose="020B0609020204030204" pitchFamily="49" charset="0"/>
              </a:rPr>
              <a:t>qd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至今。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40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余年前腹部及右前臂大面积烫伤，行植皮手术治疗，目前局部可见疤痕。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20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年前曾感染“梅毒”，现查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TPPA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阳性，</a:t>
            </a:r>
            <a:r>
              <a:rPr lang="en-US" altLang="zh-CN" sz="1400" dirty="0">
                <a:solidFill>
                  <a:srgbClr val="448C27"/>
                </a:solidFill>
                <a:latin typeface="Consolas" panose="020B0609020204030204" pitchFamily="49" charset="0"/>
              </a:rPr>
              <a:t>TRUST</a:t>
            </a:r>
            <a:r>
              <a:rPr lang="zh-CN" altLang="en-US" sz="1400" dirty="0">
                <a:solidFill>
                  <a:srgbClr val="448C27"/>
                </a:solidFill>
                <a:latin typeface="Consolas" panose="020B0609020204030204" pitchFamily="49" charset="0"/>
              </a:rPr>
              <a:t>阴性，考虑“梅毒转阴”，否认结核、疟疾等传染病病史及其密切接触史。无输血史。否认食物、药物过敏史。</a:t>
            </a:r>
            <a:endParaRPr lang="zh-CN" altLang="en-US" sz="14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54472" y="1386921"/>
            <a:ext cx="343013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术语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慢性乙型肝炎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语义类型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疾病、综合征、病理功能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叙述状态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存在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身体部位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无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数值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单位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修饰词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无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术语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肝功能异常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语义类型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症状、体征、临床所见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叙述状态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存在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身体部位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无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数值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单位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修饰词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无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术语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448C27"/>
                </a:solidFill>
                <a:latin typeface="Consolas" panose="020B0609020204030204" pitchFamily="49" charset="0"/>
              </a:rPr>
              <a:t>HBsAg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语义类型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化学物质、药物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叙述状态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不存在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身体部位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数值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无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单位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修饰词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  <a:endParaRPr lang="en-US" altLang="zh-CN" sz="12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16287" y="1386920"/>
            <a:ext cx="34255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术语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肝脏病理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语义类型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诊断操作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叙述状态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存在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身体部位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无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数值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无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单位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修饰词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术语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病毒性肝炎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语义类型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疾病、综合征、病理功能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叙述状态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存在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身体部位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无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数值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单位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修饰词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无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{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术语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肝纤维化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语义类型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疾病、综合征、病理功能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叙述状态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存在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身体部位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无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数值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单位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448C27"/>
                </a:solidFill>
                <a:latin typeface="Consolas" panose="020B0609020204030204" pitchFamily="49" charset="0"/>
              </a:rPr>
              <a:t>NA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",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   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9C5D27"/>
                </a:solidFill>
                <a:latin typeface="Consolas" panose="020B0609020204030204" pitchFamily="49" charset="0"/>
              </a:rPr>
              <a:t>修饰词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":</a:t>
            </a:r>
            <a:r>
              <a:rPr lang="zh-CN" altLang="en-US" sz="1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r>
              <a:rPr lang="zh-CN" altLang="en-US" sz="1200" dirty="0">
                <a:solidFill>
                  <a:srgbClr val="448C27"/>
                </a:solidFill>
                <a:latin typeface="Consolas" panose="020B0609020204030204" pitchFamily="49" charset="0"/>
              </a:rPr>
              <a:t>无</a:t>
            </a:r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"</a:t>
            </a:r>
            <a:endParaRPr lang="zh-CN" altLang="en-US" sz="1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777777"/>
                </a:solidFill>
                <a:latin typeface="Consolas" panose="020B0609020204030204" pitchFamily="49" charset="0"/>
              </a:rPr>
              <a:t>}</a:t>
            </a:r>
            <a:r>
              <a:rPr lang="en-US" altLang="zh-CN" sz="1200" dirty="0">
                <a:solidFill>
                  <a:srgbClr val="333333"/>
                </a:solidFill>
                <a:latin typeface="Consolas" panose="020B0609020204030204" pitchFamily="49" charset="0"/>
              </a:rPr>
              <a:t>,</a:t>
            </a:r>
            <a:endParaRPr lang="en-US" altLang="zh-CN" sz="1200" b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65818" y="121764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病历原文</a:t>
            </a:r>
          </a:p>
        </p:txBody>
      </p:sp>
    </p:spTree>
    <p:extLst>
      <p:ext uri="{BB962C8B-B14F-4D97-AF65-F5344CB8AC3E}">
        <p14:creationId xmlns:p14="http://schemas.microsoft.com/office/powerpoint/2010/main" val="7965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测序之于基因数据</a:t>
            </a:r>
            <a:endParaRPr lang="en-US" altLang="zh-CN" dirty="0"/>
          </a:p>
          <a:p>
            <a:pPr lvl="1"/>
            <a:r>
              <a:rPr lang="zh-CN" altLang="en-US" dirty="0"/>
              <a:t>将生物信息数据化，没有测序技术生物信息就无法获取、数字化或大规模分析，基因研究就停留在理论层面。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结构化之于医疗数据</a:t>
            </a:r>
            <a:endParaRPr lang="en-US" altLang="zh-CN" dirty="0"/>
          </a:p>
          <a:p>
            <a:pPr lvl="1"/>
            <a:r>
              <a:rPr lang="zh-CN" altLang="en-US" dirty="0"/>
              <a:t>非结构化病历数据难以直接用于分析、共享或决策，结构化的过程将这些数据转化为统一的、机器可读的格式，使其可查询、可分析。没有结构化，医疗数据就像一堆混乱的纸张，无法系统性利用。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两者</a:t>
            </a:r>
            <a:endParaRPr lang="en-US" altLang="zh-CN" dirty="0"/>
          </a:p>
          <a:p>
            <a:pPr lvl="1"/>
            <a:r>
              <a:rPr lang="zh-CN" altLang="en-US" dirty="0"/>
              <a:t>使数据从原始状态变为可操作知识的桥梁</a:t>
            </a:r>
            <a:endParaRPr lang="en-US" altLang="zh-CN" dirty="0"/>
          </a:p>
          <a:p>
            <a:pPr lvl="1"/>
            <a:r>
              <a:rPr lang="zh-CN" altLang="en-US" dirty="0"/>
              <a:t>是不可或缺的基础设施</a:t>
            </a:r>
            <a:endParaRPr lang="en-US" altLang="zh-CN" dirty="0"/>
          </a:p>
          <a:p>
            <a:pPr lvl="1"/>
            <a:r>
              <a:rPr lang="zh-CN" altLang="en-US" dirty="0"/>
              <a:t>开启了数据价值的“大门”，推动各自领域的进步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结构化是医疗数据的“测序技术”</a:t>
            </a:r>
          </a:p>
        </p:txBody>
      </p:sp>
    </p:spTree>
    <p:extLst>
      <p:ext uri="{BB962C8B-B14F-4D97-AF65-F5344CB8AC3E}">
        <p14:creationId xmlns:p14="http://schemas.microsoft.com/office/powerpoint/2010/main" val="335457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238443" y="2954003"/>
            <a:ext cx="8310442" cy="1057685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电子病历结构化专用大模型</a:t>
            </a:r>
          </a:p>
        </p:txBody>
      </p:sp>
    </p:spTree>
    <p:extLst>
      <p:ext uri="{BB962C8B-B14F-4D97-AF65-F5344CB8AC3E}">
        <p14:creationId xmlns:p14="http://schemas.microsoft.com/office/powerpoint/2010/main" val="15011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9"/>
</p:tagLst>
</file>

<file path=ppt/theme/theme1.xml><?xml version="1.0" encoding="utf-8"?>
<a:theme xmlns:a="http://schemas.openxmlformats.org/drawingml/2006/main" name="内容模板">
  <a:themeElements>
    <a:clrScheme name="紫色表格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7030A0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自定义 1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5901</TotalTime>
  <Words>4153</Words>
  <Application>Microsoft Office PowerPoint</Application>
  <PresentationFormat>宽屏</PresentationFormat>
  <Paragraphs>483</Paragraphs>
  <Slides>34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48" baseType="lpstr">
      <vt:lpstr>等线</vt:lpstr>
      <vt:lpstr>黑体</vt:lpstr>
      <vt:lpstr>华文中宋</vt:lpstr>
      <vt:lpstr>思源黑体 CN Bold</vt:lpstr>
      <vt:lpstr>思源黑体 CN Regular</vt:lpstr>
      <vt:lpstr>思源黑体 Heavy</vt:lpstr>
      <vt:lpstr>思源黑体 Medium</vt:lpstr>
      <vt:lpstr>思源宋体 Medium</vt:lpstr>
      <vt:lpstr>微软雅黑</vt:lpstr>
      <vt:lpstr>Arial</vt:lpstr>
      <vt:lpstr>Consolas</vt:lpstr>
      <vt:lpstr>内容模板</vt:lpstr>
      <vt:lpstr>自定义设计方案</vt:lpstr>
      <vt:lpstr>2_自定义设计方案</vt:lpstr>
      <vt:lpstr>PowerPoint 演示文稿</vt:lpstr>
      <vt:lpstr>结构化让电子病历释放应用价值</vt:lpstr>
      <vt:lpstr>为科研服务的医疗数据集成与提取</vt:lpstr>
      <vt:lpstr>为科研服务的医疗数据集成与提取</vt:lpstr>
      <vt:lpstr>为科研服务的医疗数据集成与提取</vt:lpstr>
      <vt:lpstr>结构化让电子病历释放应用价值</vt:lpstr>
      <vt:lpstr>电子病历结构化标准化处理</vt:lpstr>
      <vt:lpstr>结构化是医疗数据的“测序技术”</vt:lpstr>
      <vt:lpstr>电子病历结构化专用大模型</vt:lpstr>
      <vt:lpstr>电子病历结构化难在哪里？</vt:lpstr>
      <vt:lpstr>电子病历结构化难在哪里？</vt:lpstr>
      <vt:lpstr>通用模型做结构化（DeepSeek r1）</vt:lpstr>
      <vt:lpstr>通用模型做结构化（DeepSeek r1）</vt:lpstr>
      <vt:lpstr>通用模型做结构化（DeepSeek r1）</vt:lpstr>
      <vt:lpstr>GENIE（病历精灵）运行实例</vt:lpstr>
      <vt:lpstr>GENIE（病历精灵）运行实例</vt:lpstr>
      <vt:lpstr>GENIE（病历精灵）运行实例</vt:lpstr>
      <vt:lpstr>GENIE（病历精灵）运行实例</vt:lpstr>
      <vt:lpstr>GENIE（病历精灵）运行实例</vt:lpstr>
      <vt:lpstr>GENIE（病历精灵）运行实例</vt:lpstr>
      <vt:lpstr>GENIE（病历精灵）运行实例</vt:lpstr>
      <vt:lpstr>GENIE（病历精灵）运行实例</vt:lpstr>
      <vt:lpstr>对比通用大模型的优势</vt:lpstr>
      <vt:lpstr>医学本体建设进展</vt:lpstr>
      <vt:lpstr>医学本体（知识图谱）是医疗AI的基石</vt:lpstr>
      <vt:lpstr>目前最大的单体生物医学本体系统</vt:lpstr>
      <vt:lpstr>BIOS和UMLS对比</vt:lpstr>
      <vt:lpstr>术语质量对比</vt:lpstr>
      <vt:lpstr>临床术语系统建设</vt:lpstr>
      <vt:lpstr>临床术语系统研究进展（潜在同义词搜索）</vt:lpstr>
      <vt:lpstr>临床术语系统研究进展（潜在同义词搜索）</vt:lpstr>
      <vt:lpstr>同义词聚类测试</vt:lpstr>
      <vt:lpstr>同义词聚类测试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29</dc:title>
  <dc:creator>Administrator</dc:creator>
  <cp:lastModifiedBy>webuser</cp:lastModifiedBy>
  <cp:revision>405</cp:revision>
  <dcterms:created xsi:type="dcterms:W3CDTF">2017-08-18T03:02:00Z</dcterms:created>
  <dcterms:modified xsi:type="dcterms:W3CDTF">2025-10-18T09:11:18Z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