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34.svg" ContentType="image/svg+xml"/>
  <Override PartName="/ppt/media/image41.svg" ContentType="image/svg+xml"/>
  <Override PartName="/ppt/media/image4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62" r:id="rId3"/>
    <p:sldId id="282" r:id="rId4"/>
    <p:sldId id="257" r:id="rId5"/>
    <p:sldId id="263" r:id="rId6"/>
    <p:sldId id="264" r:id="rId7"/>
    <p:sldId id="265" r:id="rId8"/>
    <p:sldId id="269" r:id="rId9"/>
    <p:sldId id="267" r:id="rId10"/>
    <p:sldId id="270" r:id="rId12"/>
    <p:sldId id="272" r:id="rId13"/>
    <p:sldId id="271" r:id="rId14"/>
    <p:sldId id="277" r:id="rId15"/>
    <p:sldId id="279" r:id="rId16"/>
    <p:sldId id="280" r:id="rId17"/>
    <p:sldId id="281" r:id="rId18"/>
    <p:sldId id="274" r:id="rId19"/>
    <p:sldId id="275" r:id="rId20"/>
    <p:sldId id="283" r:id="rId21"/>
    <p:sldId id="284" r:id="rId22"/>
    <p:sldId id="276" r:id="rId23"/>
    <p:sldId id="273" r:id="rId24"/>
    <p:sldId id="268" r:id="rId25"/>
    <p:sldId id="258" r:id="rId26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ED7D30"/>
    <a:srgbClr val="9AB3E0"/>
    <a:srgbClr val="F29E65"/>
    <a:srgbClr val="5C83CF"/>
    <a:srgbClr val="73B347"/>
    <a:srgbClr val="EDD733"/>
    <a:srgbClr val="9D1A4B"/>
    <a:srgbClr val="CE2149"/>
    <a:srgbClr val="E07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1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02EC7-4EC5-554A-946D-9F3D162DD47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C6230-DFA4-6D4B-AE2D-64F13FFD908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C6230-DFA4-6D4B-AE2D-64F13FFD908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C6230-DFA4-6D4B-AE2D-64F13FFD908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C6230-DFA4-6D4B-AE2D-64F13FFD908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C6230-DFA4-6D4B-AE2D-64F13FFD908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C6230-DFA4-6D4B-AE2D-64F13FFD908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C6230-DFA4-6D4B-AE2D-64F13FFD908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C6230-DFA4-6D4B-AE2D-64F13FFD908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C6230-DFA4-6D4B-AE2D-64F13FFD908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C6230-DFA4-6D4B-AE2D-64F13FFD908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C6230-DFA4-6D4B-AE2D-64F13FFD908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C6230-DFA4-6D4B-AE2D-64F13FFD908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C6230-DFA4-6D4B-AE2D-64F13FFD908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C6230-DFA4-6D4B-AE2D-64F13FFD908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C6230-DFA4-6D4B-AE2D-64F13FFD908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C6230-DFA4-6D4B-AE2D-64F13FFD908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17"/>
            <a:ext cx="12192000" cy="681776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83" y="0"/>
            <a:ext cx="4329165" cy="1099608"/>
          </a:xfrm>
          <a:prstGeom prst="rect">
            <a:avLst/>
          </a:prstGeom>
        </p:spPr>
      </p:pic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2103599" y="2244725"/>
            <a:ext cx="7387534" cy="1325563"/>
          </a:xfrm>
        </p:spPr>
        <p:txBody>
          <a:bodyPr/>
          <a:lstStyle>
            <a:lvl1pPr algn="ctr">
              <a:defRPr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12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3090334" y="3602038"/>
            <a:ext cx="5249333" cy="514349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按一下以編輯母片子標題樣式</a:t>
            </a:r>
            <a:endParaRPr lang="zh-HK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44FB-6C82-4672-949F-EE287A4BDF14}" type="datetimeFigureOut">
              <a:rPr lang="zh-HK" altLang="en-US" smtClean="0"/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836C-BB24-49A6-A9DC-40E5F11729D4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44FB-6C82-4672-949F-EE287A4BDF14}" type="datetimeFigureOut">
              <a:rPr lang="zh-HK" altLang="en-US" smtClean="0"/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836C-BB24-49A6-A9DC-40E5F11729D4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-135467" y="6587067"/>
            <a:ext cx="12403667" cy="355600"/>
          </a:xfrm>
          <a:prstGeom prst="rect">
            <a:avLst/>
          </a:prstGeom>
          <a:gradFill flip="none" rotWithShape="1">
            <a:gsLst>
              <a:gs pos="0">
                <a:srgbClr val="EDD733"/>
              </a:gs>
              <a:gs pos="36000">
                <a:srgbClr val="E07140"/>
              </a:gs>
              <a:gs pos="70000">
                <a:srgbClr val="CE2149"/>
              </a:gs>
              <a:gs pos="100000">
                <a:srgbClr val="9D1A4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3" name="圖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255" y="-59269"/>
            <a:ext cx="4149681" cy="10540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831" y="5716058"/>
            <a:ext cx="3429169" cy="871009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-135467" y="6587067"/>
            <a:ext cx="12403667" cy="355600"/>
          </a:xfrm>
          <a:prstGeom prst="rect">
            <a:avLst/>
          </a:prstGeom>
          <a:gradFill flip="none" rotWithShape="1">
            <a:gsLst>
              <a:gs pos="0">
                <a:srgbClr val="EDD733"/>
              </a:gs>
              <a:gs pos="36000">
                <a:srgbClr val="E07140"/>
              </a:gs>
              <a:gs pos="70000">
                <a:srgbClr val="CE2149"/>
              </a:gs>
              <a:gs pos="100000">
                <a:srgbClr val="9D1A4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-105834" y="-50802"/>
            <a:ext cx="12403667" cy="355600"/>
          </a:xfrm>
          <a:prstGeom prst="rect">
            <a:avLst/>
          </a:prstGeom>
          <a:gradFill flip="none" rotWithShape="1">
            <a:gsLst>
              <a:gs pos="0">
                <a:srgbClr val="EDD733"/>
              </a:gs>
              <a:gs pos="36000">
                <a:srgbClr val="E07140"/>
              </a:gs>
              <a:gs pos="70000">
                <a:srgbClr val="CE2149"/>
              </a:gs>
              <a:gs pos="100000">
                <a:srgbClr val="9D1A4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255" y="5803981"/>
            <a:ext cx="4149681" cy="10540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255" y="-59269"/>
            <a:ext cx="4149681" cy="10540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255" y="5803981"/>
            <a:ext cx="4149681" cy="10540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44FB-6C82-4672-949F-EE287A4BDF14}" type="datetimeFigureOut">
              <a:rPr lang="zh-HK" altLang="en-US" smtClean="0"/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836C-BB24-49A6-A9DC-40E5F11729D4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44FB-6C82-4672-949F-EE287A4BDF14}" type="datetimeFigureOut">
              <a:rPr lang="zh-HK" altLang="en-US" smtClean="0"/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836C-BB24-49A6-A9DC-40E5F11729D4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44FB-6C82-4672-949F-EE287A4BDF14}" type="datetimeFigureOut">
              <a:rPr lang="zh-HK" altLang="en-US" smtClean="0"/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3836C-BB24-49A6-A9DC-40E5F11729D4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744FB-6C82-4672-949F-EE287A4BDF14}" type="datetimeFigureOut">
              <a:rPr lang="zh-HK" altLang="en-US" smtClean="0"/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3836C-BB24-49A6-A9DC-40E5F11729D4}" type="slidenum">
              <a:rPr lang="zh-HK" altLang="en-US" smtClean="0"/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emf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GIF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3.svg"/><Relationship Id="rId3" Type="http://schemas.openxmlformats.org/officeDocument/2006/relationships/image" Target="../media/image42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7153" y="1848286"/>
            <a:ext cx="9495692" cy="1580714"/>
          </a:xfrm>
        </p:spPr>
        <p:txBody>
          <a:bodyPr>
            <a:normAutofit/>
          </a:bodyPr>
          <a:lstStyle/>
          <a:p>
            <a:r>
              <a:rPr lang="en-US" altLang="zh-HK" sz="4000" dirty="0"/>
              <a:t>Efficient and Fast Training with new Zero-</a:t>
            </a:r>
            <a:r>
              <a:rPr lang="en-US" altLang="zh-HK" sz="4000" dirty="0" err="1"/>
              <a:t>th</a:t>
            </a:r>
            <a:r>
              <a:rPr lang="en-US" altLang="zh-HK" sz="4000" dirty="0"/>
              <a:t> order Hybrid Optimizer</a:t>
            </a:r>
            <a:endParaRPr lang="zh-HK" altLang="en-US" sz="4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090332" y="3429000"/>
            <a:ext cx="5249333" cy="1183193"/>
          </a:xfrm>
        </p:spPr>
        <p:txBody>
          <a:bodyPr>
            <a:noAutofit/>
          </a:bodyPr>
          <a:lstStyle/>
          <a:p>
            <a:r>
              <a:rPr lang="en-US" altLang="zh-HK" sz="1600" dirty="0"/>
              <a:t>Ziye Ma</a:t>
            </a:r>
            <a:endParaRPr lang="en-US" altLang="zh-HK" sz="1600" dirty="0"/>
          </a:p>
          <a:p>
            <a:r>
              <a:rPr lang="en-US" altLang="zh-HK" sz="1600" dirty="0"/>
              <a:t>Department of Computer Science</a:t>
            </a:r>
            <a:endParaRPr lang="en-US" altLang="zh-HK" sz="1600" dirty="0"/>
          </a:p>
          <a:p>
            <a:r>
              <a:rPr lang="en-US" altLang="zh-HK" sz="1600" dirty="0"/>
              <a:t>City University of Hong Kong</a:t>
            </a:r>
            <a:endParaRPr lang="zh-HK" alt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314" y="577707"/>
            <a:ext cx="4787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VAMO’s convergence results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/>
            </p:nvGraphicFramePr>
            <p:xfrm>
              <a:off x="326796" y="1249992"/>
              <a:ext cx="11538408" cy="3343269"/>
            </p:xfrm>
            <a:graphic>
              <a:graphicData uri="http://schemas.openxmlformats.org/drawingml/2006/table">
                <a:tbl>
                  <a:tblPr firstRow="1" bandRow="1">
                    <a:tableStyleId>{5DA37D80-6434-44D0-A028-1B22A696006F}</a:tableStyleId>
                  </a:tblPr>
                  <a:tblGrid>
                    <a:gridCol w="5769204"/>
                    <a:gridCol w="5769204"/>
                  </a:tblGrid>
                  <a:tr h="417951"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600" dirty="0"/>
                            <a:t>We measure convergence by how small the expected squared gradient norm gets: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160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zh-CN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1600">
                                              <a:latin typeface="Cambria Math" panose="02040503050406030204" pitchFamily="18" charset="0"/>
                                            </a:rPr>
                                            <m:t>∇f</m:t>
                                          </m:r>
                                          <m:d>
                                            <m:dPr>
                                              <m:ctrlPr>
                                                <a:rPr lang="zh-CN" altLang="zh-CN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zh-CN" altLang="zh-CN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altLang="zh-CN" sz="1600">
                                                      <a:latin typeface="Cambria Math" panose="02040503050406030204" pitchFamily="18" charset="0"/>
                                                    </a:rPr>
                                                    <m:t>x</m:t>
                                                  </m:r>
                                                </m:e>
                                              </m:acc>
                                            </m:e>
                                          </m:d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altLang="zh-CN" sz="16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altLang="zh-CN" sz="16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oMath>
                          </a14:m>
                          <a:r>
                            <a:rPr lang="en-US" altLang="zh-CN" sz="1600" dirty="0"/>
                            <a:t>.</a:t>
                          </a:r>
                          <a:endParaRPr lang="en-US" altLang="zh-CN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 hMerge="1">
                      <a:tcPr/>
                    </a:tc>
                  </a:tr>
                  <a:tr h="2715521">
                    <a:tc>
                      <a:txBody>
                        <a:bodyPr/>
                        <a:lstStyle/>
                        <a:p>
                          <a:pPr marL="463550" lvl="3" eaLnBrk="1" hangingPunct="1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None/>
                            <a:defRPr/>
                          </a:pPr>
                          <a:r>
                            <a:rPr lang="en-US" altLang="zh-CN" sz="1600" b="1" dirty="0"/>
                            <a:t>VAMO (two-point ZO):</a:t>
                          </a:r>
                          <a:endParaRPr lang="en-US" altLang="zh-CN" sz="1600" b="1" dirty="0"/>
                        </a:p>
                        <a:p>
                          <a:pPr marL="463550" lvl="3" eaLnBrk="1" hangingPunct="1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None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d>
                                          <m:dPr>
                                            <m:begChr m:val="‖"/>
                                            <m:endChr m:val="‖"/>
                                            <m:ctrlP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1600">
                                                <a:latin typeface="Cambria Math" panose="02040503050406030204" pitchFamily="18" charset="0"/>
                                              </a:rPr>
                                              <m:t>∇f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zh-CN" altLang="zh-CN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acc>
                                                  <m:accPr>
                                                    <m:chr m:val="̅"/>
                                                    <m:ctrlPr>
                                                      <a:rPr lang="zh-CN" altLang="zh-CN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US" altLang="zh-CN" sz="1600">
                                                        <a:latin typeface="Cambria Math" panose="02040503050406030204" pitchFamily="18" charset="0"/>
                                                      </a:rPr>
                                                      <m:t>x</m:t>
                                                    </m:r>
                                                  </m:e>
                                                </m:acc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altLang="zh-CN" sz="16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altLang="zh-CN" sz="16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altLang="zh-CN" sz="1600" smtClean="0">
                                    <a:latin typeface="Cambria Math" panose="02040503050406030204" pitchFamily="18" charset="0"/>
                                  </a:rPr>
                                  <m:t>𝒪</m:t>
                                </m:r>
                                <m:d>
                                  <m:d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16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altLang="zh-CN" sz="160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den>
                                    </m:f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16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altLang="zh-CN" sz="160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altLang="zh-CN" sz="1600" b="1" dirty="0"/>
                        </a:p>
                        <a:p>
                          <a:pPr marL="463550" lvl="3" eaLnBrk="1" hangingPunct="1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600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r>
                            <a:rPr lang="en-US" altLang="zh-CN" sz="1600" dirty="0"/>
                            <a:t> is total iterations and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US" altLang="zh-CN" sz="1600" dirty="0"/>
                            <a:t> is the mini-batch size. The result is better than FO-SGD’s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smtClean="0">
                                  <a:latin typeface="Cambria Math" panose="02040503050406030204" pitchFamily="18" charset="0"/>
                                </a:rPr>
                                <m:t>𝒪</m:t>
                              </m:r>
                              <m:d>
                                <m:d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6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altLang="zh-CN" sz="160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US" altLang="zh-CN" sz="1600" dirty="0"/>
                            <a:t>.</a:t>
                          </a:r>
                          <a:endParaRPr lang="en-US" altLang="zh-CN" sz="1600" dirty="0"/>
                        </a:p>
                        <a:p>
                          <a:pPr marL="463550" lvl="3" eaLnBrk="1" hangingPunct="1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None/>
                            <a:defRPr/>
                          </a:pPr>
                          <a:r>
                            <a:rPr lang="en-US" altLang="zh-CN" sz="1600" dirty="0"/>
                            <a:t>Crucially, it is </a:t>
                          </a:r>
                          <a:r>
                            <a:rPr lang="en-US" altLang="zh-CN" sz="1600" b="1" i="1" dirty="0"/>
                            <a:t>independent of dimension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en-US" altLang="zh-CN" sz="16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altLang="zh-CN" sz="1600" dirty="0"/>
                            <a:t>but has an extra error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smtClean="0">
                                  <a:latin typeface="Cambria Math" panose="02040503050406030204" pitchFamily="18" charset="0"/>
                                </a:rPr>
                                <m:t>𝒪</m:t>
                              </m:r>
                              <m:d>
                                <m:d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6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CN" sz="160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US" altLang="zh-CN" sz="1600" dirty="0"/>
                            <a:t> compared with FO-SVRG.</a:t>
                          </a:r>
                          <a:endParaRPr lang="en-US" altLang="zh-CN" sz="1600" dirty="0"/>
                        </a:p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463550" lvl="3" eaLnBrk="1" hangingPunct="1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None/>
                            <a:defRPr/>
                          </a:pPr>
                          <a:r>
                            <a:rPr lang="en-US" altLang="zh-CN" sz="1600" b="1" dirty="0"/>
                            <a:t>VAMO (multi-point ZO):</a:t>
                          </a:r>
                          <a:endParaRPr lang="en-US" altLang="zh-CN" sz="1600" b="1" dirty="0"/>
                        </a:p>
                        <a:p>
                          <a:pPr marL="463550" lvl="3" eaLnBrk="1" hangingPunct="1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None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d>
                                          <m:dPr>
                                            <m:begChr m:val="‖"/>
                                            <m:endChr m:val="‖"/>
                                            <m:ctrlP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1600">
                                                <a:latin typeface="Cambria Math" panose="02040503050406030204" pitchFamily="18" charset="0"/>
                                              </a:rPr>
                                              <m:t>∇f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zh-CN" altLang="zh-CN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acc>
                                                  <m:accPr>
                                                    <m:chr m:val="̅"/>
                                                    <m:ctrlPr>
                                                      <a:rPr lang="zh-CN" altLang="zh-CN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US" altLang="zh-CN" sz="1600">
                                                        <a:latin typeface="Cambria Math" panose="02040503050406030204" pitchFamily="18" charset="0"/>
                                                      </a:rPr>
                                                      <m:t>x</m:t>
                                                    </m:r>
                                                  </m:e>
                                                </m:acc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altLang="zh-CN" sz="16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altLang="zh-CN" sz="16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𝒪</m:t>
                                </m:r>
                                <m:d>
                                  <m:d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16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altLang="zh-CN" sz="160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den>
                                    </m:f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16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altLang="zh-CN" sz="160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den>
                                    </m:f>
                                    <m:sSup>
                                      <m:sSup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160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altLang="zh-CN" sz="16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f>
                                              <m:fPr>
                                                <m:ctrlPr>
                                                  <a:rPr lang="en-US" altLang="zh-CN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altLang="zh-CN" sz="1600">
                                                    <a:latin typeface="Cambria Math" panose="02040503050406030204" pitchFamily="18" charset="0"/>
                                                  </a:rPr>
                                                  <m:t>𝑞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altLang="zh-CN" sz="1600">
                                                    <a:latin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altLang="zh-CN" sz="16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altLang="zh-CN" sz="1600" b="1" dirty="0"/>
                        </a:p>
                        <a:p>
                          <a:pPr marL="463550" lvl="3" eaLnBrk="1" hangingPunct="1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600" dirty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en-US" altLang="zh-CN" sz="1600" dirty="0"/>
                            <a:t> is the query points, the term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6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160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6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zh-CN" sz="160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sz="160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num>
                                        <m:den>
                                          <m:r>
                                            <a:rPr lang="en-US" altLang="zh-CN" sz="160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16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600" dirty="0"/>
                            <a:t> means increasing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dirty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en-US" altLang="zh-CN" sz="1600" dirty="0"/>
                            <a:t> reduces the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smtClean="0">
                                  <a:latin typeface="Cambria Math" panose="02040503050406030204" pitchFamily="18" charset="0"/>
                                </a:rPr>
                                <m:t>𝒪</m:t>
                              </m:r>
                              <m:d>
                                <m:dPr>
                                  <m:ctrlPr>
                                    <a:rPr lang="en-US" altLang="zh-CN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sz="16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600" dirty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CN" sz="1600" dirty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US" altLang="zh-CN" sz="1600" dirty="0"/>
                            <a:t> error.</a:t>
                          </a:r>
                          <a:endParaRPr lang="en-US" altLang="zh-CN" sz="1600" dirty="0"/>
                        </a:p>
                        <a:p>
                          <a:pPr marL="463550" lvl="3" eaLnBrk="1" hangingPunct="1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None/>
                            <a:defRPr/>
                          </a:pPr>
                          <a:r>
                            <a:rPr lang="en-US" altLang="zh-CN" sz="1600" dirty="0"/>
                            <a:t>If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CN" sz="16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160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oMath>
                          </a14:m>
                          <a:r>
                            <a:rPr lang="en-US" altLang="zh-CN" sz="1600" dirty="0"/>
                            <a:t>, error term vanishes, performance approaches FO-SVRG.</a:t>
                          </a:r>
                          <a:endParaRPr lang="zh-CN" altLang="zh-CN" sz="1600" dirty="0"/>
                        </a:p>
                        <a:p>
                          <a:endParaRPr 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/>
            </p:nvGraphicFramePr>
            <p:xfrm>
              <a:off x="326796" y="1249992"/>
              <a:ext cx="11538408" cy="3343269"/>
            </p:xfrm>
            <a:graphic>
              <a:graphicData uri="http://schemas.openxmlformats.org/drawingml/2006/table">
                <a:tbl>
                  <a:tblPr firstRow="1" bandRow="1">
                    <a:tableStyleId>{5DA37D80-6434-44D0-A028-1B22A696006F}</a:tableStyleId>
                  </a:tblPr>
                  <a:tblGrid>
                    <a:gridCol w="5769204"/>
                    <a:gridCol w="5769204"/>
                  </a:tblGrid>
                  <a:tr h="417830">
                    <a:tc grid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"/>
                        </a:blipFill>
                      </a:tcPr>
                    </a:tc>
                    <a:tc hMerge="1">
                      <a:tcPr/>
                    </a:tc>
                  </a:tr>
                  <a:tr h="291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027521" y="4825511"/>
                <a:ext cx="9624768" cy="1631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63550" lvl="3" eaLnBrk="1" hangingPunct="1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altLang="zh-HK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Adaptability of VAMO:</a:t>
                </a:r>
                <a:endParaRPr lang="en-US" altLang="zh-HK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6450" lvl="3" indent="-3429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altLang="zh-HK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If ZO estimates are noisy (e.g., high dimension 𝑑, few query points 𝑞), use a smaller 𝛼 to rely less on the ZO part; If ZO estimates are good, a larger 𝛼 can better reduce variance.</a:t>
                </a:r>
                <a:endParaRPr lang="en-US" altLang="zh-HK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6450" lvl="3" indent="-3429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altLang="zh-HK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We can tune the number of query points </a:t>
                </a:r>
                <a14:m>
                  <m:oMath xmlns:m="http://schemas.openxmlformats.org/officeDocument/2006/math">
                    <m:r>
                      <a:rPr lang="en-US" altLang="zh-HK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en-US" altLang="zh-HK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balance cost and performance for your specific needs.</a:t>
                </a:r>
                <a:endParaRPr lang="en-US" altLang="zh-HK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521" y="4825511"/>
                <a:ext cx="9624768" cy="1631216"/>
              </a:xfrm>
              <a:prstGeom prst="rect">
                <a:avLst/>
              </a:prstGeom>
              <a:blipFill rotWithShape="1">
                <a:blip r:embed="rId2"/>
                <a:stretch>
                  <a:fillRect l="-1" t="-9" r="2" b="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314" y="577707"/>
            <a:ext cx="5424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Comparison to existing literature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內容版面配置區 6"/>
              <p:cNvSpPr txBox="1"/>
              <p:nvPr/>
            </p:nvSpPr>
            <p:spPr bwMode="auto">
              <a:xfrm>
                <a:off x="320511" y="1424799"/>
                <a:ext cx="10642862" cy="35431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marL="342900" indent="-3429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806450" lvl="3" indent="-342900" eaLnBrk="1" hangingPunct="1"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  <a:defRPr/>
                </a:pPr>
                <a:r>
                  <a:rPr lang="en-US" altLang="zh-HK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Faster convergence (</a:t>
                </a:r>
                <a14:m>
                  <m:oMath xmlns:m="http://schemas.openxmlformats.org/officeDocument/2006/math">
                    <m:r>
                      <a:rPr lang="en-US" altLang="zh-CN" sz="1800"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altLang="zh-HK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HK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zh-HK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altLang="zh-HK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altLang="zh-HK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HK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) than FO-SGD and dimension-independent.</a:t>
                </a:r>
                <a:endParaRPr lang="en-US" altLang="zh-HK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6450" lvl="3" indent="-342900" eaLnBrk="1" hangingPunct="1"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  <a:defRPr/>
                </a:pPr>
                <a:r>
                  <a:rPr lang="en-US" altLang="zh-HK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speed-up comes with manageable inner-loop costs like FO-SGD. The ZO checkpoint overhead (</a:t>
                </a:r>
                <a14:m>
                  <m:oMath xmlns:m="http://schemas.openxmlformats.org/officeDocument/2006/math">
                    <m:r>
                      <a:rPr lang="en-US" altLang="zh-CN" sz="1800"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altLang="zh-HK" sz="18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HK" sz="1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𝑛𝑆</m:t>
                    </m:r>
                    <m:r>
                      <a:rPr lang="en-US" altLang="zh-HK" sz="1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altLang="zh-HK" sz="1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HK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queries) is often a ”minor fractional overhead” for large models.</a:t>
                </a:r>
                <a:endParaRPr lang="en-US" altLang="zh-HK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6450" lvl="3" indent="-342900" eaLnBrk="1" hangingPunct="1"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  <a:defRPr/>
                </a:pPr>
                <a:r>
                  <a:rPr lang="en-US" altLang="zh-HK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This contrasts with FO-SVRG’s </a:t>
                </a:r>
                <a14:m>
                  <m:oMath xmlns:m="http://schemas.openxmlformats.org/officeDocument/2006/math">
                    <m:r>
                      <a:rPr lang="en-US" altLang="zh-CN" sz="1800"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altLang="zh-HK" sz="18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HK" sz="1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zh-HK" sz="1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altLang="zh-HK" sz="1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altLang="zh-HK" sz="1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altLang="zh-HK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cost, which is “prohibitively high” [3]</a:t>
                </a:r>
                <a:endParaRPr lang="en-US" altLang="zh-HK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6450" lvl="3" indent="-342900" eaLnBrk="1" hangingPunct="1"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l"/>
                  <a:defRPr/>
                </a:pPr>
                <a:endParaRPr lang="en-US" altLang="zh-HK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6450" lvl="3" indent="-342900" eaLnBrk="1" hangingPunct="1"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l"/>
                  <a:defRPr/>
                </a:pPr>
                <a:endParaRPr lang="en-US" altLang="zh-HK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63550" lvl="3" eaLnBrk="1" hangingPunct="1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altLang="zh-HK" sz="18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63550" lvl="3" eaLnBrk="1" hangingPunct="1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altLang="zh-HK" sz="18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63550" lvl="3" eaLnBrk="1" hangingPunct="1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14:m>
                  <m:oMath xmlns:m="http://schemas.openxmlformats.org/officeDocument/2006/math">
                    <m:r>
                      <a:rPr lang="en-US" altLang="zh-HK" sz="1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zh-HK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: dataset size, </a:t>
                </a:r>
                <a14:m>
                  <m:oMath xmlns:m="http://schemas.openxmlformats.org/officeDocument/2006/math">
                    <m:r>
                      <a:rPr lang="en-US" altLang="zh-HK" sz="1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altLang="zh-HK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: model dim., </a:t>
                </a:r>
                <a14:m>
                  <m:oMath xmlns:m="http://schemas.openxmlformats.org/officeDocument/2006/math">
                    <m:r>
                      <a:rPr lang="en-US" altLang="zh-HK" sz="1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altLang="zh-HK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: batch size, </a:t>
                </a:r>
                <a14:m>
                  <m:oMath xmlns:m="http://schemas.openxmlformats.org/officeDocument/2006/math">
                    <m:r>
                      <a:rPr lang="en-US" altLang="zh-HK" sz="1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altLang="zh-HK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: total iter., </a:t>
                </a:r>
                <a14:m>
                  <m:oMath xmlns:m="http://schemas.openxmlformats.org/officeDocument/2006/math">
                    <m:r>
                      <a:rPr lang="en-US" altLang="zh-HK" sz="1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altLang="zh-HK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: epochs.</a:t>
                </a:r>
                <a:endParaRPr lang="en-US" altLang="zh-HK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內容版面配置區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511" y="1424799"/>
                <a:ext cx="10642862" cy="3543127"/>
              </a:xfrm>
              <a:prstGeom prst="rect">
                <a:avLst/>
              </a:prstGeom>
              <a:blipFill rotWithShape="1">
                <a:blip r:embed="rId1"/>
                <a:stretch>
                  <a:fillRect l="-4" t="-14" r="1" b="-10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828" y="2962707"/>
            <a:ext cx="6149807" cy="17055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511" y="6280293"/>
            <a:ext cx="11672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[3] Sashank J Reddi, Ahmed </a:t>
            </a:r>
            <a:r>
              <a:rPr lang="en-US" sz="1000" dirty="0" err="1"/>
              <a:t>Hefny</a:t>
            </a:r>
            <a:r>
              <a:rPr lang="en-US" sz="1000" dirty="0"/>
              <a:t>, </a:t>
            </a:r>
            <a:r>
              <a:rPr lang="en-US" sz="1000" dirty="0" err="1"/>
              <a:t>Suvrit</a:t>
            </a:r>
            <a:r>
              <a:rPr lang="en-US" sz="1000" dirty="0"/>
              <a:t> </a:t>
            </a:r>
            <a:r>
              <a:rPr lang="en-US" sz="1000" dirty="0" err="1"/>
              <a:t>Sra</a:t>
            </a:r>
            <a:r>
              <a:rPr lang="en-US" sz="1000" dirty="0"/>
              <a:t>, Barnabas </a:t>
            </a:r>
            <a:r>
              <a:rPr lang="en-US" sz="1000" dirty="0" err="1"/>
              <a:t>Poczos</a:t>
            </a:r>
            <a:r>
              <a:rPr lang="en-US" sz="1000" dirty="0"/>
              <a:t>, and Alex Smola. Stochastic variance reduction for nonconvex optimization. In International conference on machine learning, pages 314–323. PMLR, 2016.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356188" y="5536896"/>
            <a:ext cx="11636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Main Idea: Achieve FO-SVRG like convergence rate with minor addition in computational cost compared to SGD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314" y="577707"/>
            <a:ext cx="2723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Proof Highlights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內容版面配置區 6"/>
              <p:cNvSpPr txBox="1"/>
              <p:nvPr/>
            </p:nvSpPr>
            <p:spPr bwMode="auto">
              <a:xfrm>
                <a:off x="320511" y="1424799"/>
                <a:ext cx="10642862" cy="35431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marL="342900" indent="-3429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463550" lvl="3" eaLnBrk="1" hangingPunct="1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altLang="zh-HK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nonconvex problems, the convergence is evaluated by the expected squared gradient norm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80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zh-CN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800">
                                    <a:latin typeface="Cambria Math" panose="02040503050406030204" pitchFamily="18" charset="0"/>
                                  </a:rPr>
                                  <m:t>∇f</m:t>
                                </m:r>
                                <m:d>
                                  <m:dPr>
                                    <m:ctrlPr>
                                      <a:rPr lang="zh-CN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zh-CN" altLang="zh-CN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800"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altLang="zh-CN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HK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. To prove this, our new algorithm requires a few new things:</a:t>
                </a:r>
                <a:endParaRPr lang="en-US" altLang="zh-HK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9300" lvl="3" indent="-285750" eaLnBrk="1" hangingPunct="1"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  <a:defRPr/>
                </a:pPr>
                <a:r>
                  <a:rPr lang="en-US" altLang="zh-HK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Different from SGD: The hybrid gradient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altLang="zh-HK" sz="1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HK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</m:acc>
                    <m:r>
                      <a:rPr lang="en-US" altLang="zh-HK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≜</m:t>
                    </m:r>
                    <m:sSubSup>
                      <m:sSubSupPr>
                        <m:ctrlPr>
                          <a:rPr lang="en-US" altLang="zh-HK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zh-HK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zh-HK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  <m:sup>
                        <m:r>
                          <a:rPr lang="en-US" altLang="zh-HK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p>
                    </m:sSubSup>
                    <m:r>
                      <a:rPr lang="en-US" altLang="zh-HK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HK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complex, and we had to prove an upper bound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zh-HK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zh-HK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  <m:sup>
                        <m:r>
                          <a:rPr lang="en-US" altLang="zh-HK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p>
                    </m:sSubSup>
                  </m:oMath>
                </a14:m>
                <a:r>
                  <a:rPr lang="en-US" altLang="zh-HK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this is a necessary step not found in standard SGD methods. This is because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sz="18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HK" sz="18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∇</m:t>
                            </m:r>
                            <m:r>
                              <a:rPr lang="en-US" altLang="zh-HK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zh-HK" sz="1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HK" sz="18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HK" sz="18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HK" sz="18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altLang="zh-HK" sz="18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𝑠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HK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HK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could be directly used in derivation while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HK" sz="1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sz="1800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HK" sz="1800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k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zh-HK" sz="1800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s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altLang="zh-HK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HK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cannot. It must be linked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HK" sz="18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∇</m:t>
                            </m:r>
                            <m:r>
                              <a:rPr lang="en-US" altLang="zh-HK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zh-HK" sz="1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HK" sz="18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HK" sz="18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HK" sz="18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altLang="zh-HK" sz="18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𝑠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HK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HK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that convergence can be established.</a:t>
                </a:r>
                <a:endParaRPr lang="en-US" altLang="zh-HK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9300" lvl="3" indent="-285750" eaLnBrk="1" hangingPunct="1"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  <a:defRPr/>
                </a:pPr>
                <a:r>
                  <a:rPr lang="en-US" altLang="zh-HK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Different from SVRG: Though VAMO’s hybrid gradient is unbiased by design, the introduction of “mixing knob” </a:t>
                </a:r>
                <a14:m>
                  <m:oMath xmlns:m="http://schemas.openxmlformats.org/officeDocument/2006/math">
                    <m:r>
                      <a:rPr lang="zh-HK" altLang="en-US" sz="18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altLang="zh-HK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creates a new structure that  can not be directly analyzed with existing SVRG proofs. </a:t>
                </a:r>
                <a:endParaRPr lang="en-US" altLang="zh-HK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63550" lvl="3" eaLnBrk="1" hangingPunct="1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altLang="zh-CN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Key idea</a:t>
                </a:r>
                <a:r>
                  <a:rPr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: Decompose the hybrid gradient  to analyze its components separately. </a:t>
                </a:r>
                <a:endParaRPr lang="en-US" altLang="zh-HK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內容版面配置區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511" y="1424799"/>
                <a:ext cx="10642862" cy="3543127"/>
              </a:xfrm>
              <a:prstGeom prst="rect">
                <a:avLst/>
              </a:prstGeom>
              <a:blipFill rotWithShape="1">
                <a:blip r:embed="rId1"/>
                <a:stretch>
                  <a:fillRect l="-4" t="-14" r="1" b="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rcRect l="3747"/>
          <a:stretch>
            <a:fillRect/>
          </a:stretch>
        </p:blipFill>
        <p:spPr>
          <a:xfrm>
            <a:off x="2660107" y="4796745"/>
            <a:ext cx="6674129" cy="127291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869532" y="5708984"/>
            <a:ext cx="1309596" cy="3606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397542" y="5708983"/>
            <a:ext cx="4936695" cy="3606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723" y="4992310"/>
            <a:ext cx="296385" cy="3781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314" y="577707"/>
            <a:ext cx="6162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Step 1: Bounding the Hybrid Gradient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內容版面配置區 6"/>
              <p:cNvSpPr txBox="1"/>
              <p:nvPr/>
            </p:nvSpPr>
            <p:spPr bwMode="auto">
              <a:xfrm>
                <a:off x="320511" y="1424799"/>
                <a:ext cx="10642862" cy="35431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marL="342900" indent="-3429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463550" lvl="3" eaLnBrk="1" hangingPunct="1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altLang="zh-HK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We denote the hybrid gradient at step </a:t>
                </a:r>
                <a14:m>
                  <m:oMath xmlns:m="http://schemas.openxmlformats.org/officeDocument/2006/math">
                    <m:r>
                      <a:rPr lang="en-US" altLang="zh-HK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altLang="zh-HK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epoch </a:t>
                </a:r>
                <a14:m>
                  <m:oMath xmlns:m="http://schemas.openxmlformats.org/officeDocument/2006/math">
                    <m:r>
                      <a:rPr lang="en-US" altLang="zh-HK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altLang="zh-HK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sz="1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zh-HK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zh-HK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  <m:sup>
                        <m:r>
                          <a:rPr lang="en-US" altLang="zh-HK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p>
                    </m:sSubSup>
                  </m:oMath>
                </a14:m>
                <a:r>
                  <a:rPr lang="en-US" altLang="zh-HK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then establish a bound on its expected squared norm </a:t>
                </a:r>
                <a14:m>
                  <m:oMath xmlns:m="http://schemas.openxmlformats.org/officeDocument/2006/math">
                    <m:r>
                      <a:rPr lang="en-US" altLang="zh-HK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US" altLang="zh-HK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sSubSup>
                      <m:sSubSupPr>
                        <m:ctrlPr>
                          <a:rPr lang="en-US" altLang="zh-HK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HK" sz="1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HK" sz="1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HK" sz="1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altLang="zh-HK" sz="1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𝑠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altLang="zh-HK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altLang="zh-HK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altLang="zh-HK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en-US" altLang="zh-HK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(two-point version).</a:t>
                </a:r>
                <a:endParaRPr lang="en-US" altLang="zh-HK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63550" lvl="3" eaLnBrk="1" hangingPunct="1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altLang="zh-HK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63550" lvl="3" eaLnBrk="1" hangingPunct="1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altLang="zh-HK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63550" lvl="3" eaLnBrk="1" hangingPunct="1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altLang="zh-HK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63550" lvl="3" eaLnBrk="1" hangingPunct="1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altLang="zh-HK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63550" lvl="3" eaLnBrk="1" hangingPunct="1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altLang="zh-HK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63550" lvl="3" eaLnBrk="1" hangingPunct="1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altLang="zh-HK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63550" lvl="3" eaLnBrk="1" hangingPunct="1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altLang="zh-HK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This bound establishes a critical connection, linking our hybrid gradient's expected norm </a:t>
                </a:r>
                <a14:m>
                  <m:oMath xmlns:m="http://schemas.openxmlformats.org/officeDocument/2006/math">
                    <m:r>
                      <a:rPr lang="en-US" altLang="zh-HK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US" altLang="zh-HK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sSubSup>
                      <m:sSubSupPr>
                        <m:ctrlPr>
                          <a:rPr lang="en-US" altLang="zh-HK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HK" sz="1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HK" sz="1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HK" sz="1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altLang="zh-HK" sz="1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𝑠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altLang="zh-HK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altLang="zh-HK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altLang="zh-HK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en-US" altLang="zh-HK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the true gradient </a:t>
                </a:r>
                <a14:m>
                  <m:oMath xmlns:m="http://schemas.openxmlformats.org/officeDocument/2006/math">
                    <m:r>
                      <a:rPr lang="en-US" altLang="zh-HK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US" altLang="zh-HK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sSubSup>
                      <m:sSubSupPr>
                        <m:ctrlPr>
                          <a:rPr lang="en-US" altLang="zh-HK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sz="18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HK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∇</m:t>
                            </m:r>
                            <m:r>
                              <a:rPr lang="en-US" altLang="zh-HK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  <m:r>
                              <a:rPr lang="en-US" altLang="zh-HK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sSubSup>
                              <m:sSubSupPr>
                                <m:ctrlPr>
                                  <a:rPr lang="en-US" altLang="zh-HK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HK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HK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altLang="zh-HK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𝑠</m:t>
                                </m:r>
                              </m:sup>
                            </m:sSubSup>
                            <m:r>
                              <a:rPr lang="en-US" altLang="zh-HK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a:rPr lang="en-US" altLang="zh-HK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altLang="zh-HK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altLang="zh-HK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en-US" altLang="zh-HK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 drift from the checkpoint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sz="1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zh-HK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HK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  <m:sup>
                        <m:r>
                          <a:rPr lang="en-US" altLang="zh-HK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p>
                    </m:sSubSup>
                  </m:oMath>
                </a14:m>
                <a:r>
                  <a:rPr lang="en-US" altLang="zh-HK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, and error terms from ZO gradient estimation. This connection is the main ingredient for the full convergence proof.</a:t>
                </a:r>
                <a:endParaRPr lang="en-US" altLang="zh-HK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63550" lvl="3" eaLnBrk="1" hangingPunct="1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altLang="zh-HK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63550" lvl="3" eaLnBrk="1" hangingPunct="1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altLang="zh-HK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內容版面配置區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511" y="1424799"/>
                <a:ext cx="10642862" cy="3543127"/>
              </a:xfrm>
              <a:prstGeom prst="rect">
                <a:avLst/>
              </a:prstGeom>
              <a:blipFill rotWithShape="1">
                <a:blip r:embed="rId1"/>
                <a:stretch>
                  <a:fillRect l="-4" t="-14" r="1" b="-426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542" y="2228850"/>
            <a:ext cx="8686800" cy="2400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314" y="577707"/>
            <a:ext cx="7729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Step 2: Convergence with a Lyapunov Function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內容版面配置區 6"/>
              <p:cNvSpPr txBox="1"/>
              <p:nvPr/>
            </p:nvSpPr>
            <p:spPr bwMode="auto">
              <a:xfrm>
                <a:off x="320511" y="1424799"/>
                <a:ext cx="10642862" cy="51466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marL="342900" indent="-3429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463550" lvl="3" eaLnBrk="1" hangingPunct="1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altLang="zh-HK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Then, we used a </a:t>
                </a:r>
                <a:r>
                  <a:rPr lang="en-US" altLang="zh-HK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Lyapunov function </a:t>
                </a:r>
                <a:r>
                  <a:rPr lang="en-US" altLang="zh-HK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to track the optimization progress, which is a common and powerful technique for non-convex analysis.</a:t>
                </a:r>
                <a:endParaRPr lang="en-US" altLang="zh-HK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63550" lvl="3" eaLnBrk="1" hangingPunct="1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HK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altLang="zh-HK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HK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HK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sup>
                      </m:sSubSup>
                      <m:r>
                        <a:rPr lang="en-US" altLang="zh-HK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zh-HK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𝐸</m:t>
                      </m:r>
                      <m:r>
                        <a:rPr lang="en-US" altLang="zh-HK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[</m:t>
                      </m:r>
                      <m:r>
                        <a:rPr lang="en-US" altLang="zh-HK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altLang="zh-HK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HK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altLang="zh-HK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zh-HK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sup>
                          </m:sSubSup>
                        </m:e>
                      </m:d>
                      <m:r>
                        <a:rPr lang="en-US" altLang="zh-HK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altLang="zh-HK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HK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HK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sSubSup>
                        <m:sSubSupPr>
                          <m:ctrlPr>
                            <a:rPr lang="en-US" altLang="zh-HK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HK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HK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HK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zh-HK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𝑠</m:t>
                                  </m:r>
                                </m:sup>
                              </m:sSubSup>
                              <m:r>
                                <a:rPr lang="en-US" altLang="zh-HK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zh-HK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HK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zh-HK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altLang="zh-HK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HK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altLang="zh-HK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]</m:t>
                      </m:r>
                    </m:oMath>
                  </m:oMathPara>
                </a14:m>
                <a:endParaRPr lang="en-US" altLang="zh-HK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63550" lvl="3" eaLnBrk="1" hangingPunct="1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altLang="zh-HK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By substituting the bound on the hybrid gradient's expected norm </a:t>
                </a:r>
                <a14:m>
                  <m:oMath xmlns:m="http://schemas.openxmlformats.org/officeDocument/2006/math">
                    <m:r>
                      <a:rPr lang="en-US" altLang="zh-HK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US" altLang="zh-HK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sSubSup>
                      <m:sSubSupPr>
                        <m:ctrlPr>
                          <a:rPr lang="en-US" altLang="zh-HK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HK" sz="1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HK" sz="1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HK" sz="1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altLang="zh-HK" sz="1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𝑠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altLang="zh-HK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altLang="zh-HK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altLang="zh-HK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en-US" altLang="zh-HK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, we show that this potential function decreases at each inner-loop step, driven by the true gradient.</a:t>
                </a:r>
                <a:endParaRPr lang="en-US" altLang="zh-HK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63550" lvl="3" eaLnBrk="1" hangingPunct="1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HK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altLang="zh-HK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HK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en-US" altLang="zh-HK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altLang="zh-HK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HK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sup>
                      </m:sSubSup>
                      <m:r>
                        <a:rPr lang="en-US" altLang="zh-HK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sSubSup>
                        <m:sSubSupPr>
                          <m:ctrlPr>
                            <a:rPr lang="en-US" altLang="zh-HK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altLang="zh-HK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HK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HK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sup>
                      </m:sSubSup>
                      <m:r>
                        <a:rPr lang="en-US" altLang="zh-HK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HK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zh-HK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HK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altLang="zh-HK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HK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HK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HK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HK" sz="18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∇</m:t>
                                  </m:r>
                                  <m:r>
                                    <a:rPr lang="en-US" altLang="zh-HK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altLang="zh-HK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altLang="zh-HK" sz="1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HK" sz="1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HK" sz="1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altLang="zh-HK" sz="1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𝑠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altLang="zh-HK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HK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zh-HK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altLang="zh-HK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zh-HK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𝜒</m:t>
                          </m:r>
                        </m:e>
                        <m:sub>
                          <m:r>
                            <a:rPr lang="en-US" altLang="zh-HK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altLang="zh-HK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</m:oMath>
                  </m:oMathPara>
                </a14:m>
                <a:endParaRPr lang="en-US" altLang="zh-HK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63550" lvl="3" eaLnBrk="1" hangingPunct="1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altLang="zh-HK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HK" altLang="en-US" sz="1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𝛾</m:t>
                        </m:r>
                      </m:e>
                      <m:sub>
                        <m:r>
                          <a:rPr lang="en-US" altLang="zh-HK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HK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​ is a positive coefficient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HK" alt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𝜒</m:t>
                        </m:r>
                      </m:e>
                      <m:sub>
                        <m:r>
                          <a:rPr lang="en-US" altLang="zh-HK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HK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​is a small constant error term from the ZO estimation.</a:t>
                </a:r>
                <a:endParaRPr lang="en-US" altLang="zh-HK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63550" lvl="3" eaLnBrk="1" hangingPunct="1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altLang="zh-HK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Finally, summing this inequality across all </a:t>
                </a:r>
                <a14:m>
                  <m:oMath xmlns:m="http://schemas.openxmlformats.org/officeDocument/2006/math">
                    <m:r>
                      <a:rPr lang="en-US" altLang="zh-HK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r>
                  <a:rPr lang="en-US" altLang="zh-HK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iterations gives us the final convergence result:</a:t>
                </a:r>
                <a:endParaRPr lang="en-US" altLang="zh-HK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63550" lvl="3" eaLnBrk="1" hangingPunct="1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HK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altLang="zh-HK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HK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sub>
                        <m:sup>
                          <m:r>
                            <a:rPr lang="en-US" altLang="zh-HK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sup>
                      </m:sSubSup>
                      <m:r>
                        <a:rPr lang="en-US" altLang="zh-HK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sSubSup>
                        <m:sSubSupPr>
                          <m:ctrlPr>
                            <a:rPr lang="en-US" altLang="zh-HK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altLang="zh-HK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HK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HK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sup>
                      </m:sSubSup>
                      <m:r>
                        <a:rPr lang="en-US" altLang="zh-HK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altLang="zh-HK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HK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en-US" altLang="zh-HK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en-US" altLang="zh-HK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HK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  <m:r>
                            <a:rPr lang="en-US" altLang="zh-HK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altLang="zh-HK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HK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zh-HK" altLang="en-U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HK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HK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HK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HK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altLang="zh-HK" sz="18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HK" sz="18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∇</m:t>
                                      </m:r>
                                      <m:r>
                                        <a:rPr lang="en-US" altLang="zh-HK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US" altLang="zh-HK" sz="1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altLang="zh-HK" sz="1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zh-HK" sz="1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HK" sz="1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zh-HK" sz="1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𝑠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</m:d>
                                </m:e>
                                <m:sub>
                                  <m:r>
                                    <a:rPr lang="en-US" altLang="zh-HK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HK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  <m:r>
                        <a:rPr lang="en-US" altLang="zh-HK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zh-HK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HK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en-US" altLang="zh-HK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en-US" altLang="zh-HK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HK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  <m:r>
                            <a:rPr lang="en-US" altLang="zh-HK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altLang="zh-HK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HK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zh-HK" altLang="en-US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altLang="zh-HK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HK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63550" lvl="3" eaLnBrk="1" hangingPunct="1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HK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HK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HK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HK" sz="1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∇</m:t>
                                  </m:r>
                                  <m:r>
                                    <a:rPr lang="en-US" altLang="zh-HK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altLang="zh-HK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altLang="zh-HK" sz="1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HK" sz="1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HK" sz="1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altLang="zh-HK" sz="1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𝑠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altLang="zh-HK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HK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zh-HK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f>
                        <m:fPr>
                          <m:ctrlPr>
                            <a:rPr lang="en-US" altLang="zh-HK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HK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HK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HK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HK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HK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HK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HK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HK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HK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HK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HK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altLang="zh-HK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altLang="zh-HK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  <m:sSub>
                            <m:sSubPr>
                              <m:ctrlPr>
                                <a:rPr lang="en-US" altLang="zh-HK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HK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𝑚𝑖𝑛</m:t>
                              </m:r>
                            </m:e>
                            <m:sub>
                              <m:r>
                                <a:rPr lang="en-US" altLang="zh-HK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HK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zh-HK" alt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HK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n-US" altLang="zh-HK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zh-HK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HK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en-US" altLang="zh-HK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en-US" altLang="zh-HK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HK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  <m:r>
                            <a:rPr lang="en-US" altLang="zh-HK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altLang="zh-HK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HK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zh-HK" altLang="en-U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altLang="zh-HK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HK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內容版面配置區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511" y="1424799"/>
                <a:ext cx="10642862" cy="5146689"/>
              </a:xfrm>
              <a:prstGeom prst="rect">
                <a:avLst/>
              </a:prstGeom>
              <a:blipFill rotWithShape="1">
                <a:blip r:embed="rId1"/>
                <a:stretch>
                  <a:fillRect l="-4" t="-10" r="1" b="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314" y="577707"/>
            <a:ext cx="2382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Proof Insights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內容版面配置區 6"/>
              <p:cNvSpPr txBox="1"/>
              <p:nvPr/>
            </p:nvSpPr>
            <p:spPr bwMode="auto">
              <a:xfrm>
                <a:off x="320511" y="1424799"/>
                <a:ext cx="10642862" cy="50247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marL="342900" indent="-3429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463550" lvl="3" eaLnBrk="1" hangingPunct="1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altLang="zh-HK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To facilitate the theoretical analysis, we simplify the complex convergence result by setting the parameters.</a:t>
                </a:r>
                <a:endParaRPr lang="en-US" altLang="zh-HK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63550" lvl="3" eaLnBrk="1" hangingPunct="1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80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zh-CN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800">
                                      <a:latin typeface="Cambria Math" panose="02040503050406030204" pitchFamily="18" charset="0"/>
                                    </a:rPr>
                                    <m:t>∇f</m:t>
                                  </m:r>
                                  <m:d>
                                    <m:dPr>
                                      <m:ctrlPr>
                                        <a:rPr lang="zh-CN" altLang="zh-CN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zh-CN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1800">
                                              <a:latin typeface="Cambria Math" panose="02040503050406030204" pitchFamily="18" charset="0"/>
                                            </a:rPr>
                                            <m:t>x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zh-CN" sz="180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sz="1800"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  <m:r>
                            <a:rPr lang="en-US" altLang="zh-CN" sz="18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𝑡𝑤𝑜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𝑝𝑜𝑖𝑛𝑡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𝑍𝑂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HK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63550" lvl="3" eaLnBrk="1" hangingPunct="1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80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zh-CN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800">
                                      <a:latin typeface="Cambria Math" panose="02040503050406030204" pitchFamily="18" charset="0"/>
                                    </a:rPr>
                                    <m:t>∇f</m:t>
                                  </m:r>
                                  <m:d>
                                    <m:dPr>
                                      <m:ctrlPr>
                                        <a:rPr lang="zh-CN" altLang="zh-CN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zh-CN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1800">
                                              <a:latin typeface="Cambria Math" panose="02040503050406030204" pitchFamily="18" charset="0"/>
                                            </a:rPr>
                                            <m:t>x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zh-CN" sz="180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sz="1800"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  <m:r>
                            <a:rPr lang="en-US" altLang="zh-CN" sz="18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8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CN" sz="18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80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num>
                                    <m:den>
                                      <m:r>
                                        <a:rPr lang="en-US" altLang="zh-CN" sz="180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𝑚𝑢𝑙𝑡𝑖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𝑝𝑜𝑖𝑛𝑡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𝑍𝑂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HK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63550" lvl="3" eaLnBrk="1" hangingPunct="1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We have gained some insights into the setting of key parameters.</a:t>
                </a:r>
                <a:endParaRPr lang="en-US" altLang="zh-CN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63550" lvl="3" eaLnBrk="1" hangingPunct="1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altLang="zh-HK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Choice of “Mixing Knob” </a:t>
                </a:r>
                <a14:m>
                  <m:oMath xmlns:m="http://schemas.openxmlformats.org/officeDocument/2006/math">
                    <m:r>
                      <a:rPr lang="zh-HK" altLang="en-US" sz="18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</m:oMath>
                </a14:m>
                <a:r>
                  <a:rPr lang="en-US" altLang="zh-HK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altLang="zh-HK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We choose </a:t>
                </a:r>
                <a14:m>
                  <m:oMath xmlns:m="http://schemas.openxmlformats.org/officeDocument/2006/math">
                    <m:r>
                      <a:rPr lang="zh-HK" altLang="en-US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zh-HK" altLang="en-US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f>
                      <m:fPr>
                        <m:ctrlPr>
                          <a:rPr lang="en-US" altLang="zh-HK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zh-HK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zh-HK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altLang="zh-HK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 two-point VAMO and </a:t>
                </a:r>
                <a14:m>
                  <m:oMath xmlns:m="http://schemas.openxmlformats.org/officeDocument/2006/math">
                    <m:r>
                      <a:rPr lang="zh-HK" altLang="en-US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zh-HK" altLang="en-US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f>
                      <m:fPr>
                        <m:ctrlPr>
                          <a:rPr lang="en-US" altLang="zh-HK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zh-HK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num>
                      <m:den>
                        <m:r>
                          <a:rPr lang="en-US" altLang="zh-HK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altLang="zh-HK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 multi-point VAMO, which are effective and theoretically justified choices. While not necessarily optimal, these settings reflect the inverse relationship between </a:t>
                </a:r>
                <a14:m>
                  <m:oMath xmlns:m="http://schemas.openxmlformats.org/officeDocument/2006/math">
                    <m:r>
                      <a:rPr lang="zh-HK" altLang="en-US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altLang="zh-HK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the ZO estimation error, offering a practical guideline for tuning.</a:t>
                </a:r>
                <a:endParaRPr lang="en-US" altLang="zh-HK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63550" lvl="3" eaLnBrk="1" hangingPunct="1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altLang="zh-HK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Choice of Smoothing Parameter </a:t>
                </a:r>
                <a14:m>
                  <m:oMath xmlns:m="http://schemas.openxmlformats.org/officeDocument/2006/math">
                    <m:r>
                      <a:rPr lang="zh-HK" altLang="en-US" sz="18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𝝁</m:t>
                    </m:r>
                  </m:oMath>
                </a14:m>
                <a:r>
                  <a:rPr lang="en-US" altLang="zh-HK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altLang="zh-HK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In the proof, the smoothing parameter is less restrictive in VAMO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HK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μ</m:t>
                    </m:r>
                    <m:r>
                      <a:rPr lang="el-GR" altLang="zh-HK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altLang="zh-HK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altLang="zh-HK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f>
                      <m:fPr>
                        <m:ctrlPr>
                          <a:rPr lang="en-US" altLang="zh-HK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zh-HK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HK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HK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</m:rad>
                      </m:den>
                    </m:f>
                    <m:r>
                      <a:rPr lang="en-US" altLang="zh-HK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HK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 two-point VAMO) compared with ZO methods (e.g.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HK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μ</m:t>
                    </m:r>
                    <m:r>
                      <a:rPr lang="el-GR" altLang="zh-HK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altLang="zh-HK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altLang="zh-HK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f>
                      <m:fPr>
                        <m:ctrlPr>
                          <a:rPr lang="en-US" altLang="zh-HK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zh-HK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HK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HK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𝑑𝑇</m:t>
                            </m:r>
                          </m:e>
                        </m:rad>
                      </m:den>
                    </m:f>
                    <m:r>
                      <a:rPr lang="en-US" altLang="zh-HK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HK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 ZO-SVRG). </a:t>
                </a:r>
                <a:endParaRPr lang="en-US" altLang="zh-HK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63550" lvl="3" eaLnBrk="1" hangingPunct="1"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endParaRPr lang="en-US" altLang="zh-HK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內容版面配置區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511" y="1424799"/>
                <a:ext cx="10642862" cy="5024769"/>
              </a:xfrm>
              <a:prstGeom prst="rect">
                <a:avLst/>
              </a:prstGeom>
              <a:blipFill rotWithShape="1">
                <a:blip r:embed="rId1"/>
                <a:stretch>
                  <a:fillRect l="-4" t="-10" r="1" b="-47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314" y="577707"/>
            <a:ext cx="6801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Experiments – Nonconvex Least Squares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620806" y="1272618"/>
                <a:ext cx="10950387" cy="2314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Setup: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Synthetic task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= 100) to see how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(number of ZO query directions) affects VAMO. We compare VAMO with q ∈ {1, 3, 5} against FO-SGD.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Findings: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All VAMO variants achieve faster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convergence than FO-SGD’s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</a:rPr>
                  <a:t>.</a:t>
                </a:r>
                <a:endParaRPr lang="en-US" altLang="zh-CN" dirty="0">
                  <a:latin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Increasing q improves VAMO’s performance, mitigating the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error. Shows VAMO can trade computational cost (more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 for better convergence.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806" y="1272618"/>
                <a:ext cx="10950387" cy="2314929"/>
              </a:xfrm>
              <a:prstGeom prst="rect">
                <a:avLst/>
              </a:prstGeom>
              <a:blipFill rotWithShape="1">
                <a:blip r:embed="rId1"/>
                <a:stretch>
                  <a:fillRect l="-4" t="-3" r="2" b="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形 3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0648" y="3672388"/>
            <a:ext cx="3570701" cy="28818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314" y="577707"/>
            <a:ext cx="5912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Experiments – MNIST Classification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0806" y="1272618"/>
            <a:ext cx="109503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Setup: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Trained an MLP on MNIST dataset. Compared VAMO (q = 1) with FO-SGD [4], ZO-SGD [5], and ZO-SVRG [1].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Findings: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VAMO significantly outperforms purely ZO methods (ZO-SGD, ZO-SVRG) in speed and final loss.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VAMO outperforms first order methods as well, underscoring the effectiveness of the hybrid strategy.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1746" y="3155101"/>
            <a:ext cx="3868501" cy="29034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6414" y="6186733"/>
            <a:ext cx="10539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[4] Herbert Robbins and Sutton Monro. A stochastic approximation method. The annals of mathematical statistics, pages 400–407, 1951.</a:t>
            </a:r>
            <a:endParaRPr lang="en-US" sz="1000" dirty="0"/>
          </a:p>
          <a:p>
            <a:r>
              <a:rPr lang="en-US" sz="1000" dirty="0"/>
              <a:t>[5] Saeed Ghadimi and Guanghui Lan. Stochastic first-and zeroth-order methods for nonconvex stochastic programming. SIAM journal on optimization, 23(4):2341–2368, 2013.</a:t>
            </a:r>
            <a:endParaRPr lang="en-US" sz="10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314" y="577707"/>
            <a:ext cx="5064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Experiments – LLM Finetuning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1793" y="1679299"/>
            <a:ext cx="5064207" cy="38009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79299"/>
            <a:ext cx="5064207" cy="38009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314" y="577707"/>
            <a:ext cx="5064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Experiments – LLM Finetuning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1792" y="1679299"/>
            <a:ext cx="5064208" cy="38009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79299"/>
            <a:ext cx="5064208" cy="38009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+mn-lt"/>
              </a:rPr>
              <a:t>About</a:t>
            </a:r>
            <a:r>
              <a:rPr lang="ja-JP" altLang="en-US" dirty="0">
                <a:latin typeface="+mn-lt"/>
              </a:rPr>
              <a:t> </a:t>
            </a:r>
            <a:r>
              <a:rPr lang="en-US" altLang="ja-JP" dirty="0">
                <a:latin typeface="+mn-lt"/>
              </a:rPr>
              <a:t>Myself and </a:t>
            </a:r>
            <a:r>
              <a:rPr lang="en-US" altLang="zh-CN" dirty="0">
                <a:latin typeface="+mn-lt"/>
              </a:rPr>
              <a:t>Research</a:t>
            </a:r>
            <a:endParaRPr lang="zh-CN" altLang="en-US" dirty="0">
              <a:latin typeface="+mn-lt"/>
            </a:endParaRPr>
          </a:p>
        </p:txBody>
      </p:sp>
      <p:sp>
        <p:nvSpPr>
          <p:cNvPr id="5" name="文本框 12"/>
          <p:cNvSpPr txBox="1"/>
          <p:nvPr/>
        </p:nvSpPr>
        <p:spPr>
          <a:xfrm>
            <a:off x="726141" y="1462554"/>
            <a:ext cx="10627659" cy="1854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altLang="zh-CN" sz="1600" b="0" i="0" dirty="0">
                <a:solidFill>
                  <a:srgbClr val="494E52"/>
                </a:solidFill>
                <a:effectLst/>
                <a:cs typeface="Calibri" panose="020F0502020204030204" pitchFamily="34" charset="0"/>
              </a:rPr>
              <a:t>U Toronto, </a:t>
            </a:r>
            <a:r>
              <a:rPr lang="en-US" altLang="zh-CN" sz="1600" b="0" i="0" dirty="0" err="1">
                <a:solidFill>
                  <a:srgbClr val="494E52"/>
                </a:solidFill>
                <a:effectLst/>
                <a:cs typeface="Calibri" panose="020F0502020204030204" pitchFamily="34" charset="0"/>
              </a:rPr>
              <a:t>B.A.Sc</a:t>
            </a:r>
            <a:r>
              <a:rPr lang="en-US" altLang="zh-CN" sz="1600" b="0" i="0" dirty="0">
                <a:solidFill>
                  <a:srgbClr val="494E52"/>
                </a:solidFill>
                <a:effectLst/>
                <a:cs typeface="Calibri" panose="020F0502020204030204" pitchFamily="34" charset="0"/>
              </a:rPr>
              <a:t> in Engineering Science, 2019; UC Berkeley, Ph.D. in EECS, 2024</a:t>
            </a:r>
            <a:endParaRPr lang="en-US" altLang="zh-CN" sz="1600" b="0" i="0" dirty="0">
              <a:solidFill>
                <a:srgbClr val="494E52"/>
              </a:solidFill>
              <a:effectLst/>
              <a:cs typeface="Calibri" panose="020F0502020204030204" pitchFamily="34" charset="0"/>
            </a:endParaRPr>
          </a:p>
          <a:p>
            <a:pPr algn="l"/>
            <a:endParaRPr lang="en-US" altLang="zh-CN" sz="1600" b="0" i="0" dirty="0">
              <a:solidFill>
                <a:srgbClr val="494E52"/>
              </a:solidFill>
              <a:effectLst/>
              <a:cs typeface="Calibri" panose="020F0502020204030204" pitchFamily="34" charset="0"/>
            </a:endParaRPr>
          </a:p>
          <a:p>
            <a:pPr algn="l"/>
            <a:r>
              <a:rPr lang="en-US" altLang="zh-CN" sz="1600" b="0" i="0" dirty="0">
                <a:solidFill>
                  <a:srgbClr val="494E52"/>
                </a:solidFill>
                <a:effectLst/>
                <a:cs typeface="Calibri" panose="020F0502020204030204" pitchFamily="34" charset="0"/>
              </a:rPr>
              <a:t>My research aims to develop next-generation optimization theory that could lead to more efficient machine learning practices.</a:t>
            </a:r>
            <a:endParaRPr lang="en-US" altLang="zh-CN" sz="1600" dirty="0">
              <a:solidFill>
                <a:srgbClr val="494E52"/>
              </a:solidFill>
              <a:cs typeface="Calibri" panose="020F0502020204030204" pitchFamily="34" charset="0"/>
            </a:endParaRPr>
          </a:p>
          <a:p>
            <a:pPr algn="l"/>
            <a:endParaRPr lang="en-US" altLang="zh-CN" sz="1600" b="0" i="0" dirty="0">
              <a:solidFill>
                <a:srgbClr val="494E52"/>
              </a:solidFill>
              <a:effectLst/>
              <a:cs typeface="Calibri" panose="020F0502020204030204" pitchFamily="34" charset="0"/>
            </a:endParaRPr>
          </a:p>
          <a:p>
            <a:pPr algn="l"/>
            <a:r>
              <a:rPr lang="en-US" altLang="zh-CN" sz="1600" b="0" i="0" dirty="0">
                <a:solidFill>
                  <a:srgbClr val="494E52"/>
                </a:solidFill>
                <a:effectLst/>
                <a:cs typeface="Calibri" panose="020F0502020204030204" pitchFamily="34" charset="0"/>
              </a:rPr>
              <a:t>Mathematically, my work predominantly addresses non-convex optimization problems, striving for improved solutions with better guarantees. This involves a deep dive into the impacts of uncertainty, parameterization, and algorithms on these problems.</a:t>
            </a:r>
            <a:endParaRPr lang="en-US" altLang="zh-CN" sz="1600" b="0" i="0" dirty="0">
              <a:solidFill>
                <a:srgbClr val="494E52"/>
              </a:solidFill>
              <a:effectLst/>
              <a:cs typeface="Calibri" panose="020F0502020204030204" pitchFamily="34" charset="0"/>
            </a:endParaRPr>
          </a:p>
          <a:p>
            <a:pPr algn="l"/>
            <a:endParaRPr lang="en-US" altLang="zh-CN" sz="1600" dirty="0">
              <a:solidFill>
                <a:srgbClr val="494E52"/>
              </a:solidFill>
              <a:cs typeface="Calibri" panose="020F0502020204030204" pitchFamily="34" charset="0"/>
            </a:endParaRPr>
          </a:p>
          <a:p>
            <a:pPr algn="l"/>
            <a:endParaRPr lang="en-US" altLang="zh-CN" sz="1600" b="0" i="0" dirty="0">
              <a:solidFill>
                <a:srgbClr val="494E52"/>
              </a:solidFill>
              <a:effectLst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0037" y="6105739"/>
            <a:ext cx="6689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Would be nice to have some theory around non-convex optimization!</a:t>
            </a:r>
            <a:endParaRPr lang="en-US" sz="1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endParaRPr lang="en-US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661" y="4351666"/>
            <a:ext cx="2769652" cy="16617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1304" y="3437267"/>
            <a:ext cx="6525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- Induces a paradigm shift in optimization practices</a:t>
            </a:r>
            <a:endParaRPr lang="en-US" sz="2400" dirty="0"/>
          </a:p>
        </p:txBody>
      </p:sp>
      <p:pic>
        <p:nvPicPr>
          <p:cNvPr id="13" name="Picture 12" descr="Non-Convex_Objective_Functio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837" y="4147780"/>
            <a:ext cx="2769652" cy="2069562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stCxn id="3" idx="3"/>
            <a:endCxn id="5" idx="1"/>
          </p:cNvCxnSpPr>
          <p:nvPr/>
        </p:nvCxnSpPr>
        <p:spPr>
          <a:xfrm flipV="1">
            <a:off x="5018313" y="5182561"/>
            <a:ext cx="241252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30634" y="4997895"/>
            <a:ext cx="860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Convex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0200489" y="4997895"/>
            <a:ext cx="1296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Non-convex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7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314" y="577707"/>
            <a:ext cx="5064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Experiments – LLM Finetuning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0806" y="1335506"/>
            <a:ext cx="109503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Setup: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Fine-tuned pre-trained GPT-2 [6] on MNLI [7]. VAMO was benchmarked against FO-SGD and representative ZO methods (e.g., ZO-SGD, ZO-SVRG [8]). SVRG was not compared because it was too expensive to run.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Findings: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only slightly higher total query cost, VAMO achieves significantly faster and more stable convergence per query.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”query” is one forward/backward pass of one sample.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666" y="6003294"/>
            <a:ext cx="115006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[6] Alec Radford, Jeffrey Wu, Rewon Child, David Luan, Dario Amodei, Ilya </a:t>
            </a:r>
            <a:r>
              <a:rPr lang="en-US" sz="1000" dirty="0" err="1"/>
              <a:t>Sutskever</a:t>
            </a:r>
            <a:r>
              <a:rPr lang="en-US" sz="1000" dirty="0"/>
              <a:t>, et al. Language models are unsupervised multitask learners. OpenAI blog, 1(8):9, 2019.</a:t>
            </a:r>
            <a:endParaRPr lang="en-US" sz="1000" dirty="0"/>
          </a:p>
          <a:p>
            <a:r>
              <a:rPr lang="en-US" sz="1000" dirty="0"/>
              <a:t>[7] Adina Williams, Nikita Nangia, and Samuel R Bowman. A broad-coverage challenge corpus for sentence understanding through inference. </a:t>
            </a:r>
            <a:r>
              <a:rPr lang="en-US" sz="1000" dirty="0" err="1"/>
              <a:t>arXiv</a:t>
            </a:r>
            <a:r>
              <a:rPr lang="en-US" sz="1000" dirty="0"/>
              <a:t> preprint arXiv:1704.05426, 2017.</a:t>
            </a:r>
            <a:endParaRPr lang="en-US" sz="1000" dirty="0"/>
          </a:p>
          <a:p>
            <a:r>
              <a:rPr lang="en-US" sz="1000" dirty="0"/>
              <a:t>[8] </a:t>
            </a:r>
            <a:r>
              <a:rPr lang="en-US" sz="1000" dirty="0" err="1"/>
              <a:t>Sijia</a:t>
            </a:r>
            <a:r>
              <a:rPr lang="en-US" sz="1000" dirty="0"/>
              <a:t> Liu, Bhavya </a:t>
            </a:r>
            <a:r>
              <a:rPr lang="en-US" sz="1000" dirty="0" err="1"/>
              <a:t>Kailkhura</a:t>
            </a:r>
            <a:r>
              <a:rPr lang="en-US" sz="1000" dirty="0"/>
              <a:t>, Pin-Yu Chen, </a:t>
            </a:r>
            <a:r>
              <a:rPr lang="en-US" sz="1000" dirty="0" err="1"/>
              <a:t>Paishun</a:t>
            </a:r>
            <a:r>
              <a:rPr lang="en-US" sz="1000" dirty="0"/>
              <a:t> Ting, Shiyu Chang, and Lisa Amini. Zeroth-order stochastic variance reduction for nonconvex optimization. Advances in neural information processing systems, 31, 2018</a:t>
            </a:r>
            <a:endParaRPr lang="en-US" sz="1000" dirty="0"/>
          </a:p>
        </p:txBody>
      </p:sp>
      <p:pic>
        <p:nvPicPr>
          <p:cNvPr id="4" name="图形 5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071082" y="3643830"/>
            <a:ext cx="3088814" cy="2308324"/>
          </a:xfrm>
          <a:prstGeom prst="rect">
            <a:avLst/>
          </a:prstGeom>
        </p:spPr>
      </p:pic>
      <p:pic>
        <p:nvPicPr>
          <p:cNvPr id="5" name="图形 8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60918" y="3643830"/>
            <a:ext cx="3088814" cy="23083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314" y="577707"/>
            <a:ext cx="3923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Why is VAMO efficient?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89769" y="4279996"/>
            <a:ext cx="8092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VAMO saves both memory storage and computation time compared to SVRG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0173" y="1253632"/>
            <a:ext cx="8311984" cy="28736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665" y="4802033"/>
            <a:ext cx="7239000" cy="172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0314" y="577707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19709" y="1740046"/>
                <a:ext cx="10920737" cy="433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63550" lvl="3">
                  <a:spcAft>
                    <a:spcPts val="1200"/>
                  </a:spcAft>
                  <a:defRPr/>
                </a:pPr>
                <a:r>
                  <a:rPr lang="en-US" altLang="zh-HK" dirty="0">
                    <a:latin typeface="Arial" panose="020B0604020202020204" pitchFamily="34" charset="0"/>
                    <a:cs typeface="Arial" panose="020B0604020202020204" pitchFamily="34" charset="0"/>
                  </a:rPr>
                  <a:t>We proposed VAMO, a hybrid FO and ZO algorithm for efficient large-scale optimization.</a:t>
                </a:r>
                <a:endParaRPr lang="en-US" altLang="zh-HK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63550" lvl="3">
                  <a:spcAft>
                    <a:spcPts val="1200"/>
                  </a:spcAft>
                  <a:defRPr/>
                </a:pPr>
                <a:r>
                  <a:rPr lang="en-US" altLang="zh-HK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Key Achievements: </a:t>
                </a:r>
                <a:endParaRPr lang="en-US" altLang="zh-HK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6450" lvl="3" indent="-342900">
                  <a:spcAft>
                    <a:spcPts val="1200"/>
                  </a:spcAft>
                  <a:buFont typeface="Wingdings" panose="05000000000000000000" pitchFamily="2" charset="2"/>
                  <a:buChar char="§"/>
                  <a:defRPr/>
                </a:pPr>
                <a:r>
                  <a:rPr lang="en-US" altLang="zh-HK" dirty="0">
                    <a:latin typeface="Arial" panose="020B0604020202020204" pitchFamily="34" charset="0"/>
                    <a:cs typeface="Arial" panose="020B0604020202020204" pitchFamily="34" charset="0"/>
                  </a:rPr>
                  <a:t>VAMO achieves a fast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altLang="zh-HK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HK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zh-HK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altLang="zh-HK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altLang="zh-HK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HK" dirty="0">
                    <a:latin typeface="Arial" panose="020B0604020202020204" pitchFamily="34" charset="0"/>
                    <a:cs typeface="Arial" panose="020B0604020202020204" pitchFamily="34" charset="0"/>
                  </a:rPr>
                  <a:t> convergence rate that is independent of model dimension, outperforming FO-SGD and making it suitable for large models.</a:t>
                </a:r>
                <a:endParaRPr lang="en-US" altLang="zh-HK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6450" lvl="3" indent="-342900">
                  <a:spcAft>
                    <a:spcPts val="1200"/>
                  </a:spcAft>
                  <a:buFont typeface="Wingdings" panose="05000000000000000000" pitchFamily="2" charset="2"/>
                  <a:buChar char="§"/>
                  <a:defRPr/>
                </a:pPr>
                <a:r>
                  <a:rPr lang="en-US" altLang="zh-HK" dirty="0">
                    <a:latin typeface="Arial" panose="020B0604020202020204" pitchFamily="34" charset="0"/>
                    <a:cs typeface="Arial" panose="020B0604020202020204" pitchFamily="34" charset="0"/>
                  </a:rPr>
                  <a:t>It drastically lowers computational cost by replacing the most expensive step of FO-SVRG (the full gradient) with an efficient ZO estimate. </a:t>
                </a:r>
                <a:endParaRPr lang="en-US" altLang="zh-HK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6450" lvl="3" indent="-342900">
                  <a:spcAft>
                    <a:spcPts val="1200"/>
                  </a:spcAft>
                  <a:buFont typeface="Wingdings" panose="05000000000000000000" pitchFamily="2" charset="2"/>
                  <a:buChar char="§"/>
                  <a:defRPr/>
                </a:pPr>
                <a:r>
                  <a:rPr lang="en-US" altLang="zh-HK" dirty="0">
                    <a:latin typeface="Arial" panose="020B0604020202020204" pitchFamily="34" charset="0"/>
                    <a:cs typeface="Arial" panose="020B0604020202020204" pitchFamily="34" charset="0"/>
                  </a:rPr>
                  <a:t>The additional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altLang="zh-HK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HK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zh-HK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altLang="zh-HK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zh-HK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HK" dirty="0">
                    <a:latin typeface="Arial" panose="020B0604020202020204" pitchFamily="34" charset="0"/>
                    <a:cs typeface="Arial" panose="020B0604020202020204" pitchFamily="34" charset="0"/>
                  </a:rPr>
                  <a:t> error, a result of using a two-point ZO estimate, can be systematically reduced by using the multi-point (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altLang="zh-HK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altLang="zh-HK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altLang="zh-HK" dirty="0">
                    <a:latin typeface="Arial" panose="020B0604020202020204" pitchFamily="34" charset="0"/>
                    <a:cs typeface="Arial" panose="020B0604020202020204" pitchFamily="34" charset="0"/>
                  </a:rPr>
                  <a:t>) estimation strategy.</a:t>
                </a:r>
                <a:endParaRPr lang="en-US" altLang="zh-HK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63550" lvl="3">
                  <a:spcAft>
                    <a:spcPts val="1200"/>
                  </a:spcAft>
                  <a:defRPr/>
                </a:pPr>
                <a:r>
                  <a:rPr lang="en-US" altLang="zh-HK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Overall Contribution: </a:t>
                </a:r>
                <a:r>
                  <a:rPr lang="en-US" altLang="zh-HK" dirty="0">
                    <a:latin typeface="Arial" panose="020B0604020202020204" pitchFamily="34" charset="0"/>
                    <a:cs typeface="Arial" panose="020B0604020202020204" pitchFamily="34" charset="0"/>
                  </a:rPr>
                  <a:t>VAMO is an adaptable and flexible solution that leverages the strengths of both FO and ZO methods, effectively bridging the gap between fast, expensive optimizers and cheap, slow ones. </a:t>
                </a:r>
                <a:endParaRPr lang="en-US" altLang="zh-HK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09" y="1740046"/>
                <a:ext cx="10920737" cy="4339650"/>
              </a:xfrm>
              <a:prstGeom prst="rect">
                <a:avLst/>
              </a:prstGeom>
              <a:blipFill rotWithShape="1">
                <a:blip r:embed="rId1"/>
                <a:stretch>
                  <a:fillRect l="-6" t="-3" r="6" b="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0767" y="2551837"/>
            <a:ext cx="61504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Thank you! 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Questions Welcome!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224" y="567097"/>
            <a:ext cx="6046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all know that machine learning models are getting bigger…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rcRect b="8009"/>
          <a:stretch>
            <a:fillRect/>
          </a:stretch>
        </p:blipFill>
        <p:spPr>
          <a:xfrm>
            <a:off x="1675457" y="964050"/>
            <a:ext cx="8841085" cy="43202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7615" y="4683294"/>
            <a:ext cx="1310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Linear Regression</a:t>
            </a:r>
            <a:endParaRPr lang="en-US" sz="1200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62223" y="5052625"/>
            <a:ext cx="3049073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133856" y="4998325"/>
            <a:ext cx="97536" cy="914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2708" y="5028649"/>
            <a:ext cx="10198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Early 19</a:t>
            </a:r>
            <a:r>
              <a:rPr lang="en-US" sz="900" baseline="30000" dirty="0"/>
              <a:t>th</a:t>
            </a:r>
            <a:r>
              <a:rPr lang="en-US" sz="900" dirty="0"/>
              <a:t> Century</a:t>
            </a:r>
            <a:endParaRPr lang="en-US" sz="900" dirty="0"/>
          </a:p>
        </p:txBody>
      </p:sp>
      <p:sp>
        <p:nvSpPr>
          <p:cNvPr id="11" name="TextBox 10"/>
          <p:cNvSpPr txBox="1"/>
          <p:nvPr/>
        </p:nvSpPr>
        <p:spPr>
          <a:xfrm>
            <a:off x="159215" y="5367657"/>
            <a:ext cx="2109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Second-order Methods</a:t>
            </a:r>
            <a:endParaRPr lang="en-US" sz="1600" dirty="0"/>
          </a:p>
          <a:p>
            <a:pPr algn="ctr"/>
            <a:r>
              <a:rPr lang="en-US" sz="1600" dirty="0"/>
              <a:t>Hand Calculation</a:t>
            </a:r>
            <a:endParaRPr lang="en-US" sz="1600" dirty="0"/>
          </a:p>
        </p:txBody>
      </p:sp>
      <p:sp>
        <p:nvSpPr>
          <p:cNvPr id="12" name="Oval 11"/>
          <p:cNvSpPr/>
          <p:nvPr/>
        </p:nvSpPr>
        <p:spPr>
          <a:xfrm>
            <a:off x="3213865" y="4936570"/>
            <a:ext cx="97536" cy="914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627264" y="4683294"/>
            <a:ext cx="1270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Neural Networks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268254" y="5380890"/>
            <a:ext cx="1898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First-order Methods</a:t>
            </a:r>
            <a:endParaRPr lang="en-US" sz="1600" dirty="0"/>
          </a:p>
          <a:p>
            <a:pPr algn="ctr"/>
            <a:r>
              <a:rPr lang="en-US" sz="1600" dirty="0"/>
              <a:t>CPU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392379" y="5380890"/>
            <a:ext cx="1853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First-order Methods</a:t>
            </a:r>
            <a:endParaRPr lang="en-US" sz="1600" dirty="0"/>
          </a:p>
          <a:p>
            <a:pPr algn="ctr"/>
            <a:r>
              <a:rPr lang="en-US" sz="1600" dirty="0"/>
              <a:t>Single GPU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731798" y="5367657"/>
            <a:ext cx="1853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First-order Methods</a:t>
            </a:r>
            <a:endParaRPr lang="en-US" sz="1600" dirty="0"/>
          </a:p>
          <a:p>
            <a:pPr algn="ctr"/>
            <a:r>
              <a:rPr lang="en-US" sz="1600" dirty="0"/>
              <a:t>GPU Clusters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8588717" y="5380890"/>
            <a:ext cx="3476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Computational Cost Prohibitively High!!</a:t>
            </a:r>
            <a:endParaRPr lang="en-US" sz="1600" dirty="0">
              <a:solidFill>
                <a:srgbClr val="FF0000"/>
              </a:solidFill>
            </a:endParaRP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Only Big Tech can do!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70214" y="5058513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1991</a:t>
            </a:r>
            <a:endParaRPr lang="en-US" sz="900" dirty="0"/>
          </a:p>
        </p:txBody>
      </p:sp>
      <p:sp>
        <p:nvSpPr>
          <p:cNvPr id="19" name="TextBox 18"/>
          <p:cNvSpPr txBox="1"/>
          <p:nvPr/>
        </p:nvSpPr>
        <p:spPr>
          <a:xfrm>
            <a:off x="8476700" y="6062282"/>
            <a:ext cx="3588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Zero-order (gradient free) methods?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07904 -0.000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" y="-2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 animBg="1"/>
      <p:bldP spid="8" grpId="0"/>
      <p:bldP spid="11" grpId="0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8191" y="1035825"/>
            <a:ext cx="9515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New Training/Optimization Techniques are Still Needed!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4355183" y="2022205"/>
            <a:ext cx="2813589" cy="2813589"/>
          </a:xfrm>
          <a:prstGeom prst="ellipse">
            <a:avLst/>
          </a:prstGeom>
          <a:solidFill>
            <a:srgbClr val="5C83CF">
              <a:alpha val="9804"/>
            </a:srgbClr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282411" y="3273613"/>
            <a:ext cx="2813589" cy="2813589"/>
          </a:xfrm>
          <a:prstGeom prst="ellipse">
            <a:avLst/>
          </a:prstGeom>
          <a:solidFill>
            <a:srgbClr val="F29E65">
              <a:alpha val="9804"/>
            </a:srgbClr>
          </a:solidFill>
          <a:ln>
            <a:solidFill>
              <a:schemeClr val="accent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384276" y="3273614"/>
            <a:ext cx="2813589" cy="2813589"/>
          </a:xfrm>
          <a:prstGeom prst="ellipse">
            <a:avLst/>
          </a:prstGeom>
          <a:solidFill>
            <a:srgbClr val="73B347">
              <a:alpha val="9804"/>
            </a:srgbClr>
          </a:solidFill>
          <a:ln>
            <a:solidFill>
              <a:schemeClr val="accent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023893" y="2200884"/>
            <a:ext cx="2517036" cy="369332"/>
          </a:xfrm>
          <a:prstGeom prst="rect">
            <a:avLst/>
          </a:prstGeom>
          <a:solidFill>
            <a:srgbClr val="9AB3E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Computational</a:t>
            </a:r>
            <a:r>
              <a:rPr lang="zh-CN" altLang="en-US" dirty="0"/>
              <a:t> </a:t>
            </a:r>
            <a:r>
              <a:rPr lang="en-US" dirty="0"/>
              <a:t>Efficiency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406320" y="5206623"/>
            <a:ext cx="1876091" cy="369332"/>
          </a:xfrm>
          <a:prstGeom prst="rect">
            <a:avLst/>
          </a:prstGeom>
          <a:solidFill>
            <a:srgbClr val="ED7D3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Convergence</a:t>
            </a:r>
            <a:r>
              <a:rPr lang="zh-CN" altLang="en-US" dirty="0"/>
              <a:t> </a:t>
            </a:r>
            <a:r>
              <a:rPr lang="en-US" altLang="zh-CN" dirty="0"/>
              <a:t>Rate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241544" y="4680407"/>
            <a:ext cx="1544525" cy="369332"/>
          </a:xfrm>
          <a:prstGeom prst="rect">
            <a:avLst/>
          </a:prstGeom>
          <a:solidFill>
            <a:srgbClr val="70AD47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Generalization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446988" y="4722085"/>
            <a:ext cx="2109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Second-order Methods</a:t>
            </a:r>
            <a:endParaRPr lang="en-US" sz="1600" dirty="0"/>
          </a:p>
          <a:p>
            <a:r>
              <a:rPr lang="en-US" sz="1600" dirty="0"/>
              <a:t>(Newton’s Method)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4419519" y="3588550"/>
            <a:ext cx="1035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Vanilla GD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5674472" y="3249996"/>
            <a:ext cx="1329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Stochastic GD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6399999" y="4095632"/>
            <a:ext cx="1321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Adaptive SGD</a:t>
            </a:r>
            <a:br>
              <a:rPr lang="en-US" sz="1600" dirty="0"/>
            </a:br>
            <a:r>
              <a:rPr lang="en-US" sz="1600" dirty="0"/>
              <a:t>(ADAM)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4518495" y="2538692"/>
            <a:ext cx="2650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Zero-order (gradient free) </a:t>
            </a:r>
            <a:endParaRPr lang="en-US" dirty="0"/>
          </a:p>
          <a:p>
            <a:r>
              <a:rPr lang="en-US" dirty="0"/>
              <a:t>Methods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136668" y="4181159"/>
            <a:ext cx="1197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Holy Grail!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60071" y="4007884"/>
            <a:ext cx="1285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n>
                  <a:solidFill>
                    <a:srgbClr val="FF0000"/>
                  </a:solidFill>
                </a:ln>
              </a:rPr>
              <a:t>Ours (VAMO)</a:t>
            </a:r>
            <a:endParaRPr lang="en-US" sz="1600" dirty="0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1"/>
      <p:bldP spid="33" grpId="2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047" y="898190"/>
            <a:ext cx="10725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Our Solution: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VAMO (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VAriance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-reduced Mixed-gradient Optimizer)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6"/>
              <p:cNvSpPr txBox="1"/>
              <p:nvPr/>
            </p:nvSpPr>
            <p:spPr bwMode="auto">
              <a:xfrm>
                <a:off x="263565" y="1637511"/>
                <a:ext cx="10821202" cy="44165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marL="342900" indent="-3429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463550" lvl="3" ea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FF0000"/>
                  </a:buClr>
                  <a:buNone/>
                  <a:defRPr/>
                </a:pPr>
                <a:r>
                  <a:rPr lang="en-US" altLang="zh-HK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Core Idea:</a:t>
                </a:r>
                <a:r>
                  <a:rPr lang="en-US" altLang="zh-HK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Create a hybrid algorithm that blends first order (FO) and zeroth order (ZO) techniques. </a:t>
                </a:r>
                <a:endParaRPr lang="en-US" altLang="zh-HK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63550" lvl="3" ea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FF0000"/>
                  </a:buClr>
                  <a:buNone/>
                  <a:defRPr/>
                </a:pPr>
                <a:r>
                  <a:rPr lang="en-US" altLang="zh-HK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How?</a:t>
                </a:r>
                <a:endParaRPr lang="en-US" altLang="zh-HK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6450" lvl="3" indent="-342900" ea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US" altLang="zh-HK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We use the fast variance reduced (SVRG [1]) framework to improve convergence rate. The use of variance reduction techniques in [1] increased convergence rate from </a:t>
                </a:r>
                <a14:m>
                  <m:oMath xmlns:m="http://schemas.openxmlformats.org/officeDocument/2006/math">
                    <m:r>
                      <a:rPr lang="el-GR" altLang="zh-HK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𝒪</m:t>
                    </m:r>
                    <m:d>
                      <m:dPr>
                        <m:ctrlPr>
                          <a:rPr lang="en-US" altLang="zh-HK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HK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altLang="zh-HK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zh-HK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HK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𝑇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altLang="zh-HK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HK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in SGD to </a:t>
                </a:r>
                <a14:m>
                  <m:oMath xmlns:m="http://schemas.openxmlformats.org/officeDocument/2006/math">
                    <m:r>
                      <a:rPr lang="el-GR" altLang="zh-HK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𝒪</m:t>
                    </m:r>
                    <m:d>
                      <m:dPr>
                        <m:ctrlPr>
                          <a:rPr lang="en-US" altLang="zh-HK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HK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altLang="zh-HK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HK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den>
                        </m:f>
                      </m:e>
                    </m:d>
                  </m:oMath>
                </a14:m>
                <a:endParaRPr lang="en-US" altLang="zh-HK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6450" lvl="3" indent="-342900" ea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US" altLang="zh-HK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However, SVRG requires full batch gradients periodically, which is very expensive.</a:t>
                </a:r>
                <a:endParaRPr lang="en-US" altLang="zh-HK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6450" lvl="3" indent="-342900" ea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US" altLang="zh-HK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We replace this most expensive step, the full-batch FO gradient with an efficient ZO estimate.</a:t>
                </a:r>
                <a:endParaRPr lang="en-US" altLang="zh-HK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6450" lvl="3" indent="-342900" ea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US" altLang="zh-HK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Introduce a “mixing coefficient” (</a:t>
                </a:r>
                <a14:m>
                  <m:oMath xmlns:m="http://schemas.openxmlformats.org/officeDocument/2006/math">
                    <m:r>
                      <a:rPr lang="en-US" altLang="zh-HK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altLang="zh-HK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) to balance FO and ZO information. Thus, we offer adaptable ZO estimation depending on computational budget.</a:t>
                </a:r>
                <a:endParaRPr lang="en-US" altLang="zh-HK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63550" lvl="3" ea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  <a:defRPr/>
                </a:pPr>
                <a:r>
                  <a:rPr lang="en-US" altLang="zh-HK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Goal:</a:t>
                </a:r>
                <a:r>
                  <a:rPr lang="en-US" altLang="zh-HK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Achieve the fast convergence of SVRG at a much lower computational cost.</a:t>
                </a:r>
                <a:endParaRPr lang="en-US" altLang="zh-HK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內容版面配置區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3565" y="1637511"/>
                <a:ext cx="10821202" cy="4416559"/>
              </a:xfrm>
              <a:prstGeom prst="rect">
                <a:avLst/>
              </a:prstGeom>
              <a:blipFill rotWithShape="1">
                <a:blip r:embed="rId1"/>
                <a:stretch>
                  <a:fillRect t="-11" r="2" b="-3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278293" y="6270171"/>
            <a:ext cx="93492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[1] Rie Johnson and Tong Zhang. Accelerating stochastic gradient descent using predictive variance reduction. Advances in neural information processing systems, 26, 2013.</a:t>
            </a:r>
            <a:endParaRPr lang="en-US" sz="10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9167" y="378426"/>
            <a:ext cx="7278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Primer on Zero-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Order (ZO) Optimization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Finite difference approximation: using two function values to estimate the gradient. The vertical difference $f(x+\delta)-f(x)$ over horizontal step $\delta$ approximates the derivative.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039" y="2691433"/>
            <a:ext cx="2664779" cy="204983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7451956" y="3239136"/>
                <a:ext cx="415722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Finite difference approximation: using two function values to estimate the gradient. </a:t>
                </a:r>
                <a:endParaRPr lang="en-US" sz="1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1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vertical difference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)−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over horizontal step </a:t>
                </a:r>
                <a14:m>
                  <m:oMath xmlns:m="http://schemas.openxmlformats.org/officeDocument/2006/math"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approximates the derivative.</a:t>
                </a:r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1956" y="3239136"/>
                <a:ext cx="4157221" cy="1015663"/>
              </a:xfrm>
              <a:prstGeom prst="rect">
                <a:avLst/>
              </a:prstGeom>
              <a:blipFill rotWithShape="1">
                <a:blip r:embed="rId2"/>
                <a:stretch>
                  <a:fillRect l="-6" r="3" b="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69167" y="1184658"/>
                <a:ext cx="992642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Definition: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Zeroth-order optimization aims to minimize an objective function using only function evaluations, with no access to analytical gradients .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It is also known as 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derivative-free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or 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black-box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optimization, since the optimizer treats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as a black box. It is much cheaper to only evaluate function value (forward pass), thereby making it extremely efficient.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67" y="1184658"/>
                <a:ext cx="9926424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2" t="-24" r="3" b="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558222" y="4688532"/>
            <a:ext cx="69781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 the core, ZO gradient is like a monte-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carlo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estimation of true gradient [2]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787" y="5027086"/>
            <a:ext cx="4083184" cy="6020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754569" y="5588028"/>
                <a:ext cx="10682861" cy="614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random direction sample from distribution of choice,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𝜙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dimension dependent constant, and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smoothing parameter. If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⟶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∇</m:t>
                        </m:r>
                      </m:e>
                    </m:acc>
                    <m:r>
                      <a:rPr lang="en-US" sz="1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will tend to be unbiased, but the step will be unbearably small.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69" y="5588028"/>
                <a:ext cx="10682861" cy="614848"/>
              </a:xfrm>
              <a:prstGeom prst="rect">
                <a:avLst/>
              </a:prstGeom>
              <a:blipFill rotWithShape="1">
                <a:blip r:embed="rId5"/>
                <a:stretch>
                  <a:fillRect l="-2" t="-5" r="4" b="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146318" y="6242414"/>
            <a:ext cx="9349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[2] </a:t>
            </a:r>
            <a:r>
              <a:rPr lang="en-US" sz="1000" dirty="0" err="1"/>
              <a:t>Sijia</a:t>
            </a:r>
            <a:r>
              <a:rPr lang="en-US" sz="1000" dirty="0"/>
              <a:t> Liu, Pin-Yu Chen, Bhavya </a:t>
            </a:r>
            <a:r>
              <a:rPr lang="en-US" sz="1000" dirty="0" err="1"/>
              <a:t>Kailkhura</a:t>
            </a:r>
            <a:r>
              <a:rPr lang="en-US" sz="1000" dirty="0"/>
              <a:t>, </a:t>
            </a:r>
            <a:r>
              <a:rPr lang="en-US" sz="1000" dirty="0" err="1"/>
              <a:t>Gaoyuan</a:t>
            </a:r>
            <a:r>
              <a:rPr lang="en-US" sz="1000" dirty="0"/>
              <a:t> Zhang, Alfred O Hero III, and Pramod K Varshney. A primer on zeroth-order optimization in signal processing and machine learning: Principals, recent advances, and applications. IEEE Signal Processing Magazine, 37(5):43–54, 2020.</a:t>
            </a:r>
            <a:endParaRPr lang="en-US" sz="10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6754" y="480735"/>
            <a:ext cx="5102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Why Zero-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Order Reduction?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91741" y="4496997"/>
                <a:ext cx="11811786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Challenges: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High sample complexity: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Requires many function evaluations to reach an optimum (often far more than gradient-based methods) .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Scalability: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Struggle in </a:t>
                </a:r>
                <a:r>
                  <a:rPr lang="en-US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high-dimensional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search spaces (convergence rate is dependent 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) .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Biased Gradients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: In expectation, ZO methods are optimizing a smoothed version of the original function, making convergence problematic at times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41" y="4496997"/>
                <a:ext cx="11811786" cy="2062103"/>
              </a:xfrm>
              <a:prstGeom prst="rect">
                <a:avLst/>
              </a:prstGeom>
              <a:blipFill rotWithShape="1">
                <a:blip r:embed="rId1"/>
                <a:stretch>
                  <a:fillRect l="-2" t="-27" r="4" b="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t="2333"/>
          <a:stretch>
            <a:fillRect/>
          </a:stretch>
        </p:blipFill>
        <p:spPr>
          <a:xfrm>
            <a:off x="2209799" y="1915692"/>
            <a:ext cx="7772400" cy="23728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10074" y="1133106"/>
            <a:ext cx="9751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>
                <a:latin typeface="Arial" panose="020B0604020202020204" pitchFamily="34" charset="0"/>
                <a:cs typeface="Arial" panose="020B0604020202020204" pitchFamily="34" charset="0"/>
              </a:rPr>
              <a:t>The critical bottleneck of back-propagation mostly lies within the peak memory requirements.</a:t>
            </a:r>
            <a:endParaRPr lang="en-US" altLang="zh-H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HK" dirty="0">
                <a:latin typeface="Arial" panose="020B0604020202020204" pitchFamily="34" charset="0"/>
                <a:cs typeface="Arial" panose="020B0604020202020204" pitchFamily="34" charset="0"/>
              </a:rPr>
              <a:t>Therefore, the use of ZO methods enables training and fine-tuning on much lighter devices. [3]</a:t>
            </a:r>
            <a:endParaRPr lang="en-US" altLang="zh-H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5017" y="6324897"/>
            <a:ext cx="10825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[3] Zhang, Y., Li, P., Hong, J., Li, J., Zhang, Y., Zheng, W., ... &amp; Chen, T. (2024). Revisiting zeroth-order optimization for memory-efficient </a:t>
            </a:r>
            <a:r>
              <a:rPr lang="en-US" sz="1000" dirty="0" err="1"/>
              <a:t>llm</a:t>
            </a:r>
            <a:r>
              <a:rPr lang="en-US" sz="1000" dirty="0"/>
              <a:t> fine-tuning: A benchmark. </a:t>
            </a:r>
            <a:r>
              <a:rPr lang="en-US" sz="1000" dirty="0" err="1"/>
              <a:t>arXiv</a:t>
            </a:r>
            <a:r>
              <a:rPr lang="en-US" sz="1000" dirty="0"/>
              <a:t> preprint arXiv:2402.11592.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33408" y="2183560"/>
            <a:ext cx="3064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memory cost of full-parameter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>
            <a:off x="3098093" y="2368226"/>
            <a:ext cx="1620211" cy="3140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052792" y="4342183"/>
                <a:ext cx="3758593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memory cost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𝑡ℎ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layer’s parameters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792" y="4342183"/>
                <a:ext cx="3758593" cy="374270"/>
              </a:xfrm>
              <a:prstGeom prst="rect">
                <a:avLst/>
              </a:prstGeom>
              <a:blipFill rotWithShape="1">
                <a:blip r:embed="rId3"/>
                <a:stretch>
                  <a:fillRect l="-9" t="-14" r="10" b="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7913662" y="4353099"/>
                <a:ext cx="3696589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memory cost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𝑡ℎ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layer’s activations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662" y="4353099"/>
                <a:ext cx="3696589" cy="374270"/>
              </a:xfrm>
              <a:prstGeom prst="rect">
                <a:avLst/>
              </a:prstGeom>
              <a:blipFill rotWithShape="1">
                <a:blip r:embed="rId4"/>
                <a:stretch>
                  <a:fillRect l="-8" t="-46" r="15" b="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stCxn id="12" idx="0"/>
          </p:cNvCxnSpPr>
          <p:nvPr/>
        </p:nvCxnSpPr>
        <p:spPr>
          <a:xfrm flipV="1">
            <a:off x="4932089" y="4181856"/>
            <a:ext cx="2163655" cy="1603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0"/>
          </p:cNvCxnSpPr>
          <p:nvPr/>
        </p:nvCxnSpPr>
        <p:spPr>
          <a:xfrm flipH="1" flipV="1">
            <a:off x="7388352" y="3316224"/>
            <a:ext cx="2373605" cy="10368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  <p:bldP spid="9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314" y="577707"/>
            <a:ext cx="4264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Inside Workings of VAMO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314" y="1196950"/>
            <a:ext cx="3121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Recall First Order SVRG update: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77685" y="1605037"/>
            <a:ext cx="6613689" cy="72898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638372" y="2372777"/>
                <a:ext cx="49152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solidFill>
                      <a:srgbClr val="C00000"/>
                    </a:solidFill>
                  </a:rPr>
                  <a:t>Full-batch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is the computational bottleneck!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372" y="2372777"/>
                <a:ext cx="4915256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9" t="-113" r="4" b="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50314" y="2996031"/>
            <a:ext cx="473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 we replace with a hybrid gradient estimation!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685" y="3378638"/>
            <a:ext cx="6278826" cy="103960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445113" y="4523979"/>
                <a:ext cx="9078832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ℐ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: Standard FO gradient on a small batch (cheap) </a:t>
                </a:r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: Zo estimate of the full batch gradient at checkpoint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(much cheaper than FO gradient)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: Our “mixing knob”, tunes the influence of Zo correction term</a:t>
                </a:r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113" y="4523979"/>
                <a:ext cx="9078832" cy="930768"/>
              </a:xfrm>
              <a:prstGeom prst="rect">
                <a:avLst/>
              </a:prstGeom>
              <a:blipFill rotWithShape="1">
                <a:blip r:embed="rId4"/>
                <a:stretch>
                  <a:fillRect l="-5" t="-26" r="1" b="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007016" y="5661050"/>
            <a:ext cx="7620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Key: Unlike purely ZO methods, our correction term is designed to be unbiased.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Achieved this since the two ZO terms cancel each other in expectation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314" y="577707"/>
            <a:ext cx="4411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VAMO Algorithm Overview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2914" y="1663126"/>
            <a:ext cx="9566171" cy="40683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12722</Words>
  <Application>WPS 演示</Application>
  <PresentationFormat>Widescreen</PresentationFormat>
  <Paragraphs>274</Paragraphs>
  <Slides>23</Slides>
  <Notes>15</Notes>
  <HiddenSlides>1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Arial</vt:lpstr>
      <vt:lpstr>宋体</vt:lpstr>
      <vt:lpstr>Wingdings</vt:lpstr>
      <vt:lpstr>Calibri</vt:lpstr>
      <vt:lpstr>Cambria Math</vt:lpstr>
      <vt:lpstr>Times New Roman</vt:lpstr>
      <vt:lpstr>微软雅黑</vt:lpstr>
      <vt:lpstr>Arial Unicode MS</vt:lpstr>
      <vt:lpstr>PMingLiU</vt:lpstr>
      <vt:lpstr>Segoe Print</vt:lpstr>
      <vt:lpstr>Calibri Light</vt:lpstr>
      <vt:lpstr>等线</vt:lpstr>
      <vt:lpstr>Aptos</vt:lpstr>
      <vt:lpstr>Segoe UI</vt:lpstr>
      <vt:lpstr>BatangChe</vt:lpstr>
      <vt:lpstr>Office 佈景主題</vt:lpstr>
      <vt:lpstr>Efficient and Fast Training with new Zero-th order Hybrid Optimizer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YipYip</dc:creator>
  <cp:lastModifiedBy>北音</cp:lastModifiedBy>
  <cp:revision>92</cp:revision>
  <dcterms:created xsi:type="dcterms:W3CDTF">2025-03-12T02:49:00Z</dcterms:created>
  <dcterms:modified xsi:type="dcterms:W3CDTF">2025-10-18T05:08:48Z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29F1D53F15CC4844B6A90745C982F552_13</vt:lpwstr>
  </property>
  <property fmtid="{D5CDD505-2E9C-101B-9397-08002B2CF9AE}" pid="3" name="KSOProductBuildVer">
    <vt:lpwstr>2052-12.1.0.23125</vt:lpwstr>
  </property>
</Properties>
</file>