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417" r:id="rId5"/>
    <p:sldId id="418" r:id="rId6"/>
    <p:sldId id="419" r:id="rId7"/>
    <p:sldId id="421" r:id="rId8"/>
    <p:sldId id="420" r:id="rId9"/>
    <p:sldId id="422" r:id="rId10"/>
    <p:sldId id="423" r:id="rId11"/>
    <p:sldId id="425" r:id="rId12"/>
    <p:sldId id="426" r:id="rId13"/>
    <p:sldId id="427" r:id="rId14"/>
    <p:sldId id="429" r:id="rId15"/>
    <p:sldId id="430" r:id="rId16"/>
    <p:sldId id="436" r:id="rId17"/>
    <p:sldId id="437" r:id="rId18"/>
    <p:sldId id="431" r:id="rId19"/>
    <p:sldId id="433" r:id="rId20"/>
    <p:sldId id="432" r:id="rId21"/>
    <p:sldId id="439" r:id="rId22"/>
    <p:sldId id="438" r:id="rId23"/>
    <p:sldId id="435" r:id="rId24"/>
    <p:sldId id="441" r:id="rId25"/>
    <p:sldId id="442" r:id="rId26"/>
    <p:sldId id="443" r:id="rId27"/>
    <p:sldId id="44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1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1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35385-E87C-44D2-A164-7FB7438BA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7B47-DD73-48FB-80CE-35C2D42649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hyperlink" Target="http://www.fai-seminar.ac.c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25895"/>
            <a:ext cx="12192000" cy="26001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副标题 2"/>
          <p:cNvSpPr>
            <a:spLocks noGrp="1"/>
          </p:cNvSpPr>
          <p:nvPr/>
        </p:nvSpPr>
        <p:spPr>
          <a:xfrm>
            <a:off x="1524000" y="410106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Jiaye</a:t>
            </a:r>
            <a:r>
              <a:rPr kumimoji="1"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endParaRPr kumimoji="1"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School of Statistics and Data Science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GB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Shanghai University of Finance and Economics</a:t>
            </a:r>
            <a:endParaRPr lang="en-GB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937097" y="6206246"/>
            <a:ext cx="9144000" cy="396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Joint work with our excellent c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ollaborators</a:t>
            </a: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Zixuan Gong (RUC) and Yong Liu (RUC)</a:t>
            </a:r>
            <a:endParaRPr kumimoji="1"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1658040"/>
            <a:ext cx="1219200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 Perform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Than Non-Recursive Ones (Provably)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Looped Transformers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194" y="1437629"/>
            <a:ext cx="1120899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oberservations from looped transformers</a:t>
            </a:r>
            <a:endParaRPr lang="zh-CN" altLang="zh-CN" sz="2000" dirty="0"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1180" y="2279015"/>
            <a:ext cx="4100830" cy="34753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98145" y="2091690"/>
                <a:ext cx="6028055" cy="193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Dataset: synthetic datasets with Markov data</a:t>
                </a:r>
                <a:endParaRPr lang="en-US" altLang="zh-CN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Difficulty metric for each sample</a:t>
                </a:r>
                <a:endParaRPr lang="en-US" altLang="zh-C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>
                  <a:lnSpc>
                    <a:spcPct val="2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dirty="0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IC</m:t>
                      </m:r>
                      <m:r>
                        <a:rPr lang="en-US" altLang="zh-CN" sz="2000" dirty="0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log</m:t>
                      </m:r>
                      <m:r>
                        <a:rPr lang="en-US" altLang="zh-CN" sz="2000" dirty="0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P</m:t>
                      </m:r>
                      <m:r>
                        <a:rPr lang="en-US" altLang="zh-CN" sz="2000" dirty="0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X</m:t>
                      </m:r>
                      <m:r>
                        <a:rPr lang="en-US" altLang="zh-CN" sz="2000" dirty="0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5" y="2091690"/>
                <a:ext cx="6028055" cy="19380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194" y="1203314"/>
            <a:ext cx="1120899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oberservations from looped transformers</a:t>
            </a:r>
            <a:endParaRPr lang="zh-CN" altLang="zh-CN" sz="2000" dirty="0">
              <a:effectLst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55241"/>
            <a:ext cx="12192000" cy="4031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50125"/>
          <a:stretch>
            <a:fillRect/>
          </a:stretch>
        </p:blipFill>
        <p:spPr>
          <a:xfrm>
            <a:off x="0" y="1265961"/>
            <a:ext cx="12192000" cy="20106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80" y="3317240"/>
            <a:ext cx="6416040" cy="33111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50883" b="-6833"/>
          <a:stretch>
            <a:fillRect/>
          </a:stretch>
        </p:blipFill>
        <p:spPr>
          <a:xfrm>
            <a:off x="0" y="1200055"/>
            <a:ext cx="12192000" cy="2255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110" y="3313335"/>
            <a:ext cx="6625780" cy="3312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" y="1082040"/>
            <a:ext cx="10858500" cy="5775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3020" y="1303020"/>
            <a:ext cx="7045325" cy="53822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Looped Transformers 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070" y="144399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Explanation: (refined) River-Vally structure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4212" y="997396"/>
            <a:ext cx="3357788" cy="2127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" y="2722245"/>
            <a:ext cx="9011920" cy="33794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Looped Transformers 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070" y="1443990"/>
            <a:ext cx="667829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Conjecture: (refined) River-Vally structure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Single-Attention: U-Vally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Easily get trapped in the U-Vally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Does not perform well on complext tasks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Loop-Attention: V-Vally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Find a better river region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635" y="997585"/>
            <a:ext cx="5079365" cy="32188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 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Non-Recursive Ones (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Provably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070" y="1443990"/>
            <a:ext cx="10750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 theoretical results based on River-Vally structure (motivating example)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070" y="2006600"/>
            <a:ext cx="10843895" cy="14725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0" y="3749675"/>
            <a:ext cx="10725785" cy="2082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 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Non-Recursive Ones (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Provably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070" y="1443990"/>
            <a:ext cx="10750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 theoretical results based on River-Vally structure (motivating example)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" y="2685415"/>
            <a:ext cx="12075160" cy="2358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Transformers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072957"/>
            <a:ext cx="11756484" cy="342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Transformers have emerged as a cornerstone across various fields with extensive applications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Large language models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Vision recognition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Image generation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Graph data modeling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Scientific discovery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7009574" y="4292900"/>
            <a:ext cx="6431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71" y="2279190"/>
            <a:ext cx="3862592" cy="3862595"/>
          </a:xfrm>
          <a:prstGeom prst="rect">
            <a:avLst/>
          </a:prstGeom>
        </p:spPr>
      </p:pic>
      <p:pic>
        <p:nvPicPr>
          <p:cNvPr id="12" name="Picture 2" descr="Transformers models dubbed foundation models in Stanford 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"/>
          <a:stretch>
            <a:fillRect/>
          </a:stretch>
        </p:blipFill>
        <p:spPr bwMode="auto">
          <a:xfrm>
            <a:off x="7652758" y="2974209"/>
            <a:ext cx="4182738" cy="28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 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Non-Recursive Ones (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Provably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070" y="1443990"/>
            <a:ext cx="10750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 theoretical results based on River-Vally structure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485" y="2455545"/>
            <a:ext cx="11035030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Looped Transformers 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070" y="1443990"/>
            <a:ext cx="10750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Relationship with Length Generalization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8640" y="2259965"/>
            <a:ext cx="4486910" cy="3571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7070" y="2473325"/>
            <a:ext cx="66782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Large length relates with complex tasks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Different task distribution under different test length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Explanation with river-vally explanations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Non-Recursive Ones (Provably)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070" y="1443990"/>
            <a:ext cx="10750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SHIFT: a two-stage algorithm to reduce the computational cost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7070" y="1963420"/>
            <a:ext cx="96869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Stage One: Training with Single-Attention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Stage Two: Training with Looped-Attention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Insights: the first stage deals with the simple patterns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When to transite?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060" y="4556760"/>
            <a:ext cx="11039475" cy="16522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Non-Recursive Ones (Provably)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070" y="1443990"/>
            <a:ext cx="10750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SHIFT: transition point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7070" y="2322195"/>
            <a:ext cx="51282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When to transite?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Ceriterion One: performance reaches the plateau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Ceriterion Two: gradient becomes stable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5330" y="2473960"/>
            <a:ext cx="6376670" cy="33483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Transformers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Non-Recursive Ones (Provably)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2419350"/>
            <a:ext cx="9742805" cy="43078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3752" y="1094288"/>
            <a:ext cx="112089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Acceleration: 1.26x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 Performance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88"/>
          <p:cNvSpPr txBox="1"/>
          <p:nvPr/>
        </p:nvSpPr>
        <p:spPr>
          <a:xfrm>
            <a:off x="71050" y="1636173"/>
            <a:ext cx="11363662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Looped Transformers has different performances on both sample-level and 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essian-level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River-Valley landscapes potentially account for that difference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SHIFT: a two-stage strategy for training looped transformers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23538" y="1194558"/>
            <a:ext cx="609442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Take-away Messages:</a:t>
            </a:r>
            <a:endParaRPr lang="en-US" altLang="zh-CN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29379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What Makes Looped Transformers Perform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Better Than Non-Recursive Ones (Provably)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3537" y="3467587"/>
            <a:ext cx="8878245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Advertisement on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seminar: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FAI-Seminar (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www.fai-seminar.ac.cn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High-quality talks (mostly in Chinese) on each Friday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Each speaker is elected via voting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Topic around theoretical foundations of AI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70 talks with over 330k views (4.7k views per talk in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786" y="5837894"/>
            <a:ext cx="6094428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lang="en-US" altLang="zh-CN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Transformers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194" y="1437629"/>
            <a:ext cx="11208999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Transformers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Reasoning Tasks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1500" y="2464845"/>
            <a:ext cx="4901594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” encompasses cognitive processes and logical thinking employed to analyze information, make deductions, draw conclusions, and formulate coherent arguments.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500" y="6387195"/>
            <a:ext cx="6142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https://www.promptingguide.ai/research/llm-reasoning</a:t>
            </a:r>
            <a:endParaRPr lang="zh-CN" altLang="en-US" dirty="0"/>
          </a:p>
        </p:txBody>
      </p:sp>
      <p:pic>
        <p:nvPicPr>
          <p:cNvPr id="1026" name="Picture 2" descr="&quot;Reasoning Tasks&quot;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41" y="1506730"/>
            <a:ext cx="6686259" cy="421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Transformers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500" y="6387195"/>
            <a:ext cx="614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https://www.promptingguide.ai/research/llm-reasoning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&quot;Reasoning Tasks&quot;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41" y="1506730"/>
            <a:ext cx="6686259" cy="421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连接符: 肘形 2"/>
          <p:cNvCxnSpPr>
            <a:stCxn id="19" idx="1"/>
          </p:cNvCxnSpPr>
          <p:nvPr/>
        </p:nvCxnSpPr>
        <p:spPr>
          <a:xfrm rot="10800000" flipH="1" flipV="1">
            <a:off x="491500" y="3636673"/>
            <a:ext cx="821006" cy="1727432"/>
          </a:xfrm>
          <a:prstGeom prst="bentConnector4">
            <a:avLst>
              <a:gd name="adj1" fmla="val -27844"/>
              <a:gd name="adj2" fmla="val 9976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64931" y="5106916"/>
            <a:ext cx="454081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Step-wise Thinking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500" y="2464845"/>
            <a:ext cx="4901594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“Reasoning” encompasses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processes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 thinking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employed to analyze information, make deductions, draw conclusions, and formulate coherent arguments.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8194" y="1437629"/>
            <a:ext cx="11208999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Transformers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Reasoning Tasks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Transformers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194" y="1437629"/>
            <a:ext cx="11208999" cy="191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and Chain-of-Thought (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Prompting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Few-shot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CoT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O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36" y="2248333"/>
            <a:ext cx="7020897" cy="35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98193" y="2939856"/>
                <a:ext cx="11208999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Add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step-wise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thinking process 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within the prompt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intermediate reasoning steps</a:t>
                </a:r>
                <a:endParaRPr lang="en-US" altLang="zh-C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3" y="2939856"/>
                <a:ext cx="11208999" cy="1881990"/>
              </a:xfrm>
              <a:prstGeom prst="rect">
                <a:avLst/>
              </a:prstGeom>
              <a:blipFill rotWithShape="1">
                <a:blip r:embed="rId2"/>
                <a:stretch>
                  <a:fillRect t="-2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98193" y="6468070"/>
            <a:ext cx="8951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Chain-of-Thought Prompting Elicits Reasoning in Large Language Models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Looped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Transformers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194" y="1437629"/>
            <a:ext cx="11208999" cy="191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and Chain-of-Thought (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Prompting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Zero-shot </a:t>
            </a:r>
            <a:r>
              <a:rPr lang="en-US" altLang="zh-CN" sz="24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CoT</a:t>
            </a:r>
            <a:endParaRPr lang="zh-CN" altLang="zh-CN" sz="2400" dirty="0">
              <a:effectLst/>
            </a:endParaRPr>
          </a:p>
          <a:p>
            <a:pPr>
              <a:lnSpc>
                <a:spcPct val="200000"/>
              </a:lnSpc>
            </a:pP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8194" y="2945694"/>
            <a:ext cx="11208999" cy="96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Add </a:t>
            </a:r>
            <a:r>
              <a:rPr lang="en-US" altLang="zh-CN" sz="20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step-wise</a:t>
            </a: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thinking prompt </a:t>
            </a:r>
            <a:endParaRPr lang="zh-CN" altLang="zh-CN" sz="2000" dirty="0">
              <a:effectLst/>
            </a:endParaRPr>
          </a:p>
          <a:p>
            <a:pPr marL="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Let’s think step by step</a:t>
            </a:r>
            <a:endParaRPr lang="zh-CN" altLang="zh-CN" sz="2000" dirty="0">
              <a:effectLst/>
            </a:endParaRPr>
          </a:p>
        </p:txBody>
      </p:sp>
      <p:pic>
        <p:nvPicPr>
          <p:cNvPr id="1028" name="Picture 4" descr="Zero-shot CO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63" y="2419739"/>
            <a:ext cx="7018591" cy="37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398193" y="6468070"/>
            <a:ext cx="8951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Large Language Models are Zero-Shot Reasoners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Looped Transformers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194" y="1437629"/>
            <a:ext cx="11208999" cy="2469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and Chain-of-Thought (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Prompting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Zero-shot </a:t>
            </a:r>
            <a:r>
              <a:rPr lang="en-US" altLang="zh-CN" sz="20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CoT</a:t>
            </a:r>
            <a:endParaRPr lang="en-US" altLang="zh-CN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Few-shot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CoT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zh-CN" sz="2000" dirty="0">
              <a:effectLst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8193" y="6468070"/>
            <a:ext cx="895108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 Looped Transformers for Length Generalization.</a:t>
            </a:r>
            <a:endParaRPr lang="en-US" altLang="zh-CN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2835" y="3702050"/>
            <a:ext cx="7466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However, </a:t>
            </a:r>
            <a:r>
              <a:rPr lang="en-US" altLang="zh-CN" sz="20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CoT</a:t>
            </a: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does not always work pretty well for long reasoning steps, potentially due to the </a:t>
            </a:r>
            <a:r>
              <a:rPr lang="en-US" altLang="zh-CN" sz="2000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fixed depth</a:t>
            </a: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transformer</a:t>
            </a:r>
            <a:endParaRPr lang="en-US" altLang="zh-CN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Looped Transformers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194" y="1437629"/>
            <a:ext cx="1120899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with Looped Transformers</a:t>
            </a:r>
            <a:endParaRPr lang="zh-CN" altLang="zh-CN" sz="2000" dirty="0"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1325" y="2627630"/>
            <a:ext cx="74663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Standard Transformers:</a:t>
            </a:r>
            <a:endParaRPr lang="en-US" altLang="zh-CN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indent="45720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transformers with only one self-attention</a:t>
            </a:r>
            <a:endParaRPr lang="en-US" altLang="zh-CN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indent="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Looped Transformers:</a:t>
            </a:r>
            <a:endParaRPr lang="en-US" altLang="zh-CN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indent="45720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transformers with </a:t>
            </a:r>
            <a:r>
              <a:rPr lang="en-US" altLang="zh-CN" sz="20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recursive </a:t>
            </a: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self-attentions</a:t>
            </a:r>
            <a:endParaRPr lang="en-US" altLang="zh-CN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6720" y="1671320"/>
            <a:ext cx="4586830" cy="37868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76638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Looped Transformers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Better Than Non-Recursive Ones (Provably)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194" y="1437629"/>
            <a:ext cx="1120899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on Looped Transformers</a:t>
            </a:r>
            <a:endParaRPr lang="zh-CN" altLang="zh-CN" sz="2000" dirty="0"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1325" y="2627630"/>
            <a:ext cx="74663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can mimic iterative algorithms (like GD) [1]</a:t>
            </a:r>
            <a:endParaRPr lang="en-US" altLang="zh-CN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better at length generalization [2]</a:t>
            </a:r>
            <a:endParaRPr lang="en-US" altLang="zh-CN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...</a:t>
            </a:r>
            <a:endParaRPr lang="en-US" altLang="zh-CN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8193" y="6359485"/>
            <a:ext cx="89510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Looped transformers are better at learning learning algorithms.</a:t>
            </a:r>
            <a:endParaRPr lang="en-US" altLang="zh-CN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 Looped Transformers for Length Generalization.</a:t>
            </a:r>
            <a:endParaRPr lang="en-US" altLang="zh-CN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1180" y="2279015"/>
            <a:ext cx="4100830" cy="3475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5543</Words>
  <Application>WPS 演示</Application>
  <PresentationFormat>宽屏</PresentationFormat>
  <Paragraphs>187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Cambria Math</vt:lpstr>
      <vt:lpstr>等线</vt:lpstr>
      <vt:lpstr>微软雅黑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北音</cp:lastModifiedBy>
  <cp:revision>37</cp:revision>
  <dcterms:created xsi:type="dcterms:W3CDTF">2024-12-27T01:31:00Z</dcterms:created>
  <dcterms:modified xsi:type="dcterms:W3CDTF">2025-10-18T05:08:21Z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586626EE8CFB4C9AB784B92F334F0D07_13</vt:lpwstr>
  </property>
  <property fmtid="{D5CDD505-2E9C-101B-9397-08002B2CF9AE}" pid="3" name="KSOProductBuildVer">
    <vt:lpwstr>2052-12.1.0.23125</vt:lpwstr>
  </property>
</Properties>
</file>