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0" r:id="rId3"/>
    <p:sldId id="388" r:id="rId5"/>
    <p:sldId id="380" r:id="rId6"/>
    <p:sldId id="286" r:id="rId7"/>
    <p:sldId id="389" r:id="rId8"/>
    <p:sldId id="392" r:id="rId9"/>
    <p:sldId id="390" r:id="rId10"/>
    <p:sldId id="391" r:id="rId11"/>
    <p:sldId id="395" r:id="rId12"/>
    <p:sldId id="394" r:id="rId13"/>
    <p:sldId id="396" r:id="rId14"/>
    <p:sldId id="397" r:id="rId15"/>
    <p:sldId id="10001" r:id="rId16"/>
    <p:sldId id="398" r:id="rId17"/>
    <p:sldId id="399" r:id="rId18"/>
    <p:sldId id="400" r:id="rId19"/>
    <p:sldId id="401" r:id="rId20"/>
    <p:sldId id="402" r:id="rId21"/>
    <p:sldId id="403" r:id="rId22"/>
    <p:sldId id="405" r:id="rId23"/>
    <p:sldId id="406" r:id="rId24"/>
    <p:sldId id="407" r:id="rId25"/>
    <p:sldId id="408" r:id="rId26"/>
    <p:sldId id="409" r:id="rId27"/>
    <p:sldId id="410" r:id="rId28"/>
    <p:sldId id="411" r:id="rId29"/>
    <p:sldId id="412" r:id="rId30"/>
    <p:sldId id="413" r:id="rId31"/>
    <p:sldId id="414" r:id="rId32"/>
    <p:sldId id="415" r:id="rId33"/>
    <p:sldId id="10000"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6" userDrawn="1">
          <p15:clr>
            <a:srgbClr val="A4A3A4"/>
          </p15:clr>
        </p15:guide>
        <p15:guide id="2" pos="381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24" autoAdjust="0"/>
    <p:restoredTop sz="93539" autoAdjust="0"/>
  </p:normalViewPr>
  <p:slideViewPr>
    <p:cSldViewPr snapToGrid="0" showGuides="1">
      <p:cViewPr varScale="1">
        <p:scale>
          <a:sx n="115" d="100"/>
          <a:sy n="115" d="100"/>
        </p:scale>
        <p:origin x="408" y="208"/>
      </p:cViewPr>
      <p:guideLst>
        <p:guide orient="horz" pos="2156"/>
        <p:guide pos="381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E977C3-5D49-4AE3-94A3-4A850F71867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D3FDB9-DDE0-4054-8528-4EF247FF799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8922EB3-8BB3-4D7C-920D-99B3A498A38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1D3FDB9-DDE0-4054-8528-4EF247FF799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D3FDB9-DDE0-4054-8528-4EF247FF799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1D3FDB9-DDE0-4054-8528-4EF247FF799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1D3FDB9-DDE0-4054-8528-4EF247FF799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1D3FDB9-DDE0-4054-8528-4EF247FF799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D3FDB9-DDE0-4054-8528-4EF247FF799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1D3FDB9-DDE0-4054-8528-4EF247FF799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1D3FDB9-DDE0-4054-8528-4EF247FF799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1D3FDB9-DDE0-4054-8528-4EF247FF799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en-US" altLang="zh-CN" dirty="0"/>
          </a:p>
        </p:txBody>
      </p:sp>
      <p:sp>
        <p:nvSpPr>
          <p:cNvPr id="4" name="灯片编号占位符 3"/>
          <p:cNvSpPr>
            <a:spLocks noGrp="1"/>
          </p:cNvSpPr>
          <p:nvPr>
            <p:ph type="sldNum" sz="quarter" idx="5"/>
          </p:nvPr>
        </p:nvSpPr>
        <p:spPr/>
        <p:txBody>
          <a:bodyPr/>
          <a:lstStyle/>
          <a:p>
            <a:fld id="{D1D3FDB9-DDE0-4054-8528-4EF247FF799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1D3FDB9-DDE0-4054-8528-4EF247FF799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D3FDB9-DDE0-4054-8528-4EF247FF799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D3FDB9-DDE0-4054-8528-4EF247FF799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1D3FDB9-DDE0-4054-8528-4EF247FF799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1D3FDB9-DDE0-4054-8528-4EF247FF799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1D3FDB9-DDE0-4054-8528-4EF247FF799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1D3FDB9-DDE0-4054-8528-4EF247FF799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1D3FDB9-DDE0-4054-8528-4EF247FF799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13" name="组合 12"/>
          <p:cNvGrpSpPr/>
          <p:nvPr userDrawn="1"/>
        </p:nvGrpSpPr>
        <p:grpSpPr>
          <a:xfrm>
            <a:off x="9518418" y="116633"/>
            <a:ext cx="2281373" cy="635249"/>
            <a:chOff x="9488724" y="3354030"/>
            <a:chExt cx="2545960" cy="731019"/>
          </a:xfrm>
        </p:grpSpPr>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9488724" y="3354030"/>
              <a:ext cx="731583" cy="731019"/>
            </a:xfrm>
            <a:prstGeom prst="rect">
              <a:avLst/>
            </a:prstGeom>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327902" y="3370713"/>
              <a:ext cx="1643775" cy="512858"/>
            </a:xfrm>
            <a:prstGeom prst="rect">
              <a:avLst/>
            </a:prstGeom>
          </p:spPr>
        </p:pic>
        <p:sp>
          <p:nvSpPr>
            <p:cNvPr id="16" name="文本框 15"/>
            <p:cNvSpPr txBox="1"/>
            <p:nvPr/>
          </p:nvSpPr>
          <p:spPr>
            <a:xfrm>
              <a:off x="10219659" y="3839761"/>
              <a:ext cx="1815025" cy="23083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900" b="1" spc="200" dirty="0">
                  <a:latin typeface="Calibri Light" panose="020F0302020204030204" pitchFamily="34" charset="0"/>
                  <a:ea typeface="思源黑体 CN Light"/>
                  <a:cs typeface="Segoe UI Light" panose="020B0502040204020203" pitchFamily="34" charset="0"/>
                </a:rPr>
                <a:t>TONGJI UNIVERSITY</a:t>
              </a:r>
              <a:endParaRPr lang="en-US" altLang="zh-CN" sz="900" b="1" spc="200" dirty="0">
                <a:latin typeface="Calibri Light" panose="020F0302020204030204" pitchFamily="34" charset="0"/>
                <a:ea typeface="思源黑体 CN Light"/>
                <a:cs typeface="Segoe UI Light" panose="020B0502040204020203" pitchFamily="34" charset="0"/>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grpSp>
        <p:nvGrpSpPr>
          <p:cNvPr id="8" name="组合 7"/>
          <p:cNvGrpSpPr/>
          <p:nvPr userDrawn="1"/>
        </p:nvGrpSpPr>
        <p:grpSpPr>
          <a:xfrm>
            <a:off x="9518418" y="116633"/>
            <a:ext cx="2281373" cy="635249"/>
            <a:chOff x="9488724" y="3354030"/>
            <a:chExt cx="2545960" cy="731019"/>
          </a:xfrm>
        </p:grpSpPr>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9488724" y="3354030"/>
              <a:ext cx="731583" cy="731019"/>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0327902" y="3370713"/>
              <a:ext cx="1643775" cy="512858"/>
            </a:xfrm>
            <a:prstGeom prst="rect">
              <a:avLst/>
            </a:prstGeom>
          </p:spPr>
        </p:pic>
        <p:sp>
          <p:nvSpPr>
            <p:cNvPr id="11" name="文本框 10"/>
            <p:cNvSpPr txBox="1"/>
            <p:nvPr/>
          </p:nvSpPr>
          <p:spPr>
            <a:xfrm>
              <a:off x="10219659" y="3839761"/>
              <a:ext cx="1815025" cy="230832"/>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900" b="1" spc="200" dirty="0">
                  <a:latin typeface="Calibri Light" panose="020F0302020204030204" pitchFamily="34" charset="0"/>
                  <a:ea typeface="思源黑体 CN Light"/>
                  <a:cs typeface="Segoe UI Light" panose="020B0502040204020203" pitchFamily="34" charset="0"/>
                </a:rPr>
                <a:t>TONGJI UNIVERSITY</a:t>
              </a:r>
              <a:endParaRPr lang="en-US" altLang="zh-CN" sz="900" b="1" spc="200" dirty="0">
                <a:latin typeface="Calibri Light" panose="020F0302020204030204" pitchFamily="34" charset="0"/>
                <a:ea typeface="思源黑体 CN Light"/>
                <a:cs typeface="Segoe UI Light" panose="020B0502040204020203" pitchFamily="34" charset="0"/>
              </a:endParaRPr>
            </a:p>
          </p:txBody>
        </p:sp>
      </p:grpSp>
      <p:sp>
        <p:nvSpPr>
          <p:cNvPr id="12" name="文本框 11"/>
          <p:cNvSpPr txBox="1"/>
          <p:nvPr userDrawn="1"/>
        </p:nvSpPr>
        <p:spPr>
          <a:xfrm>
            <a:off x="55603" y="6442595"/>
            <a:ext cx="1819260" cy="400110"/>
          </a:xfrm>
          <a:prstGeom prst="rect">
            <a:avLst/>
          </a:prstGeom>
          <a:noFill/>
        </p:spPr>
        <p:txBody>
          <a:bodyPr wrap="square" rtlCol="0">
            <a:spAutoFit/>
          </a:bodyPr>
          <a:lstStyle/>
          <a:p>
            <a:r>
              <a:rPr lang="zh-CN" altLang="en-US" sz="2000" dirty="0">
                <a:latin typeface="方正舒体" panose="02010601030101010101" pitchFamily="2" charset="-122"/>
                <a:ea typeface="方正舒体" panose="02010601030101010101" pitchFamily="2" charset="-122"/>
              </a:rPr>
              <a:t>同舟共济</a:t>
            </a:r>
            <a:endParaRPr lang="zh-CN" altLang="en-US" sz="2000" dirty="0">
              <a:latin typeface="方正舒体" panose="02010601030101010101" pitchFamily="2" charset="-122"/>
              <a:ea typeface="方正舒体" panose="02010601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bg2"/>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3.png"/><Relationship Id="rId1" Type="http://schemas.openxmlformats.org/officeDocument/2006/relationships/image" Target="../media/image26.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image" Target="../media/image27.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9.png"/><Relationship Id="rId7" Type="http://schemas.openxmlformats.org/officeDocument/2006/relationships/image" Target="../media/image38.pn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0.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51.png"/><Relationship Id="rId1" Type="http://schemas.openxmlformats.org/officeDocument/2006/relationships/image" Target="../media/image50.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xml"/><Relationship Id="rId7" Type="http://schemas.openxmlformats.org/officeDocument/2006/relationships/image" Target="../media/image63.png"/><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74.png"/><Relationship Id="rId7" Type="http://schemas.openxmlformats.org/officeDocument/2006/relationships/image" Target="../media/image73.png"/><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3" Type="http://schemas.openxmlformats.org/officeDocument/2006/relationships/image" Target="../media/image69.png"/><Relationship Id="rId2" Type="http://schemas.openxmlformats.org/officeDocument/2006/relationships/image" Target="../media/image68.png"/><Relationship Id="rId10" Type="http://schemas.openxmlformats.org/officeDocument/2006/relationships/notesSlide" Target="../notesSlides/notesSlide12.xml"/><Relationship Id="rId1" Type="http://schemas.openxmlformats.org/officeDocument/2006/relationships/image" Target="../media/image67.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image" Target="../media/image74.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image" Target="../media/image80.png"/><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image" Target="../media/image77.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81.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83.png"/><Relationship Id="rId2" Type="http://schemas.openxmlformats.org/officeDocument/2006/relationships/image" Target="../media/image79.png"/><Relationship Id="rId1" Type="http://schemas.openxmlformats.org/officeDocument/2006/relationships/image" Target="../media/image82.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image" Target="../media/image85.png"/><Relationship Id="rId1" Type="http://schemas.openxmlformats.org/officeDocument/2006/relationships/image" Target="../media/image84.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image" Target="../media/image8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tags" Target="../tags/tag3.xml"/><Relationship Id="rId2" Type="http://schemas.openxmlformats.org/officeDocument/2006/relationships/tags" Target="../tags/tag2.xml"/><Relationship Id="rId14" Type="http://schemas.openxmlformats.org/officeDocument/2006/relationships/slideLayout" Target="../slideLayouts/slideLayout1.xml"/><Relationship Id="rId13" Type="http://schemas.openxmlformats.org/officeDocument/2006/relationships/image" Target="../media/image18.png"/><Relationship Id="rId12" Type="http://schemas.openxmlformats.org/officeDocument/2006/relationships/tags" Target="../tags/tag5.xml"/><Relationship Id="rId11" Type="http://schemas.openxmlformats.org/officeDocument/2006/relationships/tags" Target="../tags/tag4.xml"/><Relationship Id="rId10" Type="http://schemas.openxmlformats.org/officeDocument/2006/relationships/image" Target="../media/image17.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rcRect t="16821" b="16821"/>
          <a:stretch>
            <a:fillRect/>
          </a:stretch>
        </p:blipFill>
        <p:spPr>
          <a:xfrm>
            <a:off x="191346" y="116631"/>
            <a:ext cx="11809309" cy="5226782"/>
          </a:xfrm>
          <a:prstGeom prst="rect">
            <a:avLst/>
          </a:prstGeom>
        </p:spPr>
      </p:pic>
      <p:sp>
        <p:nvSpPr>
          <p:cNvPr id="7" name="矩形 6"/>
          <p:cNvSpPr/>
          <p:nvPr/>
        </p:nvSpPr>
        <p:spPr>
          <a:xfrm>
            <a:off x="191345" y="116631"/>
            <a:ext cx="11809309" cy="5226782"/>
          </a:xfrm>
          <a:prstGeom prst="rect">
            <a:avLst/>
          </a:prstGeom>
          <a:solidFill>
            <a:srgbClr val="024282">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pic>
        <p:nvPicPr>
          <p:cNvPr id="20" name="图片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952540" y="730777"/>
            <a:ext cx="6117528" cy="6117528"/>
          </a:xfrm>
          <a:prstGeom prst="rect">
            <a:avLst/>
          </a:prstGeom>
        </p:spPr>
      </p:pic>
      <p:sp>
        <p:nvSpPr>
          <p:cNvPr id="10" name="平行四边形 9"/>
          <p:cNvSpPr/>
          <p:nvPr/>
        </p:nvSpPr>
        <p:spPr>
          <a:xfrm>
            <a:off x="4949527" y="5155867"/>
            <a:ext cx="2292946" cy="383827"/>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平行四边形 10"/>
          <p:cNvSpPr/>
          <p:nvPr/>
        </p:nvSpPr>
        <p:spPr>
          <a:xfrm>
            <a:off x="4620213" y="5818312"/>
            <a:ext cx="2764598" cy="487239"/>
          </a:xfrm>
          <a:prstGeom prst="parallelogram">
            <a:avLst/>
          </a:prstGeom>
          <a:solidFill>
            <a:srgbClr val="024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占位符 30"/>
          <p:cNvSpPr txBox="1"/>
          <p:nvPr/>
        </p:nvSpPr>
        <p:spPr>
          <a:xfrm>
            <a:off x="4742489" y="5916963"/>
            <a:ext cx="2609850" cy="2965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180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defRPr/>
            </a:pPr>
            <a:r>
              <a:rPr kumimoji="0" lang="en-CA" altLang="zh-CN"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Ziqiao Wang</a:t>
            </a:r>
            <a:endParaRPr kumimoji="0" lang="zh-CN" altLang="en-US" sz="18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7" name="文本占位符 32"/>
          <p:cNvSpPr txBox="1"/>
          <p:nvPr/>
        </p:nvSpPr>
        <p:spPr>
          <a:xfrm>
            <a:off x="4791075" y="5213102"/>
            <a:ext cx="2609850" cy="2965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1800"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defRPr/>
            </a:pPr>
            <a:r>
              <a:rPr kumimoji="0" lang="en-US" altLang="zh-CN" sz="1800" b="0" i="0" u="none" strike="noStrike" kern="1200" cap="none" spc="0" normalizeH="0" baseline="0" noProof="0" dirty="0">
                <a:ln>
                  <a:noFill/>
                </a:ln>
                <a:solidFill>
                  <a:srgbClr val="024282"/>
                </a:solidFill>
                <a:effectLst/>
                <a:uLnTx/>
                <a:uFillTx/>
                <a:latin typeface="微软雅黑" panose="020B0503020204020204" pitchFamily="34" charset="-122"/>
                <a:ea typeface="微软雅黑" panose="020B0503020204020204" pitchFamily="34" charset="-122"/>
                <a:cs typeface="+mn-cs"/>
              </a:rPr>
              <a:t>2025</a:t>
            </a:r>
            <a:r>
              <a:rPr lang="en-CA" altLang="zh-CN" dirty="0"/>
              <a:t>-</a:t>
            </a:r>
            <a:r>
              <a:rPr lang="en-US" altLang="zh-CN" dirty="0"/>
              <a:t>10</a:t>
            </a:r>
            <a:r>
              <a:rPr lang="en-CA" altLang="zh-CN" dirty="0"/>
              <a:t>-</a:t>
            </a:r>
            <a:r>
              <a:rPr kumimoji="0" lang="en-US" altLang="zh-CN" sz="1800" b="0" i="0" u="none" strike="noStrike" kern="1200" cap="none" spc="0" normalizeH="0" baseline="0" noProof="0" dirty="0">
                <a:ln>
                  <a:noFill/>
                </a:ln>
                <a:solidFill>
                  <a:srgbClr val="024282"/>
                </a:solidFill>
                <a:effectLst/>
                <a:uLnTx/>
                <a:uFillTx/>
                <a:latin typeface="微软雅黑" panose="020B0503020204020204" pitchFamily="34" charset="-122"/>
                <a:ea typeface="微软雅黑" panose="020B0503020204020204" pitchFamily="34" charset="-122"/>
                <a:cs typeface="+mn-cs"/>
              </a:rPr>
              <a:t>1</a:t>
            </a:r>
            <a:r>
              <a:rPr kumimoji="0" lang="en-CA" altLang="zh-CN" sz="1800" b="0" i="0" u="none" strike="noStrike" kern="1200" cap="none" spc="0" normalizeH="0" baseline="0" noProof="0" dirty="0">
                <a:ln>
                  <a:noFill/>
                </a:ln>
                <a:solidFill>
                  <a:srgbClr val="024282"/>
                </a:solidFill>
                <a:effectLst/>
                <a:uLnTx/>
                <a:uFillTx/>
                <a:latin typeface="微软雅黑" panose="020B0503020204020204" pitchFamily="34" charset="-122"/>
                <a:ea typeface="微软雅黑" panose="020B0503020204020204" pitchFamily="34" charset="-122"/>
                <a:cs typeface="+mn-cs"/>
              </a:rPr>
              <a:t>8</a:t>
            </a:r>
            <a:endParaRPr kumimoji="0" lang="zh-CN" altLang="en-US" sz="1800" b="0" i="0" u="none" strike="noStrike" kern="1200" cap="none" spc="0" normalizeH="0" baseline="0" noProof="0" dirty="0">
              <a:ln>
                <a:noFill/>
              </a:ln>
              <a:solidFill>
                <a:srgbClr val="024282"/>
              </a:solidFill>
              <a:effectLst/>
              <a:uLnTx/>
              <a:uFillTx/>
              <a:latin typeface="微软雅黑" panose="020B0503020204020204" pitchFamily="34" charset="-122"/>
              <a:ea typeface="微软雅黑" panose="020B0503020204020204" pitchFamily="34" charset="-122"/>
              <a:cs typeface="+mn-cs"/>
            </a:endParaRPr>
          </a:p>
        </p:txBody>
      </p:sp>
      <p:sp>
        <p:nvSpPr>
          <p:cNvPr id="24" name="文本占位符 24"/>
          <p:cNvSpPr txBox="1"/>
          <p:nvPr/>
        </p:nvSpPr>
        <p:spPr>
          <a:xfrm>
            <a:off x="515378" y="2218964"/>
            <a:ext cx="11161239" cy="213371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5400" b="1"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altLang="zh-CN" sz="4800" dirty="0"/>
              <a:t>On the Emergence of Weak-to-Strong Generalization: A Bias-Variance Perspective</a:t>
            </a:r>
            <a:endParaRPr lang="zh-CN" altLang="en-US" sz="4800" dirty="0"/>
          </a:p>
        </p:txBody>
      </p:sp>
      <p:sp>
        <p:nvSpPr>
          <p:cNvPr id="25" name="文本占位符 27"/>
          <p:cNvSpPr txBox="1"/>
          <p:nvPr/>
        </p:nvSpPr>
        <p:spPr>
          <a:xfrm>
            <a:off x="1166827" y="4542358"/>
            <a:ext cx="9858345" cy="2965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600" b="0" kern="1200">
                <a:solidFill>
                  <a:schemeClr val="bg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zh-CN" dirty="0">
                <a:solidFill>
                  <a:sysClr val="window" lastClr="FFFFFF"/>
                </a:solidFill>
              </a:rPr>
              <a:t>2025 X-AGI &amp; The 18th China-R Conference</a:t>
            </a:r>
            <a:endParaRPr kumimoji="0" lang="en-US" altLang="zh-CN" sz="1600" b="0" i="0" u="none" strike="noStrike" kern="120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cxnSp>
        <p:nvCxnSpPr>
          <p:cNvPr id="31" name="直接连接符 30"/>
          <p:cNvCxnSpPr/>
          <p:nvPr/>
        </p:nvCxnSpPr>
        <p:spPr>
          <a:xfrm>
            <a:off x="2207568" y="4392452"/>
            <a:ext cx="76328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3848863" y="751289"/>
            <a:ext cx="4494267" cy="1317770"/>
            <a:chOff x="9483436" y="3338490"/>
            <a:chExt cx="2493150" cy="731020"/>
          </a:xfrm>
        </p:grpSpPr>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3436" y="3338490"/>
              <a:ext cx="731584" cy="731020"/>
            </a:xfrm>
            <a:prstGeom prst="rect">
              <a:avLst/>
            </a:pr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7901" y="3370713"/>
              <a:ext cx="1643777" cy="512858"/>
            </a:xfrm>
            <a:prstGeom prst="rect">
              <a:avLst/>
            </a:prstGeom>
          </p:spPr>
        </p:pic>
        <p:sp>
          <p:nvSpPr>
            <p:cNvPr id="22" name="文本框 21"/>
            <p:cNvSpPr txBox="1"/>
            <p:nvPr/>
          </p:nvSpPr>
          <p:spPr>
            <a:xfrm>
              <a:off x="10269803" y="3860848"/>
              <a:ext cx="1706783" cy="128052"/>
            </a:xfrm>
            <a:prstGeom prst="rect">
              <a:avLst/>
            </a:prstGeom>
            <a:noFill/>
          </p:spPr>
          <p:txBody>
            <a:bodyPr wrap="square" rtlCol="0">
              <a:spAutoFit/>
            </a:bodyPr>
            <a:lstStyle/>
            <a:p>
              <a:pPr algn="dist">
                <a:defRPr/>
              </a:pPr>
              <a:r>
                <a:rPr lang="en-US" altLang="zh-CN" sz="900" b="1" spc="200" dirty="0">
                  <a:solidFill>
                    <a:prstClr val="white"/>
                  </a:solidFill>
                  <a:latin typeface="Calibri Light" panose="020F0302020204030204" pitchFamily="34" charset="0"/>
                  <a:ea typeface="思源黑体 CN Light"/>
                  <a:cs typeface="Segoe UI Light" panose="020B0502040204020203" pitchFamily="34" charset="0"/>
                </a:rPr>
                <a:t>TONGJI UNIVERSITY</a:t>
              </a:r>
              <a:endParaRPr lang="en-US" altLang="zh-CN" sz="900" b="1" spc="200" dirty="0">
                <a:solidFill>
                  <a:prstClr val="white"/>
                </a:solidFill>
                <a:latin typeface="Calibri Light" panose="020F0302020204030204" pitchFamily="34" charset="0"/>
                <a:ea typeface="思源黑体 CN Light"/>
                <a:cs typeface="Segoe UI Light" panose="020B0502040204020203" pitchFamily="34"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5361" y="116633"/>
            <a:ext cx="629872" cy="612768"/>
            <a:chOff x="3070727" y="196457"/>
            <a:chExt cx="692047" cy="673255"/>
          </a:xfrm>
        </p:grpSpPr>
        <p:sp>
          <p:nvSpPr>
            <p:cNvPr id="5" name="平行四边形 4"/>
            <p:cNvSpPr/>
            <p:nvPr/>
          </p:nvSpPr>
          <p:spPr>
            <a:xfrm>
              <a:off x="3070727" y="196457"/>
              <a:ext cx="629587" cy="612775"/>
            </a:xfrm>
            <a:prstGeom prst="parallelogram">
              <a:avLst/>
            </a:prstGeom>
            <a:solidFill>
              <a:srgbClr val="024282"/>
            </a:solid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133187" y="256937"/>
              <a:ext cx="629587" cy="612775"/>
            </a:xfrm>
            <a:prstGeom prst="parallelogram">
              <a:avLst/>
            </a:prstGeom>
            <a:no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p:cNvCxnSpPr/>
          <p:nvPr/>
        </p:nvCxnSpPr>
        <p:spPr>
          <a:xfrm>
            <a:off x="367840" y="809674"/>
            <a:ext cx="11488800" cy="0"/>
          </a:xfrm>
          <a:prstGeom prst="line">
            <a:avLst/>
          </a:prstGeom>
          <a:ln w="9525">
            <a:solidFill>
              <a:srgbClr val="024282"/>
            </a:solidFill>
          </a:ln>
        </p:spPr>
        <p:style>
          <a:lnRef idx="1">
            <a:schemeClr val="accent1"/>
          </a:lnRef>
          <a:fillRef idx="0">
            <a:schemeClr val="accent1"/>
          </a:fillRef>
          <a:effectRef idx="0">
            <a:schemeClr val="accent1"/>
          </a:effectRef>
          <a:fontRef idx="minor">
            <a:schemeClr val="tx1"/>
          </a:fontRef>
        </p:style>
      </p:cxnSp>
      <p:sp>
        <p:nvSpPr>
          <p:cNvPr id="10" name="文本占位符 5"/>
          <p:cNvSpPr txBox="1"/>
          <p:nvPr/>
        </p:nvSpPr>
        <p:spPr>
          <a:xfrm>
            <a:off x="1127448" y="193957"/>
            <a:ext cx="8369092"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altLang="zh-CN" dirty="0"/>
              <a:t>Misfit-based Analysis</a:t>
            </a:r>
            <a:endParaRPr lang="en-CA" altLang="zh-CN" dirty="0"/>
          </a:p>
        </p:txBody>
      </p:sp>
      <p:sp>
        <p:nvSpPr>
          <p:cNvPr id="17" name="文本框 16"/>
          <p:cNvSpPr txBox="1"/>
          <p:nvPr/>
        </p:nvSpPr>
        <p:spPr>
          <a:xfrm>
            <a:off x="11554954" y="639574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prstClr val="white">
                    <a:lumMod val="75000"/>
                  </a:prstClr>
                </a:solidFill>
                <a:latin typeface="Calibri" panose="020F0502020204030204"/>
                <a:ea typeface="宋体" panose="02010600030101010101" pitchFamily="2" charset="-122"/>
              </a:rPr>
              <a:t>6</a:t>
            </a:r>
            <a:endParaRPr kumimoji="0" lang="zh-CN" altLang="en-US"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endParaRPr>
          </a:p>
        </p:txBody>
      </p:sp>
      <p:sp>
        <p:nvSpPr>
          <p:cNvPr id="2" name="矩形 1"/>
          <p:cNvSpPr/>
          <p:nvPr/>
        </p:nvSpPr>
        <p:spPr>
          <a:xfrm>
            <a:off x="861294" y="803707"/>
            <a:ext cx="10469412" cy="523220"/>
          </a:xfrm>
          <a:prstGeom prst="rect">
            <a:avLst/>
          </a:prstGeom>
        </p:spPr>
        <p:txBody>
          <a:bodyPr wrap="square">
            <a:spAutoFit/>
          </a:bodyPr>
          <a:lstStyle/>
          <a:p>
            <a:pPr algn="ctr">
              <a:spcBef>
                <a:spcPts val="600"/>
              </a:spcBef>
              <a:defRPr/>
            </a:pPr>
            <a:r>
              <a:rPr lang="en-CA" altLang="zh-CN" sz="2800" b="1" kern="0" dirty="0">
                <a:solidFill>
                  <a:srgbClr val="024282"/>
                </a:solidFill>
                <a:latin typeface="Times New Roman" panose="02020603050405020304" pitchFamily="18" charset="0"/>
                <a:ea typeface="+mj-ea"/>
                <a:cs typeface="Times New Roman" panose="02020603050405020304" pitchFamily="18" charset="0"/>
              </a:rPr>
              <a:t>Misfit-Based Mechanistic Analysis of W2SG</a:t>
            </a:r>
            <a:endParaRPr lang="en-CA" altLang="zh-CN" sz="2800" b="1" kern="0" dirty="0">
              <a:solidFill>
                <a:srgbClr val="024282"/>
              </a:solidFill>
              <a:latin typeface="Times New Roman" panose="02020603050405020304" pitchFamily="18" charset="0"/>
              <a:ea typeface="+mj-ea"/>
              <a:cs typeface="Times New Roman" panose="02020603050405020304" pitchFamily="18" charset="0"/>
            </a:endParaRPr>
          </a:p>
        </p:txBody>
      </p:sp>
      <p:sp>
        <p:nvSpPr>
          <p:cNvPr id="3" name="文本框 2"/>
          <p:cNvSpPr txBox="1"/>
          <p:nvPr/>
        </p:nvSpPr>
        <p:spPr>
          <a:xfrm>
            <a:off x="392209" y="1282055"/>
            <a:ext cx="11488800" cy="400110"/>
          </a:xfrm>
          <a:prstGeom prst="rect">
            <a:avLst/>
          </a:prstGeom>
          <a:noFill/>
        </p:spPr>
        <p:txBody>
          <a:bodyPr wrap="square" rtlCol="0">
            <a:spAutoFit/>
          </a:bodyPr>
          <a:lstStyle/>
          <a:p>
            <a:r>
              <a:rPr kumimoji="1" lang="en-US" altLang="zh-CN" sz="2000" dirty="0" err="1">
                <a:latin typeface="Times New Roman" panose="02020603050405020304" pitchFamily="18" charset="0"/>
                <a:ea typeface="宋体" panose="02010600030101010101" pitchFamily="2" charset="-122"/>
              </a:rPr>
              <a:t>Charikar</a:t>
            </a:r>
            <a:r>
              <a:rPr kumimoji="1" lang="en-US" altLang="zh-CN" sz="2000" dirty="0">
                <a:latin typeface="Times New Roman" panose="02020603050405020304" pitchFamily="18" charset="0"/>
                <a:ea typeface="宋体" panose="02010600030101010101" pitchFamily="2" charset="-122"/>
              </a:rPr>
              <a:t>, Moses, et al. "Quantifying the Gain in Weak-to-Strong Generalization." In </a:t>
            </a:r>
            <a:r>
              <a:rPr kumimoji="1" lang="en-US" altLang="zh-CN" sz="2000" dirty="0" err="1">
                <a:latin typeface="Times New Roman" panose="02020603050405020304" pitchFamily="18" charset="0"/>
                <a:ea typeface="宋体" panose="02010600030101010101" pitchFamily="2" charset="-122"/>
              </a:rPr>
              <a:t>NeurIPS</a:t>
            </a:r>
            <a:r>
              <a:rPr kumimoji="1" lang="en-US" altLang="zh-CN" sz="2000" dirty="0">
                <a:latin typeface="Times New Roman" panose="02020603050405020304" pitchFamily="18" charset="0"/>
                <a:ea typeface="宋体" panose="02010600030101010101" pitchFamily="2" charset="-122"/>
              </a:rPr>
              <a:t>, 2024.</a:t>
            </a:r>
            <a:endParaRPr kumimoji="1" lang="en-US" altLang="zh-CN" sz="2000" dirty="0">
              <a:latin typeface="Times New Roman" panose="02020603050405020304" pitchFamily="18" charset="0"/>
              <a:ea typeface="宋体" panose="02010600030101010101" pitchFamily="2" charset="-122"/>
            </a:endParaRPr>
          </a:p>
        </p:txBody>
      </p:sp>
      <p:sp>
        <p:nvSpPr>
          <p:cNvPr id="12" name="Rectangle 7"/>
          <p:cNvSpPr/>
          <p:nvPr/>
        </p:nvSpPr>
        <p:spPr>
          <a:xfrm>
            <a:off x="367840" y="1973823"/>
            <a:ext cx="11380721" cy="2523964"/>
          </a:xfrm>
          <a:prstGeom prst="rect">
            <a:avLst/>
          </a:prstGeom>
          <a:noFill/>
          <a:ln>
            <a:solidFill>
              <a:srgbClr val="0242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3" name="文本框 12"/>
              <p:cNvSpPr txBox="1"/>
              <p:nvPr/>
            </p:nvSpPr>
            <p:spPr>
              <a:xfrm>
                <a:off x="443033" y="2111452"/>
                <a:ext cx="11272074" cy="934679"/>
              </a:xfrm>
              <a:prstGeom prst="rect">
                <a:avLst/>
              </a:prstGeom>
              <a:noFill/>
            </p:spPr>
            <p:txBody>
              <a:bodyPr wrap="square" rtlCol="0">
                <a:spAutoFit/>
              </a:bodyPr>
              <a:lstStyle/>
              <a:p>
                <a:pPr marL="284480" indent="-285750" algn="just">
                  <a:lnSpc>
                    <a:spcPct val="120000"/>
                  </a:lnSpc>
                  <a:spcAft>
                    <a:spcPts val="600"/>
                  </a:spcAft>
                  <a:buClr>
                    <a:schemeClr val="tx1"/>
                  </a:buClr>
                  <a:buFont typeface="Wingdings" panose="05000000000000000000" pitchFamily="2" charset="2"/>
                  <a:buChar char="Ø"/>
                </a:pPr>
                <a:r>
                  <a:rPr lang="en-CA" altLang="zh-CN" sz="2400" dirty="0">
                    <a:latin typeface="Times New Roman" panose="02020603050405020304" pitchFamily="18" charset="0"/>
                    <a:cs typeface="Times New Roman" panose="02020603050405020304" pitchFamily="18" charset="0"/>
                  </a:rPr>
                  <a:t>Only the classifier of strong model is fine-tuned, and the classifier function family</a:t>
                </a:r>
                <a:r>
                  <a:rPr lang="zh-CN" altLang="en-US" sz="24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𝑓</m:t>
                        </m:r>
                      </m:e>
                      <m:sub>
                        <m:r>
                          <a:rPr lang="en-US" altLang="zh-CN" sz="2400" i="1">
                            <a:latin typeface="Cambria Math" panose="02040503050406030204" pitchFamily="18" charset="0"/>
                          </a:rPr>
                          <m:t>𝑠</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ℱ</m:t>
                        </m:r>
                      </m:e>
                      <m:sub>
                        <m:r>
                          <a:rPr lang="en-US" altLang="zh-CN" sz="2400" i="1">
                            <a:latin typeface="Cambria Math" panose="02040503050406030204" pitchFamily="18" charset="0"/>
                          </a:rPr>
                          <m:t>𝑠</m:t>
                        </m:r>
                      </m:sub>
                    </m:sSub>
                  </m:oMath>
                </a14:m>
                <a:r>
                  <a:rPr lang="zh-CN" altLang="en-US" sz="2400" dirty="0">
                    <a:latin typeface="Times New Roman" panose="02020603050405020304" pitchFamily="18" charset="0"/>
                    <a:cs typeface="Times New Roman" panose="02020603050405020304" pitchFamily="18" charset="0"/>
                  </a:rPr>
                  <a:t>）</a:t>
                </a:r>
                <a:r>
                  <a:rPr lang="en-CA" altLang="zh-CN" sz="2400" dirty="0">
                    <a:latin typeface="Times New Roman" panose="02020603050405020304" pitchFamily="18" charset="0"/>
                    <a:cs typeface="Times New Roman" panose="02020603050405020304" pitchFamily="18" charset="0"/>
                  </a:rPr>
                  <a:t>is convex</a:t>
                </a:r>
                <a:endParaRPr lang="en-CA" altLang="zh-CN" sz="2400" b="1" dirty="0">
                  <a:solidFill>
                    <a:schemeClr val="tx2"/>
                  </a:solidFill>
                  <a:latin typeface="Times New Roman" panose="02020603050405020304" pitchFamily="18" charset="0"/>
                  <a:cs typeface="Times New Roman" panose="02020603050405020304" pitchFamily="18" charset="0"/>
                </a:endParaRPr>
              </a:p>
            </p:txBody>
          </p:sp>
        </mc:Choice>
        <mc:Fallback>
          <p:sp>
            <p:nvSpPr>
              <p:cNvPr id="13" name="文本框 12"/>
              <p:cNvSpPr txBox="1">
                <a:spLocks noRot="1" noChangeAspect="1" noMove="1" noResize="1" noEditPoints="1" noAdjustHandles="1" noChangeArrowheads="1" noChangeShapeType="1" noTextEdit="1"/>
              </p:cNvSpPr>
              <p:nvPr/>
            </p:nvSpPr>
            <p:spPr>
              <a:xfrm>
                <a:off x="443033" y="2111452"/>
                <a:ext cx="11272074" cy="934679"/>
              </a:xfrm>
              <a:prstGeom prst="rect">
                <a:avLst/>
              </a:prstGeom>
              <a:blipFill rotWithShape="1">
                <a:blip r:embed="rId1"/>
                <a:stretch>
                  <a:fillRect l="-4" t="-8" r="6" b="4"/>
                </a:stretch>
              </a:blipFill>
            </p:spPr>
            <p:txBody>
              <a:bodyPr/>
              <a:lstStyle/>
              <a:p>
                <a:r>
                  <a:rPr lang="zh-CN" altLang="en-US">
                    <a:noFill/>
                  </a:rPr>
                  <a:t> </a:t>
                </a:r>
              </a:p>
            </p:txBody>
          </p:sp>
        </mc:Fallback>
      </mc:AlternateContent>
      <p:sp>
        <p:nvSpPr>
          <p:cNvPr id="14" name="箭头: 五边形 6"/>
          <p:cNvSpPr/>
          <p:nvPr/>
        </p:nvSpPr>
        <p:spPr>
          <a:xfrm>
            <a:off x="367839" y="1735655"/>
            <a:ext cx="1985067" cy="452634"/>
          </a:xfrm>
          <a:prstGeom prst="homePlate">
            <a:avLst>
              <a:gd name="adj" fmla="val 28229"/>
            </a:avLst>
          </a:prstGeom>
          <a:solidFill>
            <a:srgbClr val="024282"/>
          </a:solidFill>
          <a:ln>
            <a:solidFill>
              <a:srgbClr val="0242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altLang="zh-CN" sz="2000" b="1" dirty="0">
                <a:latin typeface="微软雅黑" panose="020B0503020204020204" pitchFamily="34" charset="-122"/>
                <a:ea typeface="微软雅黑" panose="020B0503020204020204" pitchFamily="34" charset="-122"/>
              </a:rPr>
              <a:t>Assumptions</a:t>
            </a:r>
            <a:endParaRPr lang="en-CA" altLang="zh-CN" sz="2000" b="1"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443033" y="2994880"/>
            <a:ext cx="5946970" cy="493148"/>
          </a:xfrm>
          <a:prstGeom prst="rect">
            <a:avLst/>
          </a:prstGeom>
          <a:noFill/>
        </p:spPr>
        <p:txBody>
          <a:bodyPr wrap="square" rtlCol="0">
            <a:spAutoFit/>
          </a:bodyPr>
          <a:lstStyle/>
          <a:p>
            <a:pPr marL="284480" indent="-285750" algn="just">
              <a:lnSpc>
                <a:spcPct val="120000"/>
              </a:lnSpc>
              <a:spcAft>
                <a:spcPts val="600"/>
              </a:spcAft>
              <a:buClr>
                <a:schemeClr val="tx1"/>
              </a:buClr>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Realizability</a:t>
            </a:r>
            <a:r>
              <a:rPr lang="zh-CN" altLang="en-US" sz="2400" dirty="0">
                <a:latin typeface="+mn-ea"/>
                <a:cs typeface="Times New Roman" panose="02020603050405020304" pitchFamily="18" charset="0"/>
              </a:rPr>
              <a:t>：</a:t>
            </a:r>
            <a:endParaRPr lang="en-US" altLang="zh-CN" sz="2400" dirty="0">
              <a:latin typeface="+mn-ea"/>
              <a:cs typeface="Times New Roman" panose="02020603050405020304" pitchFamily="18" charset="0"/>
            </a:endParaRPr>
          </a:p>
        </p:txBody>
      </p:sp>
      <p:sp>
        <p:nvSpPr>
          <p:cNvPr id="18" name="Rectangle 7"/>
          <p:cNvSpPr/>
          <p:nvPr/>
        </p:nvSpPr>
        <p:spPr>
          <a:xfrm>
            <a:off x="334790" y="4805307"/>
            <a:ext cx="11380721" cy="1521087"/>
          </a:xfrm>
          <a:prstGeom prst="rect">
            <a:avLst/>
          </a:prstGeom>
          <a:noFill/>
          <a:ln>
            <a:solidFill>
              <a:srgbClr val="0242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9" name="文本框 18"/>
              <p:cNvSpPr txBox="1"/>
              <p:nvPr/>
            </p:nvSpPr>
            <p:spPr>
              <a:xfrm>
                <a:off x="443033" y="3436777"/>
                <a:ext cx="10628514" cy="494751"/>
              </a:xfrm>
              <a:prstGeom prst="rect">
                <a:avLst/>
              </a:prstGeom>
              <a:noFill/>
            </p:spPr>
            <p:txBody>
              <a:bodyPr wrap="square" rtlCol="0">
                <a:spAutoFit/>
              </a:bodyPr>
              <a:lstStyle/>
              <a:p>
                <a:pPr marL="284480" indent="-285750" algn="just">
                  <a:lnSpc>
                    <a:spcPct val="120000"/>
                  </a:lnSpc>
                  <a:spcAft>
                    <a:spcPts val="600"/>
                  </a:spcAft>
                  <a:buClr>
                    <a:schemeClr val="tx1"/>
                  </a:buClr>
                  <a:buFont typeface="Wingdings" panose="05000000000000000000" pitchFamily="2" charset="2"/>
                  <a:buChar char="Ø"/>
                </a:pPr>
                <a:r>
                  <a:rPr lang="en-CA" altLang="zh-CN" sz="2400" b="1" dirty="0">
                    <a:solidFill>
                      <a:schemeClr val="tx2"/>
                    </a:solidFill>
                    <a:latin typeface="Times New Roman" panose="02020603050405020304" pitchFamily="18" charset="0"/>
                    <a:cs typeface="Times New Roman" panose="02020603050405020304" pitchFamily="18" charset="0"/>
                  </a:rPr>
                  <a:t>Mean squared error loss </a:t>
                </a:r>
                <a14:m>
                  <m:oMath xmlns:m="http://schemas.openxmlformats.org/officeDocument/2006/math">
                    <m:r>
                      <a:rPr lang="en-CA" altLang="zh-CN" sz="2400" b="1" i="1">
                        <a:solidFill>
                          <a:schemeClr val="tx2"/>
                        </a:solidFill>
                        <a:latin typeface="Cambria Math" panose="02040503050406030204" pitchFamily="18" charset="0"/>
                      </a:rPr>
                      <m:t>𝒅</m:t>
                    </m:r>
                    <m:r>
                      <a:rPr lang="en-CA" altLang="zh-CN" sz="2400" b="1" i="1">
                        <a:solidFill>
                          <a:schemeClr val="tx2"/>
                        </a:solidFill>
                        <a:latin typeface="Cambria Math" panose="02040503050406030204" pitchFamily="18" charset="0"/>
                      </a:rPr>
                      <m:t> </m:t>
                    </m:r>
                  </m:oMath>
                </a14:m>
                <a:r>
                  <a:rPr lang="en-CA" altLang="zh-CN" sz="2400" dirty="0">
                    <a:latin typeface="Times New Roman" panose="02020603050405020304" pitchFamily="18" charset="0"/>
                    <a:cs typeface="Times New Roman" panose="02020603050405020304" pitchFamily="18" charset="0"/>
                  </a:rPr>
                  <a:t>, the strong model under weak supervision is</a:t>
                </a:r>
                <a:endParaRPr lang="en-CA" altLang="zh-CN" sz="2400" b="1" i="1" dirty="0">
                  <a:solidFill>
                    <a:schemeClr val="tx2"/>
                  </a:solidFill>
                  <a:latin typeface="Times New Roman" panose="02020603050405020304" pitchFamily="18" charset="0"/>
                  <a:cs typeface="Times New Roman" panose="02020603050405020304" pitchFamily="18" charset="0"/>
                </a:endParaRPr>
              </a:p>
            </p:txBody>
          </p:sp>
        </mc:Choice>
        <mc:Fallback>
          <p:sp>
            <p:nvSpPr>
              <p:cNvPr id="19" name="文本框 18"/>
              <p:cNvSpPr txBox="1">
                <a:spLocks noRot="1" noChangeAspect="1" noMove="1" noResize="1" noEditPoints="1" noAdjustHandles="1" noChangeArrowheads="1" noChangeShapeType="1" noTextEdit="1"/>
              </p:cNvSpPr>
              <p:nvPr/>
            </p:nvSpPr>
            <p:spPr>
              <a:xfrm>
                <a:off x="443033" y="3436777"/>
                <a:ext cx="10628514" cy="494751"/>
              </a:xfrm>
              <a:prstGeom prst="rect">
                <a:avLst/>
              </a:prstGeom>
              <a:blipFill rotWithShape="1">
                <a:blip r:embed="rId2"/>
                <a:stretch>
                  <a:fillRect l="-4" t="-32" r="3" b="49"/>
                </a:stretch>
              </a:blipFill>
            </p:spPr>
            <p:txBody>
              <a:bodyPr/>
              <a:lstStyle/>
              <a:p>
                <a:r>
                  <a:rPr lang="zh-CN" altLang="en-US">
                    <a:noFill/>
                  </a:rPr>
                  <a:t> </a:t>
                </a:r>
              </a:p>
            </p:txBody>
          </p:sp>
        </mc:Fallback>
      </mc:AlternateContent>
      <p:sp>
        <p:nvSpPr>
          <p:cNvPr id="20" name="箭头: 五边形 6"/>
          <p:cNvSpPr/>
          <p:nvPr/>
        </p:nvSpPr>
        <p:spPr>
          <a:xfrm>
            <a:off x="334789" y="4567138"/>
            <a:ext cx="1985067" cy="452634"/>
          </a:xfrm>
          <a:prstGeom prst="homePlate">
            <a:avLst>
              <a:gd name="adj" fmla="val 28229"/>
            </a:avLst>
          </a:prstGeom>
          <a:solidFill>
            <a:srgbClr val="024282"/>
          </a:solidFill>
          <a:ln>
            <a:solidFill>
              <a:srgbClr val="0242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altLang="zh-CN" sz="2000" b="1" dirty="0">
                <a:latin typeface="微软雅黑" panose="020B0503020204020204" pitchFamily="34" charset="-122"/>
                <a:ea typeface="微软雅黑" panose="020B0503020204020204" pitchFamily="34" charset="-122"/>
              </a:rPr>
              <a:t>Main Result</a:t>
            </a:r>
            <a:endParaRPr lang="zh-CN" altLang="en-US" sz="2000" b="1" dirty="0">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23" name="文本框 22"/>
              <p:cNvSpPr txBox="1"/>
              <p:nvPr/>
            </p:nvSpPr>
            <p:spPr>
              <a:xfrm>
                <a:off x="908385" y="5706157"/>
                <a:ext cx="10343195" cy="496867"/>
              </a:xfrm>
              <a:prstGeom prst="rect">
                <a:avLst/>
              </a:prstGeom>
              <a:noFill/>
            </p:spPr>
            <p:txBody>
              <a:bodyPr wrap="square" rtlCol="0">
                <a:spAutoFit/>
              </a:bodyPr>
              <a:lstStyle/>
              <a:p>
                <a:pPr algn="just">
                  <a:lnSpc>
                    <a:spcPct val="120000"/>
                  </a:lnSpc>
                  <a:spcAft>
                    <a:spcPts val="600"/>
                  </a:spcAft>
                  <a:buClr>
                    <a:schemeClr val="tx1"/>
                  </a:buClr>
                </a:pPr>
                <a:r>
                  <a:rPr lang="en-CA" altLang="zh-CN" sz="2400" dirty="0">
                    <a:latin typeface="Times New Roman" panose="02020603050405020304" pitchFamily="18" charset="0"/>
                    <a:cs typeface="Times New Roman" panose="02020603050405020304" pitchFamily="18" charset="0"/>
                  </a:rPr>
                  <a:t>Student’s test error </a:t>
                </a:r>
                <a14:m>
                  <m:oMath xmlns:m="http://schemas.openxmlformats.org/officeDocument/2006/math">
                    <m:r>
                      <a:rPr lang="en-CA" altLang="zh-CN" sz="2400" i="1">
                        <a:latin typeface="Cambria Math" panose="02040503050406030204" pitchFamily="18" charset="0"/>
                      </a:rPr>
                      <m:t>≤</m:t>
                    </m:r>
                  </m:oMath>
                </a14:m>
                <a:r>
                  <a:rPr lang="en-US" altLang="zh-CN" sz="2400" dirty="0">
                    <a:latin typeface="Times New Roman" panose="02020603050405020304" pitchFamily="18" charset="0"/>
                    <a:cs typeface="Times New Roman" panose="02020603050405020304" pitchFamily="18" charset="0"/>
                  </a:rPr>
                  <a:t> Teacher’s test error </a:t>
                </a:r>
                <a14:m>
                  <m:oMath xmlns:m="http://schemas.openxmlformats.org/officeDocument/2006/math">
                    <m:r>
                      <a:rPr lang="en-CA" altLang="zh-CN" sz="2400" i="1">
                        <a:latin typeface="Cambria Math" panose="02040503050406030204" pitchFamily="18" charset="0"/>
                      </a:rPr>
                      <m:t>−</m:t>
                    </m:r>
                  </m:oMath>
                </a14:m>
                <a:r>
                  <a:rPr lang="zh-CN" altLang="zh-CN" sz="2400" dirty="0">
                    <a:effectLst/>
                    <a:latin typeface="Times New Roman" panose="02020603050405020304" pitchFamily="18" charset="0"/>
                    <a:cs typeface="Times New Roman" panose="02020603050405020304" pitchFamily="18" charset="0"/>
                  </a:rPr>
                  <a:t> </a:t>
                </a:r>
                <a:r>
                  <a:rPr lang="en-CA" altLang="zh-CN" sz="2400" dirty="0">
                    <a:solidFill>
                      <a:srgbClr val="002060"/>
                    </a:solidFill>
                    <a:latin typeface="Times New Roman" panose="02020603050405020304" pitchFamily="18" charset="0"/>
                    <a:cs typeface="Times New Roman" panose="02020603050405020304" pitchFamily="18" charset="0"/>
                  </a:rPr>
                  <a:t>Misfit between the student and teacher</a:t>
                </a:r>
                <a:endParaRPr lang="en-CA" altLang="zh-CN" sz="2400" dirty="0">
                  <a:solidFill>
                    <a:srgbClr val="002060"/>
                  </a:solidFill>
                  <a:latin typeface="Times New Roman" panose="02020603050405020304" pitchFamily="18" charset="0"/>
                  <a:cs typeface="Times New Roman" panose="02020603050405020304" pitchFamily="18" charset="0"/>
                </a:endParaRPr>
              </a:p>
            </p:txBody>
          </p:sp>
        </mc:Choice>
        <mc:Fallback>
          <p:sp>
            <p:nvSpPr>
              <p:cNvPr id="23" name="文本框 22"/>
              <p:cNvSpPr txBox="1">
                <a:spLocks noRot="1" noChangeAspect="1" noMove="1" noResize="1" noEditPoints="1" noAdjustHandles="1" noChangeArrowheads="1" noChangeShapeType="1" noTextEdit="1"/>
              </p:cNvSpPr>
              <p:nvPr/>
            </p:nvSpPr>
            <p:spPr>
              <a:xfrm>
                <a:off x="908385" y="5706157"/>
                <a:ext cx="10343195" cy="496867"/>
              </a:xfrm>
              <a:prstGeom prst="rect">
                <a:avLst/>
              </a:prstGeom>
              <a:blipFill rotWithShape="1">
                <a:blip r:embed="rId3"/>
                <a:stretch>
                  <a:fillRect l="-3" t="-9" b="69"/>
                </a:stretch>
              </a:blipFill>
            </p:spPr>
            <p:txBody>
              <a:bodyPr/>
              <a:lstStyle/>
              <a:p>
                <a:r>
                  <a:rPr lang="zh-CN" altLang="en-US">
                    <a:noFill/>
                  </a:rPr>
                  <a:t> </a:t>
                </a:r>
              </a:p>
            </p:txBody>
          </p:sp>
        </mc:Fallback>
      </mc:AlternateContent>
      <p:sp>
        <p:nvSpPr>
          <p:cNvPr id="24" name="矩形 50"/>
          <p:cNvSpPr/>
          <p:nvPr/>
        </p:nvSpPr>
        <p:spPr>
          <a:xfrm>
            <a:off x="8075222" y="5142830"/>
            <a:ext cx="3479732" cy="50424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208" y="5252035"/>
            <a:ext cx="10588063" cy="34604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8795" y="3931528"/>
            <a:ext cx="5058433" cy="51638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6408" y="3130709"/>
            <a:ext cx="4715219" cy="3395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par>
                                <p:cTn id="20" presetID="3" presetClass="entr" presetSubtype="10" fill="hold" nodeType="withEffect">
                                  <p:stCondLst>
                                    <p:cond delay="0"/>
                                  </p:stCondLst>
                                  <p:childTnLst>
                                    <p:set>
                                      <p:cBhvr>
                                        <p:cTn id="21" dur="1" fill="hold">
                                          <p:stCondLst>
                                            <p:cond delay="0"/>
                                          </p:stCondLst>
                                        </p:cTn>
                                        <p:tgtEl>
                                          <p:spTgt spid="1040"/>
                                        </p:tgtEl>
                                        <p:attrNameLst>
                                          <p:attrName>style.visibility</p:attrName>
                                        </p:attrNameLst>
                                      </p:cBhvr>
                                      <p:to>
                                        <p:strVal val="visible"/>
                                      </p:to>
                                    </p:set>
                                    <p:animEffect transition="in" filter="blinds(horizontal)">
                                      <p:cBhvr>
                                        <p:cTn id="22" dur="500"/>
                                        <p:tgtEl>
                                          <p:spTgt spid="1040"/>
                                        </p:tgtEl>
                                      </p:cBhvr>
                                    </p:animEffect>
                                  </p:childTnLst>
                                </p:cTn>
                              </p:par>
                              <p:par>
                                <p:cTn id="23" presetID="3" presetClass="entr" presetSubtype="10" fill="hold" nodeType="withEffect">
                                  <p:stCondLst>
                                    <p:cond delay="0"/>
                                  </p:stCondLst>
                                  <p:childTnLst>
                                    <p:set>
                                      <p:cBhvr>
                                        <p:cTn id="24" dur="1" fill="hold">
                                          <p:stCondLst>
                                            <p:cond delay="0"/>
                                          </p:stCondLst>
                                        </p:cTn>
                                        <p:tgtEl>
                                          <p:spTgt spid="1042"/>
                                        </p:tgtEl>
                                        <p:attrNameLst>
                                          <p:attrName>style.visibility</p:attrName>
                                        </p:attrNameLst>
                                      </p:cBhvr>
                                      <p:to>
                                        <p:strVal val="visible"/>
                                      </p:to>
                                    </p:set>
                                    <p:animEffect transition="in" filter="blinds(horizontal)">
                                      <p:cBhvr>
                                        <p:cTn id="25" dur="500"/>
                                        <p:tgtEl>
                                          <p:spTgt spid="104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1038"/>
                                        </p:tgtEl>
                                        <p:attrNameLst>
                                          <p:attrName>style.visibility</p:attrName>
                                        </p:attrNameLst>
                                      </p:cBhvr>
                                      <p:to>
                                        <p:strVal val="visible"/>
                                      </p:to>
                                    </p:set>
                                    <p:anim calcmode="lin" valueType="num">
                                      <p:cBhvr additive="base">
                                        <p:cTn id="38" dur="500" fill="hold"/>
                                        <p:tgtEl>
                                          <p:spTgt spid="1038"/>
                                        </p:tgtEl>
                                        <p:attrNameLst>
                                          <p:attrName>ppt_x</p:attrName>
                                        </p:attrNameLst>
                                      </p:cBhvr>
                                      <p:tavLst>
                                        <p:tav tm="0">
                                          <p:val>
                                            <p:strVal val="#ppt_x"/>
                                          </p:val>
                                        </p:tav>
                                        <p:tav tm="100000">
                                          <p:val>
                                            <p:strVal val="#ppt_x"/>
                                          </p:val>
                                        </p:tav>
                                      </p:tavLst>
                                    </p:anim>
                                    <p:anim calcmode="lin" valueType="num">
                                      <p:cBhvr additive="base">
                                        <p:cTn id="39"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randombar(horizontal)">
                                      <p:cBhvr>
                                        <p:cTn id="44" dur="500"/>
                                        <p:tgtEl>
                                          <p:spTgt spid="2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6" grpId="0"/>
      <p:bldP spid="18" grpId="0" animBg="1"/>
      <p:bldP spid="19" grpId="0"/>
      <p:bldP spid="20" grpId="0" animBg="1"/>
      <p:bldP spid="23"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3740230" y="2874008"/>
            <a:ext cx="4711537" cy="3118559"/>
          </a:xfrm>
          <a:prstGeom prst="rect">
            <a:avLst/>
          </a:prstGeom>
        </p:spPr>
      </p:pic>
      <p:grpSp>
        <p:nvGrpSpPr>
          <p:cNvPr id="4" name="组合 3"/>
          <p:cNvGrpSpPr/>
          <p:nvPr/>
        </p:nvGrpSpPr>
        <p:grpSpPr>
          <a:xfrm>
            <a:off x="335361" y="116633"/>
            <a:ext cx="629872" cy="612768"/>
            <a:chOff x="3070727" y="196457"/>
            <a:chExt cx="692047" cy="673255"/>
          </a:xfrm>
        </p:grpSpPr>
        <p:sp>
          <p:nvSpPr>
            <p:cNvPr id="5" name="平行四边形 4"/>
            <p:cNvSpPr/>
            <p:nvPr/>
          </p:nvSpPr>
          <p:spPr>
            <a:xfrm>
              <a:off x="3070727" y="196457"/>
              <a:ext cx="629587" cy="612775"/>
            </a:xfrm>
            <a:prstGeom prst="parallelogram">
              <a:avLst/>
            </a:prstGeom>
            <a:solidFill>
              <a:srgbClr val="024282"/>
            </a:solid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133187" y="256937"/>
              <a:ext cx="629587" cy="612775"/>
            </a:xfrm>
            <a:prstGeom prst="parallelogram">
              <a:avLst/>
            </a:prstGeom>
            <a:no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p:cNvCxnSpPr/>
          <p:nvPr/>
        </p:nvCxnSpPr>
        <p:spPr>
          <a:xfrm>
            <a:off x="367840" y="809674"/>
            <a:ext cx="11488800" cy="0"/>
          </a:xfrm>
          <a:prstGeom prst="line">
            <a:avLst/>
          </a:prstGeom>
          <a:ln w="9525">
            <a:solidFill>
              <a:srgbClr val="024282"/>
            </a:solidFill>
          </a:ln>
        </p:spPr>
        <p:style>
          <a:lnRef idx="1">
            <a:schemeClr val="accent1"/>
          </a:lnRef>
          <a:fillRef idx="0">
            <a:schemeClr val="accent1"/>
          </a:fillRef>
          <a:effectRef idx="0">
            <a:schemeClr val="accent1"/>
          </a:effectRef>
          <a:fontRef idx="minor">
            <a:schemeClr val="tx1"/>
          </a:fontRef>
        </p:style>
      </p:cxnSp>
      <p:sp>
        <p:nvSpPr>
          <p:cNvPr id="10" name="文本占位符 5"/>
          <p:cNvSpPr txBox="1"/>
          <p:nvPr/>
        </p:nvSpPr>
        <p:spPr>
          <a:xfrm>
            <a:off x="1127448" y="193957"/>
            <a:ext cx="8369092"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altLang="zh-CN" dirty="0"/>
              <a:t>Misfit-based Analysis</a:t>
            </a:r>
            <a:endParaRPr lang="en-CA" altLang="zh-CN" dirty="0"/>
          </a:p>
        </p:txBody>
      </p:sp>
      <p:sp>
        <p:nvSpPr>
          <p:cNvPr id="17" name="文本框 16"/>
          <p:cNvSpPr txBox="1"/>
          <p:nvPr/>
        </p:nvSpPr>
        <p:spPr>
          <a:xfrm>
            <a:off x="11554954" y="639574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prstClr val="white">
                    <a:lumMod val="75000"/>
                  </a:prstClr>
                </a:solidFill>
                <a:latin typeface="Calibri" panose="020F0502020204030204"/>
                <a:ea typeface="宋体" panose="02010600030101010101" pitchFamily="2" charset="-122"/>
              </a:rPr>
              <a:t>7</a:t>
            </a:r>
            <a:endParaRPr kumimoji="0" lang="zh-CN" altLang="en-US"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endParaRPr>
          </a:p>
        </p:txBody>
      </p:sp>
      <p:sp>
        <p:nvSpPr>
          <p:cNvPr id="13" name="文本框 12"/>
          <p:cNvSpPr txBox="1"/>
          <p:nvPr/>
        </p:nvSpPr>
        <p:spPr>
          <a:xfrm>
            <a:off x="392209" y="2420668"/>
            <a:ext cx="10628514" cy="496867"/>
          </a:xfrm>
          <a:prstGeom prst="rect">
            <a:avLst/>
          </a:prstGeom>
          <a:noFill/>
        </p:spPr>
        <p:txBody>
          <a:bodyPr wrap="square" rtlCol="0">
            <a:spAutoFit/>
          </a:bodyPr>
          <a:lstStyle/>
          <a:p>
            <a:pPr marL="284480" indent="-285750" algn="just">
              <a:lnSpc>
                <a:spcPct val="120000"/>
              </a:lnSpc>
              <a:spcAft>
                <a:spcPts val="600"/>
              </a:spcAft>
              <a:buClr>
                <a:schemeClr val="tx1"/>
              </a:buClr>
              <a:buFont typeface="Wingdings" panose="05000000000000000000" pitchFamily="2" charset="2"/>
              <a:buChar char="Ø"/>
            </a:pPr>
            <a:r>
              <a:rPr lang="en-CA" altLang="zh-CN" sz="2400" dirty="0">
                <a:latin typeface="Times New Roman" panose="02020603050405020304" pitchFamily="18" charset="0"/>
                <a:cs typeface="Times New Roman" panose="02020603050405020304" pitchFamily="18" charset="0"/>
              </a:rPr>
              <a:t>Proof idea: Generalized Pythagorean theorem (Law of cosines)</a:t>
            </a:r>
            <a:endParaRPr lang="en-CA" altLang="zh-CN" sz="24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1035449" y="5869906"/>
            <a:ext cx="10121098" cy="496867"/>
          </a:xfrm>
          <a:prstGeom prst="rect">
            <a:avLst/>
          </a:prstGeom>
          <a:noFill/>
        </p:spPr>
        <p:txBody>
          <a:bodyPr wrap="square" rtlCol="0">
            <a:spAutoFit/>
          </a:bodyPr>
          <a:lstStyle/>
          <a:p>
            <a:pPr algn="just">
              <a:lnSpc>
                <a:spcPct val="120000"/>
              </a:lnSpc>
              <a:spcAft>
                <a:spcPts val="600"/>
              </a:spcAft>
              <a:buClr>
                <a:schemeClr val="tx1"/>
              </a:buClr>
            </a:pPr>
            <a:r>
              <a:rPr lang="en-CA" altLang="zh-CN" sz="2400" b="1" dirty="0">
                <a:latin typeface="Times New Roman" panose="02020603050405020304" pitchFamily="18" charset="0"/>
                <a:cs typeface="Times New Roman" panose="02020603050405020304" pitchFamily="18" charset="0"/>
              </a:rPr>
              <a:t>Limitation:</a:t>
            </a:r>
            <a:r>
              <a:rPr lang="en-CA" altLang="zh-CN" sz="2400" dirty="0">
                <a:latin typeface="Times New Roman" panose="02020603050405020304" pitchFamily="18" charset="0"/>
                <a:cs typeface="Times New Roman" panose="02020603050405020304" pitchFamily="18" charset="0"/>
              </a:rPr>
              <a:t> Relies on the convexity assumption and only analyzes the MSE loss.</a:t>
            </a:r>
            <a:endParaRPr lang="en-CA" altLang="zh-CN" sz="2400" dirty="0">
              <a:latin typeface="Times New Roman" panose="02020603050405020304" pitchFamily="18" charset="0"/>
              <a:cs typeface="Times New Roman" panose="02020603050405020304" pitchFamily="18" charset="0"/>
            </a:endParaRPr>
          </a:p>
        </p:txBody>
      </p:sp>
      <p:pic>
        <p:nvPicPr>
          <p:cNvPr id="1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208" y="1936677"/>
            <a:ext cx="10588063" cy="346042"/>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861294" y="803707"/>
            <a:ext cx="10469412" cy="523220"/>
          </a:xfrm>
          <a:prstGeom prst="rect">
            <a:avLst/>
          </a:prstGeom>
        </p:spPr>
        <p:txBody>
          <a:bodyPr wrap="square">
            <a:spAutoFit/>
          </a:bodyPr>
          <a:lstStyle/>
          <a:p>
            <a:pPr algn="ctr">
              <a:spcBef>
                <a:spcPts val="600"/>
              </a:spcBef>
              <a:defRPr/>
            </a:pPr>
            <a:r>
              <a:rPr lang="en-CA" altLang="zh-CN" sz="2800" b="1" kern="0" dirty="0">
                <a:solidFill>
                  <a:srgbClr val="024282"/>
                </a:solidFill>
                <a:latin typeface="Times New Roman" panose="02020603050405020304" pitchFamily="18" charset="0"/>
                <a:ea typeface="+mj-ea"/>
                <a:cs typeface="Times New Roman" panose="02020603050405020304" pitchFamily="18" charset="0"/>
              </a:rPr>
              <a:t>Misfit-Based Mechanistic Analysis of W2SG</a:t>
            </a:r>
            <a:endParaRPr lang="en-CA" altLang="zh-CN" sz="2800" b="1" kern="0" dirty="0">
              <a:solidFill>
                <a:srgbClr val="024282"/>
              </a:solidFill>
              <a:latin typeface="Times New Roman" panose="02020603050405020304" pitchFamily="18" charset="0"/>
              <a:ea typeface="+mj-ea"/>
              <a:cs typeface="Times New Roman" panose="02020603050405020304" pitchFamily="18" charset="0"/>
            </a:endParaRPr>
          </a:p>
        </p:txBody>
      </p:sp>
      <p:sp>
        <p:nvSpPr>
          <p:cNvPr id="14" name="文本框 13"/>
          <p:cNvSpPr txBox="1"/>
          <p:nvPr/>
        </p:nvSpPr>
        <p:spPr>
          <a:xfrm>
            <a:off x="392209" y="1282055"/>
            <a:ext cx="11488800" cy="400110"/>
          </a:xfrm>
          <a:prstGeom prst="rect">
            <a:avLst/>
          </a:prstGeom>
          <a:noFill/>
        </p:spPr>
        <p:txBody>
          <a:bodyPr wrap="square" rtlCol="0">
            <a:spAutoFit/>
          </a:bodyPr>
          <a:lstStyle/>
          <a:p>
            <a:r>
              <a:rPr kumimoji="1" lang="en-US" altLang="zh-CN" sz="2000" dirty="0" err="1">
                <a:latin typeface="Times New Roman" panose="02020603050405020304" pitchFamily="18" charset="0"/>
                <a:ea typeface="宋体" panose="02010600030101010101" pitchFamily="2" charset="-122"/>
              </a:rPr>
              <a:t>Charikar</a:t>
            </a:r>
            <a:r>
              <a:rPr kumimoji="1" lang="en-US" altLang="zh-CN" sz="2000" dirty="0">
                <a:latin typeface="Times New Roman" panose="02020603050405020304" pitchFamily="18" charset="0"/>
                <a:ea typeface="宋体" panose="02010600030101010101" pitchFamily="2" charset="-122"/>
              </a:rPr>
              <a:t>, Moses, et al. "Quantifying the Gain in Weak-to-Strong Generalization." In </a:t>
            </a:r>
            <a:r>
              <a:rPr kumimoji="1" lang="en-US" altLang="zh-CN" sz="2000" dirty="0" err="1">
                <a:latin typeface="Times New Roman" panose="02020603050405020304" pitchFamily="18" charset="0"/>
                <a:ea typeface="宋体" panose="02010600030101010101" pitchFamily="2" charset="-122"/>
              </a:rPr>
              <a:t>NeurIPS</a:t>
            </a:r>
            <a:r>
              <a:rPr kumimoji="1" lang="en-US" altLang="zh-CN" sz="2000" dirty="0">
                <a:latin typeface="Times New Roman" panose="02020603050405020304" pitchFamily="18" charset="0"/>
                <a:ea typeface="宋体" panose="02010600030101010101" pitchFamily="2" charset="-122"/>
              </a:rPr>
              <a:t>, 2024.</a:t>
            </a:r>
            <a:endParaRPr kumimoji="1" lang="en-US" altLang="zh-CN" sz="2000" dirty="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5361" y="116633"/>
            <a:ext cx="629872" cy="612768"/>
            <a:chOff x="3070727" y="196457"/>
            <a:chExt cx="692047" cy="673255"/>
          </a:xfrm>
        </p:grpSpPr>
        <p:sp>
          <p:nvSpPr>
            <p:cNvPr id="5" name="平行四边形 4"/>
            <p:cNvSpPr/>
            <p:nvPr/>
          </p:nvSpPr>
          <p:spPr>
            <a:xfrm>
              <a:off x="3070727" y="196457"/>
              <a:ext cx="629587" cy="612775"/>
            </a:xfrm>
            <a:prstGeom prst="parallelogram">
              <a:avLst/>
            </a:prstGeom>
            <a:solidFill>
              <a:srgbClr val="024282"/>
            </a:solid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133187" y="256937"/>
              <a:ext cx="629587" cy="612775"/>
            </a:xfrm>
            <a:prstGeom prst="parallelogram">
              <a:avLst/>
            </a:prstGeom>
            <a:no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p:cNvCxnSpPr/>
          <p:nvPr/>
        </p:nvCxnSpPr>
        <p:spPr>
          <a:xfrm>
            <a:off x="367840" y="809674"/>
            <a:ext cx="11488800" cy="0"/>
          </a:xfrm>
          <a:prstGeom prst="line">
            <a:avLst/>
          </a:prstGeom>
          <a:ln w="9525">
            <a:solidFill>
              <a:srgbClr val="024282"/>
            </a:solidFill>
          </a:ln>
        </p:spPr>
        <p:style>
          <a:lnRef idx="1">
            <a:schemeClr val="accent1"/>
          </a:lnRef>
          <a:fillRef idx="0">
            <a:schemeClr val="accent1"/>
          </a:fillRef>
          <a:effectRef idx="0">
            <a:schemeClr val="accent1"/>
          </a:effectRef>
          <a:fontRef idx="minor">
            <a:schemeClr val="tx1"/>
          </a:fontRef>
        </p:style>
      </p:cxnSp>
      <p:sp>
        <p:nvSpPr>
          <p:cNvPr id="10" name="文本占位符 5"/>
          <p:cNvSpPr txBox="1"/>
          <p:nvPr/>
        </p:nvSpPr>
        <p:spPr>
          <a:xfrm>
            <a:off x="1127448" y="193957"/>
            <a:ext cx="8369092"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altLang="zh-CN" dirty="0"/>
              <a:t>Misfit-based Analysis</a:t>
            </a:r>
            <a:endParaRPr lang="en-CA" altLang="zh-CN" dirty="0"/>
          </a:p>
        </p:txBody>
      </p:sp>
      <p:sp>
        <p:nvSpPr>
          <p:cNvPr id="17" name="文本框 16"/>
          <p:cNvSpPr txBox="1"/>
          <p:nvPr/>
        </p:nvSpPr>
        <p:spPr>
          <a:xfrm>
            <a:off x="11554954" y="639574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prstClr val="white">
                    <a:lumMod val="75000"/>
                  </a:prstClr>
                </a:solidFill>
                <a:latin typeface="Calibri" panose="020F0502020204030204"/>
                <a:ea typeface="宋体" panose="02010600030101010101" pitchFamily="2" charset="-122"/>
              </a:rPr>
              <a:t>8</a:t>
            </a:r>
            <a:endParaRPr kumimoji="0" lang="zh-CN" altLang="en-US"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endParaRPr>
          </a:p>
        </p:txBody>
      </p:sp>
      <p:sp>
        <p:nvSpPr>
          <p:cNvPr id="3" name="文本框 2"/>
          <p:cNvSpPr txBox="1"/>
          <p:nvPr/>
        </p:nvSpPr>
        <p:spPr>
          <a:xfrm>
            <a:off x="-53558" y="1228939"/>
            <a:ext cx="12299115" cy="400110"/>
          </a:xfrm>
          <a:prstGeom prst="rect">
            <a:avLst/>
          </a:prstGeom>
          <a:noFill/>
        </p:spPr>
        <p:txBody>
          <a:bodyPr wrap="square" rtlCol="0">
            <a:spAutoFit/>
          </a:bodyPr>
          <a:lstStyle/>
          <a:p>
            <a:r>
              <a:rPr kumimoji="1" lang="en-US" altLang="zh-CN" sz="2000" dirty="0" err="1">
                <a:latin typeface="Times New Roman" panose="02020603050405020304" pitchFamily="18" charset="0"/>
                <a:ea typeface="宋体" panose="02010600030101010101" pitchFamily="2" charset="-122"/>
              </a:rPr>
              <a:t>Mulgund</a:t>
            </a:r>
            <a:r>
              <a:rPr kumimoji="1" lang="en-US" altLang="zh-CN" sz="2000" dirty="0">
                <a:latin typeface="Times New Roman" panose="02020603050405020304" pitchFamily="18" charset="0"/>
                <a:ea typeface="宋体" panose="02010600030101010101" pitchFamily="2" charset="-122"/>
              </a:rPr>
              <a:t>, et al. " Relating Misfit to Gain in Weak-to-Strong Generalization Beyond the Squared Loss."</a:t>
            </a:r>
            <a:r>
              <a:rPr kumimoji="1" lang="en-US" altLang="zh-CN" sz="2000" dirty="0">
                <a:latin typeface="Times New Roman" panose="02020603050405020304" pitchFamily="18" charset="0"/>
              </a:rPr>
              <a:t> </a:t>
            </a:r>
            <a:r>
              <a:rPr kumimoji="1" lang="en-US" altLang="zh-CN" sz="2000" dirty="0">
                <a:latin typeface="Times New Roman" panose="02020603050405020304" pitchFamily="18" charset="0"/>
                <a:ea typeface="宋体" panose="02010600030101010101" pitchFamily="2" charset="-122"/>
              </a:rPr>
              <a:t>In ICML, 2025.</a:t>
            </a:r>
            <a:endParaRPr kumimoji="1" lang="en-US" altLang="zh-CN" sz="2000" dirty="0">
              <a:latin typeface="Times New Roman" panose="02020603050405020304" pitchFamily="18" charset="0"/>
              <a:ea typeface="宋体" panose="02010600030101010101" pitchFamily="2" charset="-122"/>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2181" y="5755797"/>
            <a:ext cx="11111516" cy="344341"/>
          </a:xfrm>
          <a:prstGeom prst="rect">
            <a:avLst/>
          </a:prstGeom>
          <a:noFill/>
          <a:extLst>
            <a:ext uri="{909E8E84-426E-40DD-AFC4-6F175D3DCCD1}">
              <a14:hiddenFill xmlns:a14="http://schemas.microsoft.com/office/drawing/2010/main">
                <a:solidFill>
                  <a:srgbClr val="FFFFFF"/>
                </a:solidFill>
              </a14:hiddenFill>
            </a:ext>
          </a:extLst>
        </p:spPr>
      </p:pic>
      <p:sp>
        <p:nvSpPr>
          <p:cNvPr id="28" name="文本框 27"/>
          <p:cNvSpPr txBox="1"/>
          <p:nvPr/>
        </p:nvSpPr>
        <p:spPr>
          <a:xfrm>
            <a:off x="476489" y="5126378"/>
            <a:ext cx="11380721" cy="493148"/>
          </a:xfrm>
          <a:prstGeom prst="rect">
            <a:avLst/>
          </a:prstGeom>
          <a:noFill/>
        </p:spPr>
        <p:txBody>
          <a:bodyPr wrap="square" rtlCol="0">
            <a:spAutoFit/>
          </a:bodyPr>
          <a:lstStyle/>
          <a:p>
            <a:pPr algn="just">
              <a:lnSpc>
                <a:spcPct val="120000"/>
              </a:lnSpc>
              <a:spcAft>
                <a:spcPts val="600"/>
              </a:spcAft>
              <a:buClr>
                <a:schemeClr val="tx1"/>
              </a:buClr>
            </a:pPr>
            <a:r>
              <a:rPr lang="en-CA" altLang="zh-CN" sz="2400" dirty="0">
                <a:latin typeface="Times New Roman" panose="02020603050405020304" pitchFamily="18" charset="0"/>
                <a:cs typeface="Times New Roman" panose="02020603050405020304" pitchFamily="18" charset="0"/>
              </a:rPr>
              <a:t>Using </a:t>
            </a:r>
            <a:r>
              <a:rPr lang="en-US" altLang="zh-CN" sz="2400" dirty="0">
                <a:latin typeface="Times New Roman" panose="02020603050405020304" pitchFamily="18" charset="0"/>
                <a:cs typeface="Times New Roman" panose="02020603050405020304" pitchFamily="18" charset="0"/>
              </a:rPr>
              <a:t>Generalized Pythagorean </a:t>
            </a:r>
            <a:r>
              <a:rPr lang="en-CA" altLang="zh-CN" sz="2400" dirty="0">
                <a:latin typeface="Times New Roman" panose="02020603050405020304" pitchFamily="18" charset="0"/>
                <a:cs typeface="Times New Roman" panose="02020603050405020304" pitchFamily="18" charset="0"/>
              </a:rPr>
              <a:t>Inequality for Bregman divergence to obtain</a:t>
            </a:r>
            <a:r>
              <a:rPr lang="zh-CN" altLang="en-US"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p:sp>
        <p:nvSpPr>
          <p:cNvPr id="11" name="矩形 10"/>
          <p:cNvSpPr/>
          <p:nvPr/>
        </p:nvSpPr>
        <p:spPr>
          <a:xfrm>
            <a:off x="861294" y="803707"/>
            <a:ext cx="10469412" cy="523220"/>
          </a:xfrm>
          <a:prstGeom prst="rect">
            <a:avLst/>
          </a:prstGeom>
        </p:spPr>
        <p:txBody>
          <a:bodyPr wrap="square">
            <a:spAutoFit/>
          </a:bodyPr>
          <a:lstStyle/>
          <a:p>
            <a:pPr algn="ctr">
              <a:spcBef>
                <a:spcPts val="600"/>
              </a:spcBef>
              <a:defRPr/>
            </a:pPr>
            <a:r>
              <a:rPr lang="en-CA" altLang="zh-CN" sz="2800" b="1" kern="0" dirty="0">
                <a:solidFill>
                  <a:srgbClr val="024282"/>
                </a:solidFill>
                <a:latin typeface="Times New Roman" panose="02020603050405020304" pitchFamily="18" charset="0"/>
                <a:ea typeface="+mj-ea"/>
                <a:cs typeface="Times New Roman" panose="02020603050405020304" pitchFamily="18" charset="0"/>
              </a:rPr>
              <a:t>Misfit-Based Mechanistic Analysis of W2SG</a:t>
            </a:r>
            <a:endParaRPr lang="en-CA" altLang="zh-CN" sz="2800" b="1" kern="0" dirty="0">
              <a:solidFill>
                <a:srgbClr val="024282"/>
              </a:solidFill>
              <a:latin typeface="Times New Roman" panose="02020603050405020304" pitchFamily="18" charset="0"/>
              <a:ea typeface="+mj-ea"/>
              <a:cs typeface="Times New Roman" panose="02020603050405020304" pitchFamily="18" charset="0"/>
            </a:endParaRPr>
          </a:p>
        </p:txBody>
      </p:sp>
      <p:sp>
        <p:nvSpPr>
          <p:cNvPr id="15" name="Rectangle 7"/>
          <p:cNvSpPr/>
          <p:nvPr/>
        </p:nvSpPr>
        <p:spPr>
          <a:xfrm>
            <a:off x="367840" y="1973823"/>
            <a:ext cx="11380721" cy="2523964"/>
          </a:xfrm>
          <a:prstGeom prst="rect">
            <a:avLst/>
          </a:prstGeom>
          <a:noFill/>
          <a:ln>
            <a:solidFill>
              <a:srgbClr val="0242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6" name="文本框 15"/>
              <p:cNvSpPr txBox="1"/>
              <p:nvPr/>
            </p:nvSpPr>
            <p:spPr>
              <a:xfrm>
                <a:off x="443033" y="2111452"/>
                <a:ext cx="11272074" cy="934679"/>
              </a:xfrm>
              <a:prstGeom prst="rect">
                <a:avLst/>
              </a:prstGeom>
              <a:noFill/>
            </p:spPr>
            <p:txBody>
              <a:bodyPr wrap="square" rtlCol="0">
                <a:spAutoFit/>
              </a:bodyPr>
              <a:lstStyle/>
              <a:p>
                <a:pPr marL="284480" indent="-285750" algn="just">
                  <a:lnSpc>
                    <a:spcPct val="120000"/>
                  </a:lnSpc>
                  <a:spcAft>
                    <a:spcPts val="600"/>
                  </a:spcAft>
                  <a:buClr>
                    <a:schemeClr val="tx1"/>
                  </a:buClr>
                  <a:buFont typeface="Wingdings" panose="05000000000000000000" pitchFamily="2" charset="2"/>
                  <a:buChar char="Ø"/>
                </a:pPr>
                <a:r>
                  <a:rPr lang="en-CA" altLang="zh-CN" sz="2400" dirty="0">
                    <a:latin typeface="Times New Roman" panose="02020603050405020304" pitchFamily="18" charset="0"/>
                    <a:cs typeface="Times New Roman" panose="02020603050405020304" pitchFamily="18" charset="0"/>
                  </a:rPr>
                  <a:t>Only the classifier of strong model is fine-tuned, and the classifier function family</a:t>
                </a:r>
                <a:r>
                  <a:rPr lang="zh-CN" altLang="en-US" sz="24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𝑓</m:t>
                        </m:r>
                      </m:e>
                      <m:sub>
                        <m:r>
                          <a:rPr lang="en-US" altLang="zh-CN" sz="2400" i="1">
                            <a:latin typeface="Cambria Math" panose="02040503050406030204" pitchFamily="18" charset="0"/>
                          </a:rPr>
                          <m:t>𝑠</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ℱ</m:t>
                        </m:r>
                      </m:e>
                      <m:sub>
                        <m:r>
                          <a:rPr lang="en-US" altLang="zh-CN" sz="2400" i="1">
                            <a:latin typeface="Cambria Math" panose="02040503050406030204" pitchFamily="18" charset="0"/>
                          </a:rPr>
                          <m:t>𝑠</m:t>
                        </m:r>
                      </m:sub>
                    </m:sSub>
                  </m:oMath>
                </a14:m>
                <a:r>
                  <a:rPr lang="zh-CN" altLang="en-US" sz="2400" dirty="0">
                    <a:latin typeface="Times New Roman" panose="02020603050405020304" pitchFamily="18" charset="0"/>
                    <a:cs typeface="Times New Roman" panose="02020603050405020304" pitchFamily="18" charset="0"/>
                  </a:rPr>
                  <a:t>）</a:t>
                </a:r>
                <a:r>
                  <a:rPr lang="en-CA" altLang="zh-CN" sz="2400" dirty="0">
                    <a:latin typeface="Times New Roman" panose="02020603050405020304" pitchFamily="18" charset="0"/>
                    <a:cs typeface="Times New Roman" panose="02020603050405020304" pitchFamily="18" charset="0"/>
                  </a:rPr>
                  <a:t>is convex</a:t>
                </a:r>
                <a:endParaRPr lang="en-CA" altLang="zh-CN" sz="2400" b="1" dirty="0">
                  <a:solidFill>
                    <a:schemeClr val="tx2"/>
                  </a:solidFill>
                  <a:latin typeface="Times New Roman" panose="02020603050405020304" pitchFamily="18" charset="0"/>
                  <a:cs typeface="Times New Roman" panose="02020603050405020304" pitchFamily="18" charset="0"/>
                </a:endParaRPr>
              </a:p>
            </p:txBody>
          </p:sp>
        </mc:Choice>
        <mc:Fallback>
          <p:sp>
            <p:nvSpPr>
              <p:cNvPr id="16" name="文本框 15"/>
              <p:cNvSpPr txBox="1">
                <a:spLocks noRot="1" noChangeAspect="1" noMove="1" noResize="1" noEditPoints="1" noAdjustHandles="1" noChangeArrowheads="1" noChangeShapeType="1" noTextEdit="1"/>
              </p:cNvSpPr>
              <p:nvPr/>
            </p:nvSpPr>
            <p:spPr>
              <a:xfrm>
                <a:off x="443033" y="2111452"/>
                <a:ext cx="11272074" cy="934679"/>
              </a:xfrm>
              <a:prstGeom prst="rect">
                <a:avLst/>
              </a:prstGeom>
              <a:blipFill rotWithShape="1">
                <a:blip r:embed="rId2"/>
                <a:stretch>
                  <a:fillRect l="-4" t="-8" r="6" b="4"/>
                </a:stretch>
              </a:blipFill>
            </p:spPr>
            <p:txBody>
              <a:bodyPr/>
              <a:lstStyle/>
              <a:p>
                <a:r>
                  <a:rPr lang="zh-CN" altLang="en-US">
                    <a:noFill/>
                  </a:rPr>
                  <a:t> </a:t>
                </a:r>
              </a:p>
            </p:txBody>
          </p:sp>
        </mc:Fallback>
      </mc:AlternateContent>
      <p:sp>
        <p:nvSpPr>
          <p:cNvPr id="18" name="箭头: 五边形 6"/>
          <p:cNvSpPr/>
          <p:nvPr/>
        </p:nvSpPr>
        <p:spPr>
          <a:xfrm>
            <a:off x="367839" y="1735655"/>
            <a:ext cx="1985067" cy="452634"/>
          </a:xfrm>
          <a:prstGeom prst="homePlate">
            <a:avLst>
              <a:gd name="adj" fmla="val 28229"/>
            </a:avLst>
          </a:prstGeom>
          <a:solidFill>
            <a:srgbClr val="024282"/>
          </a:solidFill>
          <a:ln>
            <a:solidFill>
              <a:srgbClr val="0242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altLang="zh-CN" sz="2000" b="1" dirty="0">
                <a:latin typeface="微软雅黑" panose="020B0503020204020204" pitchFamily="34" charset="-122"/>
                <a:ea typeface="微软雅黑" panose="020B0503020204020204" pitchFamily="34" charset="-122"/>
              </a:rPr>
              <a:t>Assumptions</a:t>
            </a:r>
            <a:endParaRPr lang="en-CA" altLang="zh-CN" sz="2000" b="1"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443033" y="2994880"/>
            <a:ext cx="5946970" cy="493148"/>
          </a:xfrm>
          <a:prstGeom prst="rect">
            <a:avLst/>
          </a:prstGeom>
          <a:noFill/>
        </p:spPr>
        <p:txBody>
          <a:bodyPr wrap="square" rtlCol="0">
            <a:spAutoFit/>
          </a:bodyPr>
          <a:lstStyle/>
          <a:p>
            <a:pPr marL="284480" indent="-285750" algn="just">
              <a:lnSpc>
                <a:spcPct val="120000"/>
              </a:lnSpc>
              <a:spcAft>
                <a:spcPts val="600"/>
              </a:spcAft>
              <a:buClr>
                <a:schemeClr val="tx1"/>
              </a:buClr>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Realizability</a:t>
            </a:r>
            <a:r>
              <a:rPr lang="zh-CN" altLang="en-US" sz="2400" dirty="0">
                <a:latin typeface="+mn-ea"/>
                <a:cs typeface="Times New Roman" panose="02020603050405020304" pitchFamily="18" charset="0"/>
              </a:rPr>
              <a:t>：</a:t>
            </a:r>
            <a:endParaRPr lang="en-US" altLang="zh-CN" sz="2400" dirty="0">
              <a:latin typeface="+mn-ea"/>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1" name="文本框 20"/>
              <p:cNvSpPr txBox="1"/>
              <p:nvPr/>
            </p:nvSpPr>
            <p:spPr>
              <a:xfrm>
                <a:off x="443033" y="3436777"/>
                <a:ext cx="10628514" cy="494751"/>
              </a:xfrm>
              <a:prstGeom prst="rect">
                <a:avLst/>
              </a:prstGeom>
              <a:noFill/>
            </p:spPr>
            <p:txBody>
              <a:bodyPr wrap="square" rtlCol="0">
                <a:spAutoFit/>
              </a:bodyPr>
              <a:lstStyle/>
              <a:p>
                <a:pPr marL="284480" indent="-285750" algn="just">
                  <a:lnSpc>
                    <a:spcPct val="120000"/>
                  </a:lnSpc>
                  <a:spcAft>
                    <a:spcPts val="600"/>
                  </a:spcAft>
                  <a:buClr>
                    <a:schemeClr val="tx1"/>
                  </a:buClr>
                  <a:buFont typeface="Wingdings" panose="05000000000000000000" pitchFamily="2" charset="2"/>
                  <a:buChar char="Ø"/>
                </a:pPr>
                <a:r>
                  <a:rPr lang="en-CA" altLang="zh-CN" sz="2400" b="1" dirty="0">
                    <a:solidFill>
                      <a:schemeClr val="tx2"/>
                    </a:solidFill>
                    <a:latin typeface="Times New Roman" panose="02020603050405020304" pitchFamily="18" charset="0"/>
                    <a:cs typeface="Times New Roman" panose="02020603050405020304" pitchFamily="18" charset="0"/>
                  </a:rPr>
                  <a:t>Bregman loss </a:t>
                </a:r>
                <a14:m>
                  <m:oMath xmlns:m="http://schemas.openxmlformats.org/officeDocument/2006/math">
                    <m:r>
                      <a:rPr lang="en-CA" altLang="zh-CN" sz="2400" b="1" i="1">
                        <a:solidFill>
                          <a:schemeClr val="tx2"/>
                        </a:solidFill>
                        <a:latin typeface="Cambria Math" panose="02040503050406030204" pitchFamily="18" charset="0"/>
                      </a:rPr>
                      <m:t>𝒅</m:t>
                    </m:r>
                    <m:r>
                      <a:rPr lang="en-CA" altLang="zh-CN" sz="2400" b="1" i="1">
                        <a:solidFill>
                          <a:schemeClr val="tx2"/>
                        </a:solidFill>
                        <a:latin typeface="Cambria Math" panose="02040503050406030204" pitchFamily="18" charset="0"/>
                      </a:rPr>
                      <m:t> </m:t>
                    </m:r>
                  </m:oMath>
                </a14:m>
                <a:r>
                  <a:rPr lang="en-CA" altLang="zh-CN" sz="2400" dirty="0">
                    <a:latin typeface="Times New Roman" panose="02020603050405020304" pitchFamily="18" charset="0"/>
                    <a:cs typeface="Times New Roman" panose="02020603050405020304" pitchFamily="18" charset="0"/>
                  </a:rPr>
                  <a:t>, the strong model under weak supervision is</a:t>
                </a:r>
                <a:endParaRPr lang="en-CA" altLang="zh-CN" sz="2400" b="1" i="1" dirty="0">
                  <a:solidFill>
                    <a:schemeClr val="tx2"/>
                  </a:solidFill>
                  <a:latin typeface="Times New Roman" panose="02020603050405020304" pitchFamily="18" charset="0"/>
                  <a:cs typeface="Times New Roman" panose="02020603050405020304" pitchFamily="18" charset="0"/>
                </a:endParaRPr>
              </a:p>
            </p:txBody>
          </p:sp>
        </mc:Choice>
        <mc:Fallback>
          <p:sp>
            <p:nvSpPr>
              <p:cNvPr id="21" name="文本框 20"/>
              <p:cNvSpPr txBox="1">
                <a:spLocks noRot="1" noChangeAspect="1" noMove="1" noResize="1" noEditPoints="1" noAdjustHandles="1" noChangeArrowheads="1" noChangeShapeType="1" noTextEdit="1"/>
              </p:cNvSpPr>
              <p:nvPr/>
            </p:nvSpPr>
            <p:spPr>
              <a:xfrm>
                <a:off x="443033" y="3436777"/>
                <a:ext cx="10628514" cy="494751"/>
              </a:xfrm>
              <a:prstGeom prst="rect">
                <a:avLst/>
              </a:prstGeom>
              <a:blipFill rotWithShape="1">
                <a:blip r:embed="rId3"/>
                <a:stretch>
                  <a:fillRect l="-4" t="-32" r="3" b="49"/>
                </a:stretch>
              </a:blipFill>
            </p:spPr>
            <p:txBody>
              <a:bodyPr/>
              <a:lstStyle/>
              <a:p>
                <a:r>
                  <a:rPr lang="zh-CN" altLang="en-US">
                    <a:noFill/>
                  </a:rPr>
                  <a:t> </a:t>
                </a:r>
              </a:p>
            </p:txBody>
          </p:sp>
        </mc:Fallback>
      </mc:AlternateContent>
      <p:pic>
        <p:nvPicPr>
          <p:cNvPr id="23"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8795" y="3931528"/>
            <a:ext cx="5058433" cy="51638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6408" y="3130709"/>
            <a:ext cx="4715219" cy="33952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7"/>
          <p:cNvSpPr/>
          <p:nvPr/>
        </p:nvSpPr>
        <p:spPr>
          <a:xfrm>
            <a:off x="334790" y="4805307"/>
            <a:ext cx="11380721" cy="1521087"/>
          </a:xfrm>
          <a:prstGeom prst="rect">
            <a:avLst/>
          </a:prstGeom>
          <a:noFill/>
          <a:ln>
            <a:solidFill>
              <a:srgbClr val="0242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箭头: 五边形 6"/>
          <p:cNvSpPr/>
          <p:nvPr/>
        </p:nvSpPr>
        <p:spPr>
          <a:xfrm>
            <a:off x="334789" y="4567138"/>
            <a:ext cx="1985067" cy="452634"/>
          </a:xfrm>
          <a:prstGeom prst="homePlate">
            <a:avLst>
              <a:gd name="adj" fmla="val 28229"/>
            </a:avLst>
          </a:prstGeom>
          <a:solidFill>
            <a:srgbClr val="024282"/>
          </a:solidFill>
          <a:ln>
            <a:solidFill>
              <a:srgbClr val="0242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altLang="zh-CN" sz="2000" b="1" dirty="0">
                <a:latin typeface="微软雅黑" panose="020B0503020204020204" pitchFamily="34" charset="-122"/>
                <a:ea typeface="微软雅黑" panose="020B0503020204020204" pitchFamily="34" charset="-122"/>
              </a:rPr>
              <a:t>Main Result</a:t>
            </a:r>
            <a:endParaRPr lang="zh-CN" altLang="en-US" sz="2000" b="1" dirty="0">
              <a:latin typeface="微软雅黑" panose="020B0503020204020204" pitchFamily="34" charset="-122"/>
              <a:ea typeface="微软雅黑" panose="020B0503020204020204" pitchFamily="34" charset="-122"/>
            </a:endParaRPr>
          </a:p>
        </p:txBody>
      </p:sp>
      <p:sp>
        <p:nvSpPr>
          <p:cNvPr id="32" name="矩形 50"/>
          <p:cNvSpPr/>
          <p:nvPr/>
        </p:nvSpPr>
        <p:spPr>
          <a:xfrm>
            <a:off x="861293" y="2571350"/>
            <a:ext cx="2667719" cy="50424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par>
                                <p:cTn id="20" presetID="3" presetClass="entr" presetSubtype="1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par>
                                <p:cTn id="23" presetID="3" presetClass="entr" presetSubtype="1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074"/>
                                        </p:tgtEl>
                                        <p:attrNameLst>
                                          <p:attrName>style.visibility</p:attrName>
                                        </p:attrNameLst>
                                      </p:cBhvr>
                                      <p:to>
                                        <p:strVal val="visible"/>
                                      </p:to>
                                    </p:set>
                                    <p:animEffect transition="in" filter="dissolve">
                                      <p:cBhvr>
                                        <p:cTn id="30" dur="500"/>
                                        <p:tgtEl>
                                          <p:spTgt spid="3074"/>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500"/>
                                        <p:tgtEl>
                                          <p:spTgt spid="2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dissolve">
                                      <p:cBhvr>
                                        <p:cTn id="36" dur="500"/>
                                        <p:tgtEl>
                                          <p:spTgt spid="30"/>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dissolv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randombar(horizontal)">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15" grpId="0" animBg="1"/>
      <p:bldP spid="16" grpId="0"/>
      <p:bldP spid="18" grpId="0" animBg="1"/>
      <p:bldP spid="20" grpId="0"/>
      <p:bldP spid="21" grpId="0"/>
      <p:bldP spid="30" grpId="0" animBg="1"/>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5361" y="116633"/>
            <a:ext cx="629872" cy="612768"/>
            <a:chOff x="3070727" y="196457"/>
            <a:chExt cx="692047" cy="673255"/>
          </a:xfrm>
        </p:grpSpPr>
        <p:sp>
          <p:nvSpPr>
            <p:cNvPr id="5" name="平行四边形 4"/>
            <p:cNvSpPr/>
            <p:nvPr/>
          </p:nvSpPr>
          <p:spPr>
            <a:xfrm>
              <a:off x="3070727" y="196457"/>
              <a:ext cx="629587" cy="612775"/>
            </a:xfrm>
            <a:prstGeom prst="parallelogram">
              <a:avLst/>
            </a:prstGeom>
            <a:solidFill>
              <a:srgbClr val="024282"/>
            </a:solid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133187" y="256937"/>
              <a:ext cx="629587" cy="612775"/>
            </a:xfrm>
            <a:prstGeom prst="parallelogram">
              <a:avLst/>
            </a:prstGeom>
            <a:no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p:cNvCxnSpPr/>
          <p:nvPr/>
        </p:nvCxnSpPr>
        <p:spPr>
          <a:xfrm>
            <a:off x="367840" y="809674"/>
            <a:ext cx="11488800" cy="0"/>
          </a:xfrm>
          <a:prstGeom prst="line">
            <a:avLst/>
          </a:prstGeom>
          <a:ln w="9525">
            <a:solidFill>
              <a:srgbClr val="024282"/>
            </a:solidFill>
          </a:ln>
        </p:spPr>
        <p:style>
          <a:lnRef idx="1">
            <a:schemeClr val="accent1"/>
          </a:lnRef>
          <a:fillRef idx="0">
            <a:schemeClr val="accent1"/>
          </a:fillRef>
          <a:effectRef idx="0">
            <a:schemeClr val="accent1"/>
          </a:effectRef>
          <a:fontRef idx="minor">
            <a:schemeClr val="tx1"/>
          </a:fontRef>
        </p:style>
      </p:cxnSp>
      <p:sp>
        <p:nvSpPr>
          <p:cNvPr id="10" name="文本占位符 5"/>
          <p:cNvSpPr txBox="1"/>
          <p:nvPr/>
        </p:nvSpPr>
        <p:spPr>
          <a:xfrm>
            <a:off x="1127448" y="193957"/>
            <a:ext cx="8369092"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altLang="zh-CN" dirty="0"/>
              <a:t>Misfit-based Analysis</a:t>
            </a:r>
            <a:endParaRPr lang="en-CA" altLang="zh-CN" dirty="0"/>
          </a:p>
        </p:txBody>
      </p:sp>
      <p:sp>
        <p:nvSpPr>
          <p:cNvPr id="17" name="文本框 16"/>
          <p:cNvSpPr txBox="1"/>
          <p:nvPr/>
        </p:nvSpPr>
        <p:spPr>
          <a:xfrm>
            <a:off x="11554954" y="639574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prstClr val="white">
                    <a:lumMod val="75000"/>
                  </a:prstClr>
                </a:solidFill>
                <a:latin typeface="Calibri" panose="020F0502020204030204"/>
                <a:ea typeface="宋体" panose="02010600030101010101" pitchFamily="2" charset="-122"/>
              </a:rPr>
              <a:t>9</a:t>
            </a:r>
            <a:endParaRPr kumimoji="0" lang="zh-CN" altLang="en-US"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endParaRPr>
          </a:p>
        </p:txBody>
      </p:sp>
      <p:sp>
        <p:nvSpPr>
          <p:cNvPr id="2" name="矩形 1"/>
          <p:cNvSpPr/>
          <p:nvPr/>
        </p:nvSpPr>
        <p:spPr>
          <a:xfrm>
            <a:off x="861294" y="1458278"/>
            <a:ext cx="10469412" cy="1077218"/>
          </a:xfrm>
          <a:prstGeom prst="rect">
            <a:avLst/>
          </a:prstGeom>
        </p:spPr>
        <p:txBody>
          <a:bodyPr wrap="square">
            <a:spAutoFit/>
          </a:bodyPr>
          <a:lstStyle/>
          <a:p>
            <a:pPr algn="ctr"/>
            <a:r>
              <a:rPr lang="en-CA" altLang="zh-CN" sz="3200" b="1" dirty="0">
                <a:solidFill>
                  <a:schemeClr val="tx2"/>
                </a:solidFill>
                <a:latin typeface="Times New Roman" panose="02020603050405020304" pitchFamily="18" charset="0"/>
                <a:cs typeface="Times New Roman" panose="02020603050405020304" pitchFamily="18" charset="0"/>
              </a:rPr>
              <a:t>On the Emergence of Weak-to-Strong Generalization: </a:t>
            </a:r>
            <a:endParaRPr lang="en-CA" altLang="zh-CN" sz="3200" b="1" dirty="0">
              <a:solidFill>
                <a:schemeClr val="tx2"/>
              </a:solidFill>
              <a:latin typeface="Times New Roman" panose="02020603050405020304" pitchFamily="18" charset="0"/>
              <a:cs typeface="Times New Roman" panose="02020603050405020304" pitchFamily="18" charset="0"/>
            </a:endParaRPr>
          </a:p>
          <a:p>
            <a:pPr algn="ctr"/>
            <a:r>
              <a:rPr lang="en-CA" altLang="zh-CN" sz="3200" b="1" dirty="0">
                <a:solidFill>
                  <a:schemeClr val="tx2"/>
                </a:solidFill>
                <a:latin typeface="Times New Roman" panose="02020603050405020304" pitchFamily="18" charset="0"/>
                <a:cs typeface="Times New Roman" panose="02020603050405020304" pitchFamily="18" charset="0"/>
              </a:rPr>
              <a:t>A Bias-Variance Perspective</a:t>
            </a:r>
            <a:endParaRPr lang="en-CA" altLang="zh-CN" sz="3200" b="1" dirty="0">
              <a:solidFill>
                <a:schemeClr val="tx2"/>
              </a:solidFill>
              <a:latin typeface="Times New Roman" panose="02020603050405020304" pitchFamily="18" charset="0"/>
              <a:cs typeface="Times New Roman" panose="02020603050405020304" pitchFamily="18" charset="0"/>
            </a:endParaRPr>
          </a:p>
        </p:txBody>
      </p:sp>
      <p:pic>
        <p:nvPicPr>
          <p:cNvPr id="20482"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711" t="7826" r="-711" b="25508"/>
          <a:stretch>
            <a:fillRect/>
          </a:stretch>
        </p:blipFill>
        <p:spPr bwMode="auto">
          <a:xfrm>
            <a:off x="7929524" y="3470097"/>
            <a:ext cx="2107140" cy="2107140"/>
          </a:xfrm>
          <a:prstGeom prst="ellipse">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20484" name="Picture 4" descr="Wei Yao"/>
          <p:cNvPicPr>
            <a:picLocks noChangeAspect="1" noChangeArrowheads="1"/>
          </p:cNvPicPr>
          <p:nvPr/>
        </p:nvPicPr>
        <p:blipFill rotWithShape="1">
          <a:blip r:embed="rId2">
            <a:extLst>
              <a:ext uri="{28A0092B-C50C-407E-A947-70E740481C1C}">
                <a14:useLocalDpi xmlns:a14="http://schemas.microsoft.com/office/drawing/2010/main" val="0"/>
              </a:ext>
            </a:extLst>
          </a:blip>
          <a:srcRect l="3452" t="5833" r="-3452" b="-1945"/>
          <a:stretch>
            <a:fillRect/>
          </a:stretch>
        </p:blipFill>
        <p:spPr bwMode="auto">
          <a:xfrm>
            <a:off x="5187815" y="3512727"/>
            <a:ext cx="2107141" cy="2107141"/>
          </a:xfrm>
          <a:prstGeom prst="ellipse">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13" name="文本框 12"/>
          <p:cNvSpPr txBox="1"/>
          <p:nvPr/>
        </p:nvSpPr>
        <p:spPr>
          <a:xfrm>
            <a:off x="1283732" y="2787878"/>
            <a:ext cx="3031414" cy="496867"/>
          </a:xfrm>
          <a:prstGeom prst="rect">
            <a:avLst/>
          </a:prstGeom>
          <a:noFill/>
        </p:spPr>
        <p:txBody>
          <a:bodyPr wrap="square" rtlCol="0">
            <a:spAutoFit/>
          </a:bodyPr>
          <a:lstStyle/>
          <a:p>
            <a:pPr algn="just">
              <a:lnSpc>
                <a:spcPct val="120000"/>
              </a:lnSpc>
              <a:spcAft>
                <a:spcPts val="600"/>
              </a:spcAft>
              <a:buClr>
                <a:schemeClr val="tx1"/>
              </a:buClr>
            </a:pPr>
            <a:r>
              <a:rPr lang="en-CA" altLang="zh-CN" sz="2400" dirty="0">
                <a:solidFill>
                  <a:schemeClr val="tx2"/>
                </a:solidFill>
                <a:latin typeface="Times New Roman" panose="02020603050405020304" pitchFamily="18" charset="0"/>
                <a:cs typeface="Times New Roman" panose="02020603050405020304" pitchFamily="18" charset="0"/>
              </a:rPr>
              <a:t>Collaborated</a:t>
            </a:r>
            <a:r>
              <a:rPr lang="zh-CN" altLang="en-US" sz="2400" dirty="0">
                <a:solidFill>
                  <a:schemeClr val="tx2"/>
                </a:solidFill>
                <a:latin typeface="Times New Roman" panose="02020603050405020304" pitchFamily="18" charset="0"/>
                <a:cs typeface="Times New Roman" panose="02020603050405020304" pitchFamily="18" charset="0"/>
              </a:rPr>
              <a:t> </a:t>
            </a:r>
            <a:r>
              <a:rPr lang="en-US" altLang="zh-CN" sz="2400" dirty="0">
                <a:solidFill>
                  <a:schemeClr val="tx2"/>
                </a:solidFill>
                <a:latin typeface="Times New Roman" panose="02020603050405020304" pitchFamily="18" charset="0"/>
                <a:cs typeface="Times New Roman" panose="02020603050405020304" pitchFamily="18" charset="0"/>
              </a:rPr>
              <a:t>with</a:t>
            </a:r>
            <a:endParaRPr lang="en-US" altLang="zh-CN" sz="2400" dirty="0">
              <a:solidFill>
                <a:schemeClr val="tx2"/>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5672028" y="5640320"/>
            <a:ext cx="1302789" cy="496867"/>
          </a:xfrm>
          <a:prstGeom prst="rect">
            <a:avLst/>
          </a:prstGeom>
          <a:noFill/>
        </p:spPr>
        <p:txBody>
          <a:bodyPr wrap="square" rtlCol="0">
            <a:spAutoFit/>
          </a:bodyPr>
          <a:lstStyle/>
          <a:p>
            <a:pPr algn="just">
              <a:lnSpc>
                <a:spcPct val="120000"/>
              </a:lnSpc>
              <a:spcAft>
                <a:spcPts val="600"/>
              </a:spcAft>
              <a:buClr>
                <a:schemeClr val="tx1"/>
              </a:buClr>
            </a:pPr>
            <a:r>
              <a:rPr lang="en-CA" altLang="zh-CN" sz="2400" dirty="0">
                <a:latin typeface="Times New Roman" panose="02020603050405020304" pitchFamily="18" charset="0"/>
                <a:cs typeface="Times New Roman" panose="02020603050405020304" pitchFamily="18" charset="0"/>
              </a:rPr>
              <a:t>Wei Yao</a:t>
            </a:r>
            <a:endParaRPr lang="en-US" altLang="zh-CN" sz="2400" dirty="0">
              <a:latin typeface="Times New Roman" panose="02020603050405020304" pitchFamily="18" charset="0"/>
              <a:cs typeface="Times New Roman" panose="02020603050405020304" pitchFamily="18" charset="0"/>
            </a:endParaRPr>
          </a:p>
        </p:txBody>
      </p:sp>
      <p:pic>
        <p:nvPicPr>
          <p:cNvPr id="18" name="图片 17"/>
          <p:cNvPicPr>
            <a:picLocks noChangeAspect="1"/>
          </p:cNvPicPr>
          <p:nvPr/>
        </p:nvPicPr>
        <p:blipFill rotWithShape="1">
          <a:blip r:embed="rId3"/>
          <a:srcRect l="4" t="10440" r="-4" b="18132"/>
          <a:stretch>
            <a:fillRect/>
          </a:stretch>
        </p:blipFill>
        <p:spPr>
          <a:xfrm>
            <a:off x="2446106" y="3533179"/>
            <a:ext cx="2107141" cy="2107141"/>
          </a:xfrm>
          <a:prstGeom prst="ellipse">
            <a:avLst/>
          </a:prstGeom>
          <a:ln>
            <a:solidFill>
              <a:srgbClr val="002060"/>
            </a:solidFill>
          </a:ln>
        </p:spPr>
      </p:pic>
      <p:sp>
        <p:nvSpPr>
          <p:cNvPr id="19" name="文本框 18"/>
          <p:cNvSpPr txBox="1"/>
          <p:nvPr/>
        </p:nvSpPr>
        <p:spPr>
          <a:xfrm>
            <a:off x="2666378" y="5640320"/>
            <a:ext cx="1648768" cy="496867"/>
          </a:xfrm>
          <a:prstGeom prst="rect">
            <a:avLst/>
          </a:prstGeom>
          <a:noFill/>
        </p:spPr>
        <p:txBody>
          <a:bodyPr wrap="square" rtlCol="0">
            <a:spAutoFit/>
          </a:bodyPr>
          <a:lstStyle/>
          <a:p>
            <a:pPr algn="just">
              <a:lnSpc>
                <a:spcPct val="120000"/>
              </a:lnSpc>
              <a:spcAft>
                <a:spcPts val="600"/>
              </a:spcAft>
              <a:buClr>
                <a:schemeClr val="tx1"/>
              </a:buClr>
            </a:pPr>
            <a:r>
              <a:rPr lang="en-US" altLang="zh-CN" sz="2400" dirty="0" err="1">
                <a:latin typeface="Times New Roman" panose="02020603050405020304" pitchFamily="18" charset="0"/>
                <a:cs typeface="Times New Roman" panose="02020603050405020304" pitchFamily="18" charset="0"/>
              </a:rPr>
              <a:t>Gengze</a:t>
            </a:r>
            <a:r>
              <a:rPr lang="en-US" altLang="zh-CN" sz="2400" dirty="0">
                <a:latin typeface="Times New Roman" panose="02020603050405020304" pitchFamily="18" charset="0"/>
                <a:cs typeface="Times New Roman" panose="02020603050405020304" pitchFamily="18" charset="0"/>
              </a:rPr>
              <a:t> Xu</a:t>
            </a:r>
            <a:endParaRPr lang="en-US" altLang="zh-CN" sz="2400" dirty="0">
              <a:latin typeface="Times New Roman" panose="02020603050405020304" pitchFamily="18" charset="0"/>
              <a:cs typeface="Times New Roman" panose="02020603050405020304" pitchFamily="18" charset="0"/>
            </a:endParaRPr>
          </a:p>
        </p:txBody>
      </p:sp>
      <p:sp>
        <p:nvSpPr>
          <p:cNvPr id="23" name="文本框 22"/>
          <p:cNvSpPr txBox="1"/>
          <p:nvPr/>
        </p:nvSpPr>
        <p:spPr>
          <a:xfrm>
            <a:off x="8331699" y="5640320"/>
            <a:ext cx="1483340" cy="496867"/>
          </a:xfrm>
          <a:prstGeom prst="rect">
            <a:avLst/>
          </a:prstGeom>
          <a:noFill/>
        </p:spPr>
        <p:txBody>
          <a:bodyPr wrap="square" rtlCol="0">
            <a:spAutoFit/>
          </a:bodyPr>
          <a:lstStyle/>
          <a:p>
            <a:pPr algn="just">
              <a:lnSpc>
                <a:spcPct val="120000"/>
              </a:lnSpc>
              <a:spcAft>
                <a:spcPts val="600"/>
              </a:spcAft>
              <a:buClr>
                <a:schemeClr val="tx1"/>
              </a:buClr>
            </a:pPr>
            <a:r>
              <a:rPr lang="en-CA" altLang="zh-CN" sz="2400" dirty="0">
                <a:latin typeface="Times New Roman" panose="02020603050405020304" pitchFamily="18" charset="0"/>
                <a:cs typeface="Times New Roman" panose="02020603050405020304" pitchFamily="18" charset="0"/>
              </a:rPr>
              <a:t>Yong Liu</a:t>
            </a:r>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5361" y="116633"/>
            <a:ext cx="629872" cy="612768"/>
            <a:chOff x="3070727" y="196457"/>
            <a:chExt cx="692047" cy="673255"/>
          </a:xfrm>
        </p:grpSpPr>
        <p:sp>
          <p:nvSpPr>
            <p:cNvPr id="5" name="平行四边形 4"/>
            <p:cNvSpPr/>
            <p:nvPr/>
          </p:nvSpPr>
          <p:spPr>
            <a:xfrm>
              <a:off x="3070727" y="196457"/>
              <a:ext cx="629587" cy="612775"/>
            </a:xfrm>
            <a:prstGeom prst="parallelogram">
              <a:avLst/>
            </a:prstGeom>
            <a:solidFill>
              <a:srgbClr val="024282"/>
            </a:solid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133187" y="256937"/>
              <a:ext cx="629587" cy="612775"/>
            </a:xfrm>
            <a:prstGeom prst="parallelogram">
              <a:avLst/>
            </a:prstGeom>
            <a:no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p:cNvCxnSpPr/>
          <p:nvPr/>
        </p:nvCxnSpPr>
        <p:spPr>
          <a:xfrm>
            <a:off x="367840" y="809674"/>
            <a:ext cx="11488800" cy="0"/>
          </a:xfrm>
          <a:prstGeom prst="line">
            <a:avLst/>
          </a:prstGeom>
          <a:ln w="9525">
            <a:solidFill>
              <a:srgbClr val="024282"/>
            </a:solidFill>
          </a:ln>
        </p:spPr>
        <p:style>
          <a:lnRef idx="1">
            <a:schemeClr val="accent1"/>
          </a:lnRef>
          <a:fillRef idx="0">
            <a:schemeClr val="accent1"/>
          </a:fillRef>
          <a:effectRef idx="0">
            <a:schemeClr val="accent1"/>
          </a:effectRef>
          <a:fontRef idx="minor">
            <a:schemeClr val="tx1"/>
          </a:fontRef>
        </p:style>
      </p:cxnSp>
      <p:sp>
        <p:nvSpPr>
          <p:cNvPr id="10" name="文本占位符 5"/>
          <p:cNvSpPr txBox="1"/>
          <p:nvPr/>
        </p:nvSpPr>
        <p:spPr>
          <a:xfrm>
            <a:off x="1127448" y="193957"/>
            <a:ext cx="8369092"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altLang="zh-CN" dirty="0"/>
              <a:t>Misfit-based Analysis</a:t>
            </a:r>
            <a:endParaRPr lang="en-CA" altLang="zh-CN" dirty="0"/>
          </a:p>
        </p:txBody>
      </p:sp>
      <p:sp>
        <p:nvSpPr>
          <p:cNvPr id="17" name="文本框 16"/>
          <p:cNvSpPr txBox="1"/>
          <p:nvPr/>
        </p:nvSpPr>
        <p:spPr>
          <a:xfrm>
            <a:off x="11554954" y="6395745"/>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prstClr val="white">
                    <a:lumMod val="75000"/>
                  </a:prstClr>
                </a:solidFill>
                <a:latin typeface="Calibri" panose="020F0502020204030204"/>
                <a:ea typeface="宋体" panose="02010600030101010101" pitchFamily="2" charset="-122"/>
              </a:rPr>
              <a:t>10</a:t>
            </a:r>
            <a:endParaRPr kumimoji="0" lang="zh-CN" altLang="en-US"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endParaRPr>
          </a:p>
        </p:txBody>
      </p:sp>
      <p:sp>
        <p:nvSpPr>
          <p:cNvPr id="2" name="矩形 1"/>
          <p:cNvSpPr/>
          <p:nvPr/>
        </p:nvSpPr>
        <p:spPr>
          <a:xfrm>
            <a:off x="861294" y="1049029"/>
            <a:ext cx="10469412" cy="523220"/>
          </a:xfrm>
          <a:prstGeom prst="rect">
            <a:avLst/>
          </a:prstGeom>
        </p:spPr>
        <p:txBody>
          <a:bodyPr wrap="square">
            <a:spAutoFit/>
          </a:bodyPr>
          <a:lstStyle/>
          <a:p>
            <a:pPr algn="ctr">
              <a:spcBef>
                <a:spcPts val="600"/>
              </a:spcBef>
              <a:defRPr/>
            </a:pPr>
            <a:r>
              <a:rPr lang="en-US" altLang="zh-CN" sz="2800" b="1" kern="0" dirty="0">
                <a:solidFill>
                  <a:srgbClr val="024282"/>
                </a:solidFill>
                <a:latin typeface="Times New Roman" panose="02020603050405020304" pitchFamily="18" charset="0"/>
                <a:ea typeface="微软雅黑" panose="020B0503020204020204" pitchFamily="34" charset="-122"/>
                <a:cs typeface="Times New Roman" panose="02020603050405020304" pitchFamily="18" charset="0"/>
              </a:rPr>
              <a:t>Bregman</a:t>
            </a:r>
            <a:r>
              <a:rPr lang="en-US" altLang="zh-CN" sz="2800" b="1" kern="0" dirty="0">
                <a:solidFill>
                  <a:srgbClr val="024282"/>
                </a:solidFill>
                <a:latin typeface="Times New Roman" panose="02020603050405020304" pitchFamily="18" charset="0"/>
                <a:ea typeface="+mj-ea"/>
                <a:cs typeface="Times New Roman" panose="02020603050405020304" pitchFamily="18" charset="0"/>
              </a:rPr>
              <a:t> </a:t>
            </a:r>
            <a:r>
              <a:rPr lang="en-CA" altLang="zh-CN" sz="2800" b="1" kern="0" dirty="0">
                <a:solidFill>
                  <a:srgbClr val="024282"/>
                </a:solidFill>
                <a:latin typeface="Times New Roman" panose="02020603050405020304" pitchFamily="18" charset="0"/>
                <a:ea typeface="+mj-ea"/>
                <a:cs typeface="Times New Roman" panose="02020603050405020304" pitchFamily="18" charset="0"/>
              </a:rPr>
              <a:t>Diverge</a:t>
            </a:r>
            <a:r>
              <a:rPr lang="en-US" altLang="zh-CN" sz="2800" b="1" kern="0" dirty="0" err="1">
                <a:solidFill>
                  <a:srgbClr val="024282"/>
                </a:solidFill>
                <a:latin typeface="Times New Roman" panose="02020603050405020304" pitchFamily="18" charset="0"/>
                <a:ea typeface="+mj-ea"/>
                <a:cs typeface="Times New Roman" panose="02020603050405020304" pitchFamily="18" charset="0"/>
              </a:rPr>
              <a:t>nce</a:t>
            </a:r>
            <a:endParaRPr kumimoji="0" lang="zh-CN" altLang="en-US" sz="2800" b="1" i="0" u="none" strike="noStrike" kern="0" cap="none" spc="0" normalizeH="0" baseline="0" noProof="0" dirty="0">
              <a:ln>
                <a:noFill/>
              </a:ln>
              <a:solidFill>
                <a:srgbClr val="024282"/>
              </a:solidFill>
              <a:effectLst/>
              <a:uLnTx/>
              <a:uFillTx/>
              <a:latin typeface="Times New Roman" panose="02020603050405020304" pitchFamily="18" charset="0"/>
              <a:ea typeface="+mj-ea"/>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2" name="文本框 21"/>
              <p:cNvSpPr txBox="1"/>
              <p:nvPr/>
            </p:nvSpPr>
            <p:spPr>
              <a:xfrm>
                <a:off x="334790" y="1625654"/>
                <a:ext cx="10962833" cy="1476943"/>
              </a:xfrm>
              <a:prstGeom prst="rect">
                <a:avLst/>
              </a:prstGeom>
              <a:noFill/>
            </p:spPr>
            <p:txBody>
              <a:bodyPr wrap="square" rtlCol="0">
                <a:spAutoFit/>
              </a:bodyPr>
              <a:lstStyle/>
              <a:p>
                <a:pPr marL="284480" indent="-285750" algn="just">
                  <a:lnSpc>
                    <a:spcPct val="120000"/>
                  </a:lnSpc>
                  <a:spcAft>
                    <a:spcPts val="600"/>
                  </a:spcAft>
                  <a:buClr>
                    <a:schemeClr val="tx1"/>
                  </a:buClr>
                  <a:buFont typeface="Wingdings" panose="05000000000000000000" pitchFamily="2" charset="2"/>
                  <a:buChar char="Ø"/>
                </a:pPr>
                <a:r>
                  <a:rPr lang="en-CA" altLang="zh-CN" sz="2400" b="1" dirty="0">
                    <a:latin typeface="Times New Roman" panose="02020603050405020304" pitchFamily="18" charset="0"/>
                    <a:cs typeface="Times New Roman" panose="02020603050405020304" pitchFamily="18" charset="0"/>
                  </a:rPr>
                  <a:t>Definition</a:t>
                </a:r>
                <a:r>
                  <a:rPr lang="en-CA" altLang="zh-CN" sz="2400" dirty="0">
                    <a:latin typeface="Times New Roman" panose="02020603050405020304" pitchFamily="18" charset="0"/>
                    <a:cs typeface="Times New Roman" panose="02020603050405020304" pitchFamily="18" charset="0"/>
                  </a:rPr>
                  <a:t>: Let</a:t>
                </a:r>
                <a:r>
                  <a:rPr lang="zh-CN" altLang="en-US" sz="2400" dirty="0">
                    <a:latin typeface="Times New Roman" panose="02020603050405020304" pitchFamily="18" charset="0"/>
                    <a:cs typeface="Times New Roman" panose="02020603050405020304" pitchFamily="18" charset="0"/>
                  </a:rPr>
                  <a:t> </a:t>
                </a:r>
                <a14:m>
                  <m:oMath xmlns:m="http://schemas.openxmlformats.org/officeDocument/2006/math">
                    <m:r>
                      <a:rPr lang="en-CA" altLang="zh-CN" sz="2400" i="1">
                        <a:latin typeface="Cambria Math" panose="02040503050406030204" pitchFamily="18" charset="0"/>
                      </a:rPr>
                      <m:t>𝜙</m:t>
                    </m:r>
                    <m:r>
                      <a:rPr lang="en-CA" altLang="zh-CN" sz="2400" i="1">
                        <a:latin typeface="Cambria Math" panose="02040503050406030204" pitchFamily="18" charset="0"/>
                      </a:rPr>
                      <m:t>:</m:t>
                    </m:r>
                    <m:sSup>
                      <m:sSupPr>
                        <m:ctrlPr>
                          <a:rPr lang="zh-CN" altLang="zh-CN" sz="2400" i="1">
                            <a:latin typeface="Cambria Math" panose="02040503050406030204" pitchFamily="18" charset="0"/>
                          </a:rPr>
                        </m:ctrlPr>
                      </m:sSupPr>
                      <m:e>
                        <m:r>
                          <a:rPr lang="en-CA" altLang="zh-CN" sz="2400" i="1">
                            <a:latin typeface="Cambria Math" panose="02040503050406030204" pitchFamily="18" charset="0"/>
                          </a:rPr>
                          <m:t>ℝ</m:t>
                        </m:r>
                      </m:e>
                      <m:sup>
                        <m:r>
                          <a:rPr lang="en-CA" altLang="zh-CN" sz="2400" i="1">
                            <a:latin typeface="Cambria Math" panose="02040503050406030204" pitchFamily="18" charset="0"/>
                          </a:rPr>
                          <m:t>𝑑</m:t>
                        </m:r>
                      </m:sup>
                    </m:sSup>
                    <m:r>
                      <a:rPr lang="en-CA" altLang="zh-CN" sz="2400" i="1">
                        <a:latin typeface="Cambria Math" panose="02040503050406030204" pitchFamily="18" charset="0"/>
                      </a:rPr>
                      <m:t>→</m:t>
                    </m:r>
                    <m:r>
                      <a:rPr lang="en-CA" altLang="zh-CN" sz="2400" i="1">
                        <a:latin typeface="Cambria Math" panose="02040503050406030204" pitchFamily="18" charset="0"/>
                      </a:rPr>
                      <m:t>ℝ</m:t>
                    </m:r>
                  </m:oMath>
                </a14:m>
                <a:r>
                  <a:rPr lang="en-CA" altLang="zh-CN" sz="2400" dirty="0">
                    <a:latin typeface="Times New Roman" panose="02020603050405020304" pitchFamily="18" charset="0"/>
                    <a:cs typeface="Times New Roman" panose="02020603050405020304" pitchFamily="18" charset="0"/>
                  </a:rPr>
                  <a:t> be a differentiable and strictly convex function. For any </a:t>
                </a:r>
                <a14:m>
                  <m:oMath xmlns:m="http://schemas.openxmlformats.org/officeDocument/2006/math">
                    <m:r>
                      <a:rPr lang="en-CA" altLang="zh-CN" sz="2400" i="1">
                        <a:latin typeface="Cambria Math" panose="02040503050406030204" pitchFamily="18" charset="0"/>
                      </a:rPr>
                      <m:t>𝑥</m:t>
                    </m:r>
                    <m:r>
                      <a:rPr lang="en-CA" altLang="zh-CN" sz="2400" i="1">
                        <a:latin typeface="Cambria Math" panose="02040503050406030204" pitchFamily="18" charset="0"/>
                      </a:rPr>
                      <m:t>,</m:t>
                    </m:r>
                    <m:r>
                      <a:rPr lang="en-CA" altLang="zh-CN" sz="2400" i="1">
                        <a:latin typeface="Cambria Math" panose="02040503050406030204" pitchFamily="18" charset="0"/>
                      </a:rPr>
                      <m:t>𝑦</m:t>
                    </m:r>
                    <m:r>
                      <a:rPr lang="en-CA" altLang="zh-CN" sz="2400" i="1">
                        <a:latin typeface="Cambria Math" panose="02040503050406030204" pitchFamily="18" charset="0"/>
                      </a:rPr>
                      <m:t>∈</m:t>
                    </m:r>
                    <m:sSup>
                      <m:sSupPr>
                        <m:ctrlPr>
                          <a:rPr lang="zh-CN" altLang="zh-CN" sz="2400" i="1">
                            <a:latin typeface="Cambria Math" panose="02040503050406030204" pitchFamily="18" charset="0"/>
                          </a:rPr>
                        </m:ctrlPr>
                      </m:sSupPr>
                      <m:e>
                        <m:r>
                          <a:rPr lang="en-CA" altLang="zh-CN" sz="2400" i="1">
                            <a:latin typeface="Cambria Math" panose="02040503050406030204" pitchFamily="18" charset="0"/>
                          </a:rPr>
                          <m:t>ℝ</m:t>
                        </m:r>
                      </m:e>
                      <m:sup>
                        <m:r>
                          <a:rPr lang="en-CA" altLang="zh-CN" sz="2400" i="1">
                            <a:latin typeface="Cambria Math" panose="02040503050406030204" pitchFamily="18" charset="0"/>
                          </a:rPr>
                          <m:t>𝑑</m:t>
                        </m:r>
                      </m:sup>
                    </m:sSup>
                  </m:oMath>
                </a14:m>
                <a:r>
                  <a:rPr lang="en-CA" altLang="zh-CN" sz="2400" dirty="0">
                    <a:latin typeface="Times New Roman" panose="02020603050405020304" pitchFamily="18" charset="0"/>
                    <a:cs typeface="Times New Roman" panose="02020603050405020304" pitchFamily="18" charset="0"/>
                  </a:rPr>
                  <a:t>, the Bregman divergence generated by </a:t>
                </a:r>
                <a14:m>
                  <m:oMath xmlns:m="http://schemas.openxmlformats.org/officeDocument/2006/math">
                    <m:r>
                      <a:rPr lang="en-CA" altLang="zh-CN" sz="2400" i="1">
                        <a:latin typeface="Cambria Math" panose="02040503050406030204" pitchFamily="18" charset="0"/>
                      </a:rPr>
                      <m:t>𝜙</m:t>
                    </m:r>
                  </m:oMath>
                </a14:m>
                <a:r>
                  <a:rPr lang="zh-CN" altLang="en-US" sz="2400" dirty="0">
                    <a:latin typeface="Times New Roman" panose="02020603050405020304" pitchFamily="18" charset="0"/>
                    <a:cs typeface="Times New Roman" panose="02020603050405020304" pitchFamily="18" charset="0"/>
                  </a:rPr>
                  <a:t> </a:t>
                </a:r>
                <a:r>
                  <a:rPr lang="en-CA" altLang="zh-CN" sz="2400" dirty="0">
                    <a:latin typeface="Times New Roman" panose="02020603050405020304" pitchFamily="18" charset="0"/>
                    <a:cs typeface="Times New Roman" panose="02020603050405020304" pitchFamily="18" charset="0"/>
                  </a:rPr>
                  <a:t>is defined as:</a:t>
                </a:r>
                <a:endParaRPr lang="zh-CN" altLang="en-US" sz="2400" dirty="0">
                  <a:latin typeface="Times New Roman" panose="02020603050405020304" pitchFamily="18" charset="0"/>
                  <a:cs typeface="Times New Roman" panose="02020603050405020304" pitchFamily="18" charset="0"/>
                </a:endParaRPr>
              </a:p>
              <a:p>
                <a:pPr marL="284480" indent="-285750" algn="just">
                  <a:lnSpc>
                    <a:spcPct val="120000"/>
                  </a:lnSpc>
                  <a:spcAft>
                    <a:spcPts val="600"/>
                  </a:spcAft>
                  <a:buClr>
                    <a:schemeClr val="tx1"/>
                  </a:buClr>
                  <a:buFont typeface="Wingdings" panose="05000000000000000000" pitchFamily="2" charset="2"/>
                  <a:buChar char="Ø"/>
                </a:pPr>
                <a:endParaRPr lang="en-CA" altLang="zh-CN" sz="2400" dirty="0">
                  <a:latin typeface="微软雅黑" panose="020B0503020204020204" pitchFamily="34" charset="-122"/>
                  <a:ea typeface="微软雅黑" panose="020B0503020204020204" pitchFamily="34" charset="-122"/>
                  <a:cs typeface="Times New Roman" panose="02020603050405020304" pitchFamily="18" charset="0"/>
                </a:endParaRPr>
              </a:p>
            </p:txBody>
          </p:sp>
        </mc:Choice>
        <mc:Fallback>
          <p:sp>
            <p:nvSpPr>
              <p:cNvPr id="22" name="文本框 21"/>
              <p:cNvSpPr txBox="1">
                <a:spLocks noRot="1" noChangeAspect="1" noMove="1" noResize="1" noEditPoints="1" noAdjustHandles="1" noChangeArrowheads="1" noChangeShapeType="1" noTextEdit="1"/>
              </p:cNvSpPr>
              <p:nvPr/>
            </p:nvSpPr>
            <p:spPr>
              <a:xfrm>
                <a:off x="334790" y="1625654"/>
                <a:ext cx="10962833" cy="1476943"/>
              </a:xfrm>
              <a:prstGeom prst="rect">
                <a:avLst/>
              </a:prstGeom>
              <a:blipFill rotWithShape="1">
                <a:blip r:embed="rId1"/>
                <a:stretch>
                  <a:fillRect l="-1" t="-4" r="3" b="-947"/>
                </a:stretch>
              </a:blipFill>
            </p:spPr>
            <p:txBody>
              <a:bodyPr/>
              <a:lstStyle/>
              <a:p>
                <a:r>
                  <a:rPr lang="zh-CN" altLang="en-US">
                    <a:noFill/>
                  </a:rPr>
                  <a:t> </a:t>
                </a:r>
              </a:p>
            </p:txBody>
          </p:sp>
        </mc:Fallback>
      </mc:AlternateContent>
      <p:sp>
        <p:nvSpPr>
          <p:cNvPr id="25" name="文本框 24"/>
          <p:cNvSpPr txBox="1"/>
          <p:nvPr/>
        </p:nvSpPr>
        <p:spPr>
          <a:xfrm>
            <a:off x="334790" y="3130257"/>
            <a:ext cx="2187009" cy="496867"/>
          </a:xfrm>
          <a:prstGeom prst="rect">
            <a:avLst/>
          </a:prstGeom>
          <a:noFill/>
        </p:spPr>
        <p:txBody>
          <a:bodyPr wrap="square" rtlCol="0">
            <a:spAutoFit/>
          </a:bodyPr>
          <a:lstStyle/>
          <a:p>
            <a:pPr marL="284480" indent="-285750" algn="just">
              <a:lnSpc>
                <a:spcPct val="120000"/>
              </a:lnSpc>
              <a:spcAft>
                <a:spcPts val="600"/>
              </a:spcAft>
              <a:buClr>
                <a:schemeClr val="tx1"/>
              </a:buClr>
              <a:buFont typeface="Wingdings" panose="05000000000000000000" pitchFamily="2" charset="2"/>
              <a:buChar char="Ø"/>
            </a:pPr>
            <a:r>
              <a:rPr lang="en-CA" altLang="zh-CN" sz="2400" b="1" dirty="0">
                <a:latin typeface="Times New Roman" panose="02020603050405020304" pitchFamily="18" charset="0"/>
                <a:cs typeface="Times New Roman" panose="02020603050405020304" pitchFamily="18" charset="0"/>
              </a:rPr>
              <a:t>Properties:</a:t>
            </a:r>
            <a:endParaRPr lang="en-CA" altLang="zh-CN" sz="2400" b="1"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194" y="2678001"/>
            <a:ext cx="5288031" cy="347027"/>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10"/>
          <p:cNvSpPr txBox="1"/>
          <p:nvPr/>
        </p:nvSpPr>
        <p:spPr>
          <a:xfrm>
            <a:off x="621871" y="3628214"/>
            <a:ext cx="2518935" cy="505972"/>
          </a:xfrm>
          <a:prstGeom prst="rect">
            <a:avLst/>
          </a:prstGeom>
          <a:noFill/>
        </p:spPr>
        <p:txBody>
          <a:bodyPr wrap="square" rtlCol="0">
            <a:spAutoFit/>
          </a:bodyPr>
          <a:lstStyle/>
          <a:p>
            <a:pPr marL="342900" indent="-342900" algn="just">
              <a:lnSpc>
                <a:spcPct val="120000"/>
              </a:lnSpc>
              <a:spcAft>
                <a:spcPts val="600"/>
              </a:spcAft>
              <a:buClr>
                <a:schemeClr val="tx1"/>
              </a:buClr>
              <a:buFont typeface="Wingdings" panose="05000000000000000000" pitchFamily="2" charset="2"/>
              <a:buChar char="p"/>
            </a:pPr>
            <a:r>
              <a:rPr lang="en-CA" altLang="zh-CN" sz="2400" dirty="0">
                <a:latin typeface="Times New Roman" panose="02020603050405020304" pitchFamily="18" charset="0"/>
                <a:cs typeface="Times New Roman" panose="02020603050405020304" pitchFamily="18" charset="0"/>
              </a:rPr>
              <a:t>Non-negativity:</a:t>
            </a:r>
            <a:endParaRPr lang="en-CA" altLang="zh-CN" sz="2400" dirty="0">
              <a:latin typeface="Times New Roman" panose="02020603050405020304" pitchFamily="18" charset="0"/>
              <a:cs typeface="Times New Roman" panose="02020603050405020304" pitchFamily="18" charset="0"/>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339" y="3762510"/>
            <a:ext cx="2518936" cy="318571"/>
          </a:xfrm>
          <a:prstGeom prst="rect">
            <a:avLst/>
          </a:prstGeom>
          <a:noFill/>
          <a:extLst>
            <a:ext uri="{909E8E84-426E-40DD-AFC4-6F175D3DCCD1}">
              <a14:hiddenFill xmlns:a14="http://schemas.microsoft.com/office/drawing/2010/main">
                <a:solidFill>
                  <a:srgbClr val="FFFFFF"/>
                </a:solidFill>
              </a14:hiddenFill>
            </a:ext>
          </a:extLst>
        </p:spPr>
      </p:pic>
      <p:sp>
        <p:nvSpPr>
          <p:cNvPr id="16" name="文本框 15"/>
          <p:cNvSpPr txBox="1"/>
          <p:nvPr/>
        </p:nvSpPr>
        <p:spPr>
          <a:xfrm>
            <a:off x="621872" y="4216485"/>
            <a:ext cx="4529990" cy="496867"/>
          </a:xfrm>
          <a:prstGeom prst="rect">
            <a:avLst/>
          </a:prstGeom>
          <a:noFill/>
        </p:spPr>
        <p:txBody>
          <a:bodyPr wrap="square" rtlCol="0">
            <a:spAutoFit/>
          </a:bodyPr>
          <a:lstStyle/>
          <a:p>
            <a:pPr marL="342900" indent="-342900" algn="just">
              <a:lnSpc>
                <a:spcPct val="120000"/>
              </a:lnSpc>
              <a:spcAft>
                <a:spcPts val="600"/>
              </a:spcAft>
              <a:buClr>
                <a:schemeClr val="tx1"/>
              </a:buClr>
              <a:buFont typeface="Wingdings" panose="05000000000000000000" pitchFamily="2" charset="2"/>
              <a:buChar char="p"/>
            </a:pPr>
            <a:r>
              <a:rPr lang="en-CA" altLang="zh-CN" sz="2400" dirty="0">
                <a:latin typeface="Times New Roman" panose="02020603050405020304" pitchFamily="18" charset="0"/>
                <a:cs typeface="Times New Roman" panose="02020603050405020304" pitchFamily="18" charset="0"/>
              </a:rPr>
              <a:t>Identity of </a:t>
            </a:r>
            <a:r>
              <a:rPr lang="en-CA" altLang="zh-CN" sz="2400" dirty="0" err="1">
                <a:latin typeface="Times New Roman" panose="02020603050405020304" pitchFamily="18" charset="0"/>
                <a:cs typeface="Times New Roman" panose="02020603050405020304" pitchFamily="18" charset="0"/>
              </a:rPr>
              <a:t>indiscernibles</a:t>
            </a:r>
            <a:r>
              <a:rPr lang="en-CA" altLang="zh-CN"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p:txBody>
      </p:sp>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1281" y="4354894"/>
            <a:ext cx="5177883" cy="3168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0" name="文本框 19"/>
              <p:cNvSpPr txBox="1"/>
              <p:nvPr/>
            </p:nvSpPr>
            <p:spPr>
              <a:xfrm>
                <a:off x="621872" y="5393026"/>
                <a:ext cx="7351250" cy="493148"/>
              </a:xfrm>
              <a:prstGeom prst="rect">
                <a:avLst/>
              </a:prstGeom>
              <a:noFill/>
            </p:spPr>
            <p:txBody>
              <a:bodyPr wrap="square" rtlCol="0">
                <a:spAutoFit/>
              </a:bodyPr>
              <a:lstStyle/>
              <a:p>
                <a:pPr marL="342900" indent="-342900" algn="just">
                  <a:lnSpc>
                    <a:spcPct val="120000"/>
                  </a:lnSpc>
                  <a:spcAft>
                    <a:spcPts val="600"/>
                  </a:spcAft>
                  <a:buClr>
                    <a:schemeClr val="tx1"/>
                  </a:buClr>
                  <a:buFont typeface="Wingdings" panose="05000000000000000000" pitchFamily="2" charset="2"/>
                  <a:buChar char="p"/>
                </a:pPr>
                <a:r>
                  <a:rPr lang="en-CA" altLang="zh-CN" sz="2400" dirty="0">
                    <a:latin typeface="Times New Roman" panose="02020603050405020304" pitchFamily="18" charset="0"/>
                    <a:cs typeface="Times New Roman" panose="02020603050405020304" pitchFamily="18" charset="0"/>
                  </a:rPr>
                  <a:t>Duality: </a:t>
                </a:r>
                <a14:m>
                  <m:oMath xmlns:m="http://schemas.openxmlformats.org/officeDocument/2006/math">
                    <m:sSup>
                      <m:sSupPr>
                        <m:ctrlPr>
                          <a:rPr lang="zh-CN" altLang="zh-CN" sz="2400" i="1">
                            <a:latin typeface="Cambria Math" panose="02040503050406030204" pitchFamily="18" charset="0"/>
                          </a:rPr>
                        </m:ctrlPr>
                      </m:sSupPr>
                      <m:e>
                        <m:r>
                          <a:rPr lang="en-CA" altLang="zh-CN" sz="2400" i="1">
                            <a:latin typeface="Cambria Math" panose="02040503050406030204" pitchFamily="18" charset="0"/>
                          </a:rPr>
                          <m:t>𝜙</m:t>
                        </m:r>
                      </m:e>
                      <m:sup>
                        <m:r>
                          <a:rPr lang="en-CA" altLang="zh-CN" sz="2400" i="1">
                            <a:latin typeface="Cambria Math" panose="02040503050406030204" pitchFamily="18" charset="0"/>
                          </a:rPr>
                          <m:t>∗</m:t>
                        </m:r>
                      </m:sup>
                    </m:sSup>
                  </m:oMath>
                </a14:m>
                <a:r>
                  <a:rPr lang="zh-CN" altLang="en-US" sz="2400" dirty="0">
                    <a:latin typeface="Times New Roman" panose="02020603050405020304" pitchFamily="18" charset="0"/>
                    <a:cs typeface="Times New Roman" panose="02020603050405020304" pitchFamily="18" charset="0"/>
                  </a:rPr>
                  <a:t> </a:t>
                </a:r>
                <a:r>
                  <a:rPr lang="en-CA" altLang="zh-CN" sz="2400" dirty="0">
                    <a:latin typeface="Times New Roman" panose="02020603050405020304" pitchFamily="18" charset="0"/>
                    <a:cs typeface="Times New Roman" panose="02020603050405020304" pitchFamily="18" charset="0"/>
                  </a:rPr>
                  <a:t>is the convex conjugate of </a:t>
                </a:r>
                <a14:m>
                  <m:oMath xmlns:m="http://schemas.openxmlformats.org/officeDocument/2006/math">
                    <m:r>
                      <a:rPr lang="en-CA" altLang="zh-CN" sz="2400" smtClean="0">
                        <a:latin typeface="Cambria Math" panose="02040503050406030204" pitchFamily="18" charset="0"/>
                        <a:cs typeface="Times New Roman" panose="02020603050405020304" pitchFamily="18" charset="0"/>
                      </a:rPr>
                      <m:t>𝜙</m:t>
                    </m:r>
                  </m:oMath>
                </a14:m>
                <a:r>
                  <a:rPr lang="en-CA" altLang="zh-CN" sz="2400" dirty="0">
                    <a:latin typeface="Times New Roman" panose="02020603050405020304" pitchFamily="18" charset="0"/>
                    <a:cs typeface="Times New Roman" panose="02020603050405020304" pitchFamily="18" charset="0"/>
                  </a:rPr>
                  <a:t>, then</a:t>
                </a:r>
                <a:endParaRPr lang="en-US" altLang="zh-CN" sz="2400" dirty="0">
                  <a:latin typeface="Times New Roman" panose="02020603050405020304" pitchFamily="18" charset="0"/>
                  <a:cs typeface="Times New Roman" panose="02020603050405020304" pitchFamily="18" charset="0"/>
                </a:endParaRPr>
              </a:p>
            </p:txBody>
          </p:sp>
        </mc:Choice>
        <mc:Fallback>
          <p:sp>
            <p:nvSpPr>
              <p:cNvPr id="20" name="文本框 19"/>
              <p:cNvSpPr txBox="1">
                <a:spLocks noRot="1" noChangeAspect="1" noMove="1" noResize="1" noEditPoints="1" noAdjustHandles="1" noChangeArrowheads="1" noChangeShapeType="1" noTextEdit="1"/>
              </p:cNvSpPr>
              <p:nvPr/>
            </p:nvSpPr>
            <p:spPr>
              <a:xfrm>
                <a:off x="621872" y="5393026"/>
                <a:ext cx="7351250" cy="493148"/>
              </a:xfrm>
              <a:prstGeom prst="rect">
                <a:avLst/>
              </a:prstGeom>
              <a:blipFill rotWithShape="1">
                <a:blip r:embed="rId5"/>
                <a:stretch>
                  <a:fillRect l="-3" t="-123" r="1" b="73"/>
                </a:stretch>
              </a:blipFill>
            </p:spPr>
            <p:txBody>
              <a:bodyPr/>
              <a:lstStyle/>
              <a:p>
                <a:r>
                  <a:rPr lang="zh-CN" altLang="en-US">
                    <a:noFill/>
                  </a:rPr>
                  <a:t> </a:t>
                </a:r>
              </a:p>
            </p:txBody>
          </p:sp>
        </mc:Fallback>
      </mc:AlternateContent>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71585" y="5529196"/>
            <a:ext cx="3025062" cy="316876"/>
          </a:xfrm>
          <a:prstGeom prst="rect">
            <a:avLst/>
          </a:prstGeom>
          <a:noFill/>
          <a:extLst>
            <a:ext uri="{909E8E84-426E-40DD-AFC4-6F175D3DCCD1}">
              <a14:hiddenFill xmlns:a14="http://schemas.microsoft.com/office/drawing/2010/main">
                <a:solidFill>
                  <a:srgbClr val="FFFFFF"/>
                </a:solidFill>
              </a14:hiddenFill>
            </a:ext>
          </a:extLst>
        </p:spPr>
      </p:pic>
      <p:sp>
        <p:nvSpPr>
          <p:cNvPr id="21" name="文本框 20"/>
          <p:cNvSpPr txBox="1"/>
          <p:nvPr/>
        </p:nvSpPr>
        <p:spPr>
          <a:xfrm>
            <a:off x="5083714" y="5846072"/>
            <a:ext cx="1115121" cy="496867"/>
          </a:xfrm>
          <a:prstGeom prst="rect">
            <a:avLst/>
          </a:prstGeom>
          <a:noFill/>
        </p:spPr>
        <p:txBody>
          <a:bodyPr wrap="square" rtlCol="0">
            <a:spAutoFit/>
          </a:bodyPr>
          <a:lstStyle/>
          <a:p>
            <a:pPr algn="just">
              <a:lnSpc>
                <a:spcPct val="120000"/>
              </a:lnSpc>
              <a:spcAft>
                <a:spcPts val="600"/>
              </a:spcAft>
              <a:buClr>
                <a:schemeClr val="tx1"/>
              </a:buClr>
            </a:pPr>
            <a:r>
              <a:rPr lang="en-CA" altLang="zh-CN" sz="2400" dirty="0">
                <a:latin typeface="Times New Roman" panose="02020603050405020304" pitchFamily="18" charset="0"/>
                <a:cs typeface="Times New Roman" panose="02020603050405020304" pitchFamily="18" charset="0"/>
              </a:rPr>
              <a:t>where</a:t>
            </a:r>
            <a:endParaRPr lang="en-US" altLang="zh-CN" sz="2400" dirty="0">
              <a:latin typeface="Times New Roman" panose="02020603050405020304" pitchFamily="18" charset="0"/>
              <a:cs typeface="Times New Roman" panose="02020603050405020304" pitchFamily="18" charset="0"/>
            </a:endParaRPr>
          </a:p>
        </p:txBody>
      </p:sp>
      <p:pic>
        <p:nvPicPr>
          <p:cNvPr id="410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5209" y="6022344"/>
            <a:ext cx="3424044" cy="297276"/>
          </a:xfrm>
          <a:prstGeom prst="rect">
            <a:avLst/>
          </a:prstGeom>
          <a:noFill/>
          <a:extLst>
            <a:ext uri="{909E8E84-426E-40DD-AFC4-6F175D3DCCD1}">
              <a14:hiddenFill xmlns:a14="http://schemas.microsoft.com/office/drawing/2010/main">
                <a:solidFill>
                  <a:srgbClr val="FFFFFF"/>
                </a:solidFill>
              </a14:hiddenFill>
            </a:ext>
          </a:extLst>
        </p:spPr>
      </p:pic>
      <p:sp>
        <p:nvSpPr>
          <p:cNvPr id="24" name="文本框 23"/>
          <p:cNvSpPr txBox="1"/>
          <p:nvPr/>
        </p:nvSpPr>
        <p:spPr>
          <a:xfrm>
            <a:off x="621871" y="4804756"/>
            <a:ext cx="2243991" cy="496867"/>
          </a:xfrm>
          <a:prstGeom prst="rect">
            <a:avLst/>
          </a:prstGeom>
          <a:noFill/>
        </p:spPr>
        <p:txBody>
          <a:bodyPr wrap="square" rtlCol="0">
            <a:spAutoFit/>
          </a:bodyPr>
          <a:lstStyle/>
          <a:p>
            <a:pPr marL="342900" indent="-342900" algn="just">
              <a:lnSpc>
                <a:spcPct val="120000"/>
              </a:lnSpc>
              <a:spcAft>
                <a:spcPts val="600"/>
              </a:spcAft>
              <a:buClr>
                <a:schemeClr val="tx1"/>
              </a:buClr>
              <a:buFont typeface="Wingdings" panose="05000000000000000000" pitchFamily="2" charset="2"/>
              <a:buChar char="p"/>
            </a:pPr>
            <a:r>
              <a:rPr lang="en-CA" altLang="zh-CN" sz="2400" dirty="0">
                <a:latin typeface="Times New Roman" panose="02020603050405020304" pitchFamily="18" charset="0"/>
                <a:cs typeface="Times New Roman" panose="02020603050405020304" pitchFamily="18" charset="0"/>
              </a:rPr>
              <a:t>Asymmetry:</a:t>
            </a:r>
            <a:endParaRPr lang="en-CA" altLang="zh-CN" sz="2400" dirty="0">
              <a:latin typeface="Times New Roman" panose="02020603050405020304" pitchFamily="18" charset="0"/>
              <a:cs typeface="Times New Roman" panose="02020603050405020304" pitchFamily="18" charset="0"/>
            </a:endParaRPr>
          </a:p>
        </p:txBody>
      </p:sp>
      <p:pic>
        <p:nvPicPr>
          <p:cNvPr id="410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7916" y="4945394"/>
            <a:ext cx="2630064" cy="3185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randombar(horizontal)">
                                      <p:cBhvr>
                                        <p:cTn id="13" dur="500"/>
                                        <p:tgtEl>
                                          <p:spTgt spid="410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nodeType="withEffect">
                                  <p:stCondLst>
                                    <p:cond delay="0"/>
                                  </p:stCondLst>
                                  <p:childTnLst>
                                    <p:set>
                                      <p:cBhvr>
                                        <p:cTn id="18" dur="1" fill="hold">
                                          <p:stCondLst>
                                            <p:cond delay="0"/>
                                          </p:stCondLst>
                                        </p:cTn>
                                        <p:tgtEl>
                                          <p:spTgt spid="4102"/>
                                        </p:tgtEl>
                                        <p:attrNameLst>
                                          <p:attrName>style.visibility</p:attrName>
                                        </p:attrNameLst>
                                      </p:cBhvr>
                                      <p:to>
                                        <p:strVal val="visible"/>
                                      </p:to>
                                    </p:set>
                                    <p:animEffect transition="in" filter="randombar(horizontal)">
                                      <p:cBhvr>
                                        <p:cTn id="19" dur="500"/>
                                        <p:tgtEl>
                                          <p:spTgt spid="410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par>
                                <p:cTn id="23" presetID="14" presetClass="entr" presetSubtype="10" fill="hold" nodeType="withEffect">
                                  <p:stCondLst>
                                    <p:cond delay="0"/>
                                  </p:stCondLst>
                                  <p:childTnLst>
                                    <p:set>
                                      <p:cBhvr>
                                        <p:cTn id="24" dur="1" fill="hold">
                                          <p:stCondLst>
                                            <p:cond delay="0"/>
                                          </p:stCondLst>
                                        </p:cTn>
                                        <p:tgtEl>
                                          <p:spTgt spid="4104"/>
                                        </p:tgtEl>
                                        <p:attrNameLst>
                                          <p:attrName>style.visibility</p:attrName>
                                        </p:attrNameLst>
                                      </p:cBhvr>
                                      <p:to>
                                        <p:strVal val="visible"/>
                                      </p:to>
                                    </p:set>
                                    <p:animEffect transition="in" filter="randombar(horizontal)">
                                      <p:cBhvr>
                                        <p:cTn id="25" dur="500"/>
                                        <p:tgtEl>
                                          <p:spTgt spid="410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par>
                                <p:cTn id="29" presetID="14" presetClass="entr" presetSubtype="10" fill="hold" nodeType="withEffect">
                                  <p:stCondLst>
                                    <p:cond delay="0"/>
                                  </p:stCondLst>
                                  <p:childTnLst>
                                    <p:set>
                                      <p:cBhvr>
                                        <p:cTn id="30" dur="1" fill="hold">
                                          <p:stCondLst>
                                            <p:cond delay="0"/>
                                          </p:stCondLst>
                                        </p:cTn>
                                        <p:tgtEl>
                                          <p:spTgt spid="4106"/>
                                        </p:tgtEl>
                                        <p:attrNameLst>
                                          <p:attrName>style.visibility</p:attrName>
                                        </p:attrNameLst>
                                      </p:cBhvr>
                                      <p:to>
                                        <p:strVal val="visible"/>
                                      </p:to>
                                    </p:set>
                                    <p:animEffect transition="in" filter="randombar(horizontal)">
                                      <p:cBhvr>
                                        <p:cTn id="31" dur="500"/>
                                        <p:tgtEl>
                                          <p:spTgt spid="4106"/>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randombar(horizontal)">
                                      <p:cBhvr>
                                        <p:cTn id="34" dur="500"/>
                                        <p:tgtEl>
                                          <p:spTgt spid="24"/>
                                        </p:tgtEl>
                                      </p:cBhvr>
                                    </p:animEffect>
                                  </p:childTnLst>
                                </p:cTn>
                              </p:par>
                              <p:par>
                                <p:cTn id="35" presetID="14" presetClass="entr" presetSubtype="10" fill="hold" nodeType="withEffect">
                                  <p:stCondLst>
                                    <p:cond delay="0"/>
                                  </p:stCondLst>
                                  <p:childTnLst>
                                    <p:set>
                                      <p:cBhvr>
                                        <p:cTn id="36" dur="1" fill="hold">
                                          <p:stCondLst>
                                            <p:cond delay="0"/>
                                          </p:stCondLst>
                                        </p:cTn>
                                        <p:tgtEl>
                                          <p:spTgt spid="4108"/>
                                        </p:tgtEl>
                                        <p:attrNameLst>
                                          <p:attrName>style.visibility</p:attrName>
                                        </p:attrNameLst>
                                      </p:cBhvr>
                                      <p:to>
                                        <p:strVal val="visible"/>
                                      </p:to>
                                    </p:set>
                                    <p:animEffect transition="in" filter="randombar(horizontal)">
                                      <p:cBhvr>
                                        <p:cTn id="37" dur="500"/>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1" grpId="0"/>
      <p:bldP spid="16" grpId="0"/>
      <p:bldP spid="20" grpId="0"/>
      <p:bldP spid="21"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5361" y="116633"/>
            <a:ext cx="629872" cy="612768"/>
            <a:chOff x="3070727" y="196457"/>
            <a:chExt cx="692047" cy="673255"/>
          </a:xfrm>
        </p:grpSpPr>
        <p:sp>
          <p:nvSpPr>
            <p:cNvPr id="5" name="平行四边形 4"/>
            <p:cNvSpPr/>
            <p:nvPr/>
          </p:nvSpPr>
          <p:spPr>
            <a:xfrm>
              <a:off x="3070727" y="196457"/>
              <a:ext cx="629587" cy="612775"/>
            </a:xfrm>
            <a:prstGeom prst="parallelogram">
              <a:avLst/>
            </a:prstGeom>
            <a:solidFill>
              <a:srgbClr val="024282"/>
            </a:solid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133187" y="256937"/>
              <a:ext cx="629587" cy="612775"/>
            </a:xfrm>
            <a:prstGeom prst="parallelogram">
              <a:avLst/>
            </a:prstGeom>
            <a:no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p:cNvCxnSpPr/>
          <p:nvPr/>
        </p:nvCxnSpPr>
        <p:spPr>
          <a:xfrm>
            <a:off x="367840" y="809674"/>
            <a:ext cx="11488800" cy="0"/>
          </a:xfrm>
          <a:prstGeom prst="line">
            <a:avLst/>
          </a:prstGeom>
          <a:ln w="9525">
            <a:solidFill>
              <a:srgbClr val="024282"/>
            </a:solidFill>
          </a:ln>
        </p:spPr>
        <p:style>
          <a:lnRef idx="1">
            <a:schemeClr val="accent1"/>
          </a:lnRef>
          <a:fillRef idx="0">
            <a:schemeClr val="accent1"/>
          </a:fillRef>
          <a:effectRef idx="0">
            <a:schemeClr val="accent1"/>
          </a:effectRef>
          <a:fontRef idx="minor">
            <a:schemeClr val="tx1"/>
          </a:fontRef>
        </p:style>
      </p:cxnSp>
      <p:sp>
        <p:nvSpPr>
          <p:cNvPr id="10" name="文本占位符 5"/>
          <p:cNvSpPr txBox="1"/>
          <p:nvPr/>
        </p:nvSpPr>
        <p:spPr>
          <a:xfrm>
            <a:off x="1127448" y="193957"/>
            <a:ext cx="8369092"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altLang="zh-CN" dirty="0"/>
              <a:t>Misfit-based Analysis</a:t>
            </a:r>
            <a:endParaRPr lang="en-CA" altLang="zh-CN" dirty="0"/>
          </a:p>
        </p:txBody>
      </p:sp>
      <p:sp>
        <p:nvSpPr>
          <p:cNvPr id="17" name="文本框 16"/>
          <p:cNvSpPr txBox="1"/>
          <p:nvPr/>
        </p:nvSpPr>
        <p:spPr>
          <a:xfrm>
            <a:off x="11554954" y="6395745"/>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prstClr val="white">
                    <a:lumMod val="75000"/>
                  </a:prstClr>
                </a:solidFill>
                <a:latin typeface="Calibri" panose="020F0502020204030204"/>
                <a:ea typeface="宋体" panose="02010600030101010101" pitchFamily="2" charset="-122"/>
              </a:rPr>
              <a:t>11</a:t>
            </a:r>
            <a:endParaRPr kumimoji="0" lang="zh-CN" altLang="en-US"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endParaRPr>
          </a:p>
        </p:txBody>
      </p:sp>
      <p:sp>
        <p:nvSpPr>
          <p:cNvPr id="2" name="矩形 1"/>
          <p:cNvSpPr/>
          <p:nvPr/>
        </p:nvSpPr>
        <p:spPr>
          <a:xfrm>
            <a:off x="861293" y="1758346"/>
            <a:ext cx="10469412" cy="523220"/>
          </a:xfrm>
          <a:prstGeom prst="rect">
            <a:avLst/>
          </a:prstGeom>
        </p:spPr>
        <p:txBody>
          <a:bodyPr wrap="square">
            <a:spAutoFit/>
          </a:bodyPr>
          <a:lstStyle/>
          <a:p>
            <a:pPr algn="ctr">
              <a:spcBef>
                <a:spcPts val="600"/>
              </a:spcBef>
              <a:defRPr/>
            </a:pPr>
            <a:r>
              <a:rPr lang="en-CA" altLang="zh-CN" sz="2800" b="1" kern="0" dirty="0">
                <a:solidFill>
                  <a:srgbClr val="024282"/>
                </a:solidFill>
                <a:latin typeface="Times New Roman" panose="02020603050405020304" pitchFamily="18" charset="0"/>
                <a:ea typeface="+mj-ea"/>
                <a:cs typeface="Times New Roman" panose="02020603050405020304" pitchFamily="18" charset="0"/>
              </a:rPr>
              <a:t>Some Common Bregman Divergences</a:t>
            </a:r>
            <a:endParaRPr lang="en-CA" altLang="zh-CN" sz="2800" b="1" kern="0" dirty="0">
              <a:solidFill>
                <a:srgbClr val="024282"/>
              </a:solidFill>
              <a:latin typeface="Times New Roman" panose="02020603050405020304" pitchFamily="18" charset="0"/>
              <a:ea typeface="+mj-ea"/>
              <a:cs typeface="Times New Roman" panose="02020603050405020304" pitchFamily="18" charset="0"/>
            </a:endParaRPr>
          </a:p>
        </p:txBody>
      </p:sp>
      <p:pic>
        <p:nvPicPr>
          <p:cNvPr id="8" name="图片 7" descr="文本&#10;&#10;AI 生成的内容可能不正确。"/>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2399" y="2416886"/>
            <a:ext cx="10967201" cy="242273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5361" y="116633"/>
            <a:ext cx="629872" cy="612768"/>
            <a:chOff x="3070727" y="196457"/>
            <a:chExt cx="692047" cy="673255"/>
          </a:xfrm>
        </p:grpSpPr>
        <p:sp>
          <p:nvSpPr>
            <p:cNvPr id="5" name="平行四边形 4"/>
            <p:cNvSpPr/>
            <p:nvPr/>
          </p:nvSpPr>
          <p:spPr>
            <a:xfrm>
              <a:off x="3070727" y="196457"/>
              <a:ext cx="629587" cy="612775"/>
            </a:xfrm>
            <a:prstGeom prst="parallelogram">
              <a:avLst/>
            </a:prstGeom>
            <a:solidFill>
              <a:srgbClr val="024282"/>
            </a:solid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133187" y="256937"/>
              <a:ext cx="629587" cy="612775"/>
            </a:xfrm>
            <a:prstGeom prst="parallelogram">
              <a:avLst/>
            </a:prstGeom>
            <a:no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p:cNvCxnSpPr/>
          <p:nvPr/>
        </p:nvCxnSpPr>
        <p:spPr>
          <a:xfrm>
            <a:off x="367840" y="809674"/>
            <a:ext cx="11488800" cy="0"/>
          </a:xfrm>
          <a:prstGeom prst="line">
            <a:avLst/>
          </a:prstGeom>
          <a:ln w="9525">
            <a:solidFill>
              <a:srgbClr val="024282"/>
            </a:solidFill>
          </a:ln>
        </p:spPr>
        <p:style>
          <a:lnRef idx="1">
            <a:schemeClr val="accent1"/>
          </a:lnRef>
          <a:fillRef idx="0">
            <a:schemeClr val="accent1"/>
          </a:fillRef>
          <a:effectRef idx="0">
            <a:schemeClr val="accent1"/>
          </a:effectRef>
          <a:fontRef idx="minor">
            <a:schemeClr val="tx1"/>
          </a:fontRef>
        </p:style>
      </p:cxnSp>
      <p:sp>
        <p:nvSpPr>
          <p:cNvPr id="10" name="文本占位符 5"/>
          <p:cNvSpPr txBox="1"/>
          <p:nvPr/>
        </p:nvSpPr>
        <p:spPr>
          <a:xfrm>
            <a:off x="1127448" y="193957"/>
            <a:ext cx="8369092"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altLang="zh-CN" dirty="0"/>
              <a:t>Misfit-based Analysis</a:t>
            </a:r>
            <a:endParaRPr lang="en-CA" altLang="zh-CN" dirty="0"/>
          </a:p>
        </p:txBody>
      </p:sp>
      <p:sp>
        <p:nvSpPr>
          <p:cNvPr id="17" name="文本框 16"/>
          <p:cNvSpPr txBox="1"/>
          <p:nvPr/>
        </p:nvSpPr>
        <p:spPr>
          <a:xfrm>
            <a:off x="11554954" y="6395745"/>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prstClr val="white">
                    <a:lumMod val="75000"/>
                  </a:prstClr>
                </a:solidFill>
                <a:latin typeface="Calibri" panose="020F0502020204030204"/>
                <a:ea typeface="宋体" panose="02010600030101010101" pitchFamily="2" charset="-122"/>
              </a:rPr>
              <a:t>12</a:t>
            </a:r>
            <a:endParaRPr kumimoji="0" lang="zh-CN" altLang="en-US"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endParaRPr>
          </a:p>
        </p:txBody>
      </p:sp>
      <p:sp>
        <p:nvSpPr>
          <p:cNvPr id="2" name="矩形 1"/>
          <p:cNvSpPr/>
          <p:nvPr/>
        </p:nvSpPr>
        <p:spPr>
          <a:xfrm>
            <a:off x="861294" y="1049029"/>
            <a:ext cx="10469412" cy="523220"/>
          </a:xfrm>
          <a:prstGeom prst="rect">
            <a:avLst/>
          </a:prstGeom>
        </p:spPr>
        <p:txBody>
          <a:bodyPr wrap="square">
            <a:spAutoFit/>
          </a:bodyPr>
          <a:lstStyle/>
          <a:p>
            <a:pPr algn="ctr">
              <a:spcBef>
                <a:spcPts val="600"/>
              </a:spcBef>
              <a:defRPr/>
            </a:pPr>
            <a:r>
              <a:rPr lang="en-US" altLang="zh-CN" sz="2800" b="1" kern="0" dirty="0">
                <a:solidFill>
                  <a:srgbClr val="024282"/>
                </a:solidFill>
                <a:latin typeface="Times New Roman" panose="02020603050405020304" pitchFamily="18" charset="0"/>
                <a:ea typeface="+mj-ea"/>
                <a:cs typeface="Times New Roman" panose="02020603050405020304" pitchFamily="18" charset="0"/>
              </a:rPr>
              <a:t>W2SG</a:t>
            </a:r>
            <a:r>
              <a:rPr lang="zh-CN" altLang="en-US" sz="2800" b="1" kern="0" dirty="0">
                <a:solidFill>
                  <a:srgbClr val="024282"/>
                </a:solidFill>
                <a:latin typeface="Times New Roman" panose="02020603050405020304" pitchFamily="18" charset="0"/>
                <a:ea typeface="+mj-ea"/>
                <a:cs typeface="Times New Roman" panose="02020603050405020304" pitchFamily="18" charset="0"/>
              </a:rPr>
              <a:t> </a:t>
            </a:r>
            <a:r>
              <a:rPr lang="en-CA" altLang="zh-CN" sz="2800" b="1" kern="0" dirty="0">
                <a:solidFill>
                  <a:srgbClr val="024282"/>
                </a:solidFill>
                <a:latin typeface="Times New Roman" panose="02020603050405020304" pitchFamily="18" charset="0"/>
                <a:ea typeface="+mj-ea"/>
                <a:cs typeface="Times New Roman" panose="02020603050405020304" pitchFamily="18" charset="0"/>
              </a:rPr>
              <a:t>Inequality Based on Expected Bregman Divergence</a:t>
            </a:r>
            <a:endParaRPr lang="en-CA" altLang="zh-CN" sz="2800" b="1" kern="0" dirty="0">
              <a:solidFill>
                <a:srgbClr val="024282"/>
              </a:solidFill>
              <a:latin typeface="Times New Roman" panose="02020603050405020304" pitchFamily="18" charset="0"/>
              <a:ea typeface="+mj-ea"/>
              <a:cs typeface="Times New Roman" panose="02020603050405020304" pitchFamily="18" charset="0"/>
            </a:endParaRPr>
          </a:p>
        </p:txBody>
      </p:sp>
      <p:sp>
        <p:nvSpPr>
          <p:cNvPr id="3" name="Rectangle: Rounded Corners 21"/>
          <p:cNvSpPr/>
          <p:nvPr/>
        </p:nvSpPr>
        <p:spPr>
          <a:xfrm>
            <a:off x="2219091" y="2914459"/>
            <a:ext cx="8709103" cy="3129497"/>
          </a:xfrm>
          <a:prstGeom prst="roundRect">
            <a:avLst>
              <a:gd name="adj" fmla="val 9639"/>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36683" y="3226911"/>
            <a:ext cx="8055334" cy="827559"/>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p:cNvSpPr txBox="1"/>
          <p:nvPr/>
        </p:nvSpPr>
        <p:spPr>
          <a:xfrm>
            <a:off x="2496296" y="4147496"/>
            <a:ext cx="1083245" cy="496867"/>
          </a:xfrm>
          <a:prstGeom prst="rect">
            <a:avLst/>
          </a:prstGeom>
          <a:noFill/>
        </p:spPr>
        <p:txBody>
          <a:bodyPr wrap="square" rtlCol="0">
            <a:spAutoFit/>
          </a:bodyPr>
          <a:lstStyle/>
          <a:p>
            <a:pPr algn="just">
              <a:lnSpc>
                <a:spcPct val="120000"/>
              </a:lnSpc>
              <a:spcAft>
                <a:spcPts val="600"/>
              </a:spcAft>
              <a:buClr>
                <a:schemeClr val="tx1"/>
              </a:buClr>
            </a:pPr>
            <a:r>
              <a:rPr lang="en-CA" altLang="zh-CN" sz="2400" dirty="0">
                <a:latin typeface="Times New Roman" panose="02020603050405020304" pitchFamily="18" charset="0"/>
                <a:cs typeface="Times New Roman" panose="02020603050405020304" pitchFamily="18" charset="0"/>
              </a:rPr>
              <a:t>where</a:t>
            </a:r>
            <a:endParaRPr lang="en-US" altLang="zh-CN" sz="2400" dirty="0">
              <a:latin typeface="Times New Roman" panose="02020603050405020304" pitchFamily="18" charset="0"/>
              <a:cs typeface="Times New Roman" panose="02020603050405020304" pitchFamily="18" charset="0"/>
            </a:endParaRPr>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9607" y="4645453"/>
            <a:ext cx="7221966" cy="1283591"/>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50"/>
          <p:cNvSpPr/>
          <p:nvPr/>
        </p:nvSpPr>
        <p:spPr>
          <a:xfrm>
            <a:off x="2496297" y="3134717"/>
            <a:ext cx="2031097" cy="101361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箭头: 下 21"/>
          <p:cNvSpPr/>
          <p:nvPr/>
        </p:nvSpPr>
        <p:spPr>
          <a:xfrm rot="10800000">
            <a:off x="3283967" y="2651017"/>
            <a:ext cx="455755" cy="374754"/>
          </a:xfrm>
          <a:prstGeom prst="downArrow">
            <a:avLst/>
          </a:prstGeom>
          <a:solidFill>
            <a:srgbClr val="8BB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 name="文本框 11"/>
          <p:cNvSpPr txBox="1"/>
          <p:nvPr/>
        </p:nvSpPr>
        <p:spPr>
          <a:xfrm>
            <a:off x="2314763" y="2102536"/>
            <a:ext cx="2394162" cy="496867"/>
          </a:xfrm>
          <a:prstGeom prst="rect">
            <a:avLst/>
          </a:prstGeom>
          <a:noFill/>
        </p:spPr>
        <p:txBody>
          <a:bodyPr wrap="square" rtlCol="0">
            <a:spAutoFit/>
          </a:bodyPr>
          <a:lstStyle/>
          <a:p>
            <a:pPr algn="ctr">
              <a:lnSpc>
                <a:spcPct val="120000"/>
              </a:lnSpc>
              <a:spcAft>
                <a:spcPts val="600"/>
              </a:spcAft>
              <a:buClr>
                <a:schemeClr val="tx1"/>
              </a:buClr>
            </a:pPr>
            <a:r>
              <a:rPr lang="en-CA" altLang="zh-CN" sz="2400" dirty="0">
                <a:latin typeface="Times New Roman" panose="02020603050405020304" pitchFamily="18" charset="0"/>
                <a:cs typeface="Times New Roman" panose="02020603050405020304" pitchFamily="18" charset="0"/>
              </a:rPr>
              <a:t>Student error</a:t>
            </a:r>
            <a:endParaRPr lang="en-CA" altLang="zh-CN" sz="2400" dirty="0">
              <a:latin typeface="Times New Roman" panose="02020603050405020304" pitchFamily="18" charset="0"/>
              <a:cs typeface="Times New Roman" panose="02020603050405020304" pitchFamily="18" charset="0"/>
            </a:endParaRPr>
          </a:p>
        </p:txBody>
      </p:sp>
      <p:sp>
        <p:nvSpPr>
          <p:cNvPr id="13" name="矩形 50"/>
          <p:cNvSpPr/>
          <p:nvPr/>
        </p:nvSpPr>
        <p:spPr>
          <a:xfrm>
            <a:off x="7608061" y="3134717"/>
            <a:ext cx="2271918" cy="101361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50"/>
          <p:cNvSpPr/>
          <p:nvPr/>
        </p:nvSpPr>
        <p:spPr>
          <a:xfrm>
            <a:off x="5247291" y="3134717"/>
            <a:ext cx="2031097" cy="101361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箭头: 下 21"/>
          <p:cNvSpPr/>
          <p:nvPr/>
        </p:nvSpPr>
        <p:spPr>
          <a:xfrm rot="10800000">
            <a:off x="6068054" y="2644218"/>
            <a:ext cx="455755" cy="374754"/>
          </a:xfrm>
          <a:prstGeom prst="downArrow">
            <a:avLst/>
          </a:prstGeom>
          <a:solidFill>
            <a:srgbClr val="8BB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8" name="文本框 17"/>
          <p:cNvSpPr txBox="1"/>
          <p:nvPr/>
        </p:nvSpPr>
        <p:spPr>
          <a:xfrm>
            <a:off x="5098850" y="2095737"/>
            <a:ext cx="2394162" cy="496867"/>
          </a:xfrm>
          <a:prstGeom prst="rect">
            <a:avLst/>
          </a:prstGeom>
          <a:noFill/>
        </p:spPr>
        <p:txBody>
          <a:bodyPr wrap="square" rtlCol="0">
            <a:spAutoFit/>
          </a:bodyPr>
          <a:lstStyle/>
          <a:p>
            <a:pPr algn="ctr">
              <a:lnSpc>
                <a:spcPct val="120000"/>
              </a:lnSpc>
              <a:spcAft>
                <a:spcPts val="600"/>
              </a:spcAft>
              <a:buClr>
                <a:schemeClr val="tx1"/>
              </a:buClr>
            </a:pPr>
            <a:r>
              <a:rPr lang="en-CA" altLang="zh-CN" sz="2400" dirty="0">
                <a:latin typeface="Times New Roman" panose="02020603050405020304" pitchFamily="18" charset="0"/>
                <a:cs typeface="Times New Roman" panose="02020603050405020304" pitchFamily="18" charset="0"/>
              </a:rPr>
              <a:t>Teacher error</a:t>
            </a:r>
            <a:endParaRPr lang="en-CA" altLang="zh-CN" sz="2400" dirty="0">
              <a:latin typeface="Times New Roman" panose="02020603050405020304" pitchFamily="18" charset="0"/>
              <a:cs typeface="Times New Roman" panose="02020603050405020304" pitchFamily="18" charset="0"/>
            </a:endParaRPr>
          </a:p>
        </p:txBody>
      </p:sp>
      <p:sp>
        <p:nvSpPr>
          <p:cNvPr id="19" name="箭头: 下 21"/>
          <p:cNvSpPr/>
          <p:nvPr/>
        </p:nvSpPr>
        <p:spPr>
          <a:xfrm rot="10800000">
            <a:off x="8598800" y="2639695"/>
            <a:ext cx="455755" cy="374754"/>
          </a:xfrm>
          <a:prstGeom prst="downArrow">
            <a:avLst/>
          </a:prstGeom>
          <a:solidFill>
            <a:srgbClr val="8BB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0" name="文本框 19"/>
          <p:cNvSpPr txBox="1"/>
          <p:nvPr/>
        </p:nvSpPr>
        <p:spPr>
          <a:xfrm>
            <a:off x="7463031" y="2091214"/>
            <a:ext cx="2996813" cy="496867"/>
          </a:xfrm>
          <a:prstGeom prst="rect">
            <a:avLst/>
          </a:prstGeom>
          <a:noFill/>
        </p:spPr>
        <p:txBody>
          <a:bodyPr wrap="square" rtlCol="0">
            <a:spAutoFit/>
          </a:bodyPr>
          <a:lstStyle/>
          <a:p>
            <a:pPr algn="ctr">
              <a:lnSpc>
                <a:spcPct val="120000"/>
              </a:lnSpc>
              <a:spcAft>
                <a:spcPts val="600"/>
              </a:spcAft>
              <a:buClr>
                <a:schemeClr val="tx1"/>
              </a:buClr>
            </a:pPr>
            <a:r>
              <a:rPr lang="en-CA" altLang="zh-CN" sz="2400" dirty="0">
                <a:latin typeface="Times New Roman" panose="02020603050405020304" pitchFamily="18" charset="0"/>
                <a:cs typeface="Times New Roman" panose="02020603050405020304" pitchFamily="18" charset="0"/>
              </a:rPr>
              <a:t>Student-teacher misfit</a:t>
            </a:r>
            <a:endParaRPr lang="en-CA" altLang="zh-CN" sz="2400" dirty="0">
              <a:latin typeface="Times New Roman" panose="02020603050405020304" pitchFamily="18" charset="0"/>
              <a:cs typeface="Times New Roman" panose="02020603050405020304" pitchFamily="18" charset="0"/>
            </a:endParaRPr>
          </a:p>
        </p:txBody>
      </p:sp>
      <p:sp>
        <p:nvSpPr>
          <p:cNvPr id="21" name="文本框 20"/>
          <p:cNvSpPr txBox="1"/>
          <p:nvPr/>
        </p:nvSpPr>
        <p:spPr>
          <a:xfrm>
            <a:off x="3752" y="3175199"/>
            <a:ext cx="1952012" cy="496867"/>
          </a:xfrm>
          <a:prstGeom prst="rect">
            <a:avLst/>
          </a:prstGeom>
          <a:noFill/>
        </p:spPr>
        <p:txBody>
          <a:bodyPr wrap="square" rtlCol="0">
            <a:spAutoFit/>
          </a:bodyPr>
          <a:lstStyle/>
          <a:p>
            <a:pPr algn="ctr">
              <a:lnSpc>
                <a:spcPct val="120000"/>
              </a:lnSpc>
              <a:spcAft>
                <a:spcPts val="600"/>
              </a:spcAft>
              <a:buClr>
                <a:schemeClr val="tx1"/>
              </a:buClr>
            </a:pPr>
            <a:r>
              <a:rPr lang="en-CA" altLang="zh-CN" sz="2400" dirty="0">
                <a:latin typeface="Times New Roman" panose="02020603050405020304" pitchFamily="18" charset="0"/>
                <a:cs typeface="Times New Roman" panose="02020603050405020304" pitchFamily="18" charset="0"/>
              </a:rPr>
              <a:t>Forward Div.</a:t>
            </a:r>
            <a:endParaRPr lang="en-CA" altLang="zh-CN" sz="2400" dirty="0">
              <a:latin typeface="Times New Roman" panose="02020603050405020304" pitchFamily="18" charset="0"/>
              <a:cs typeface="Times New Roman" panose="02020603050405020304" pitchFamily="18" charset="0"/>
            </a:endParaRPr>
          </a:p>
        </p:txBody>
      </p:sp>
      <p:sp>
        <p:nvSpPr>
          <p:cNvPr id="22" name="文本框 21"/>
          <p:cNvSpPr txBox="1"/>
          <p:nvPr/>
        </p:nvSpPr>
        <p:spPr>
          <a:xfrm>
            <a:off x="-465" y="3612994"/>
            <a:ext cx="1952011" cy="496867"/>
          </a:xfrm>
          <a:prstGeom prst="rect">
            <a:avLst/>
          </a:prstGeom>
          <a:noFill/>
        </p:spPr>
        <p:txBody>
          <a:bodyPr wrap="square" rtlCol="0">
            <a:spAutoFit/>
          </a:bodyPr>
          <a:lstStyle/>
          <a:p>
            <a:pPr algn="ctr">
              <a:lnSpc>
                <a:spcPct val="120000"/>
              </a:lnSpc>
              <a:spcAft>
                <a:spcPts val="600"/>
              </a:spcAft>
              <a:buClr>
                <a:schemeClr val="tx1"/>
              </a:buClr>
            </a:pPr>
            <a:r>
              <a:rPr lang="en-CA" altLang="zh-CN" sz="2400" dirty="0">
                <a:latin typeface="Times New Roman" panose="02020603050405020304" pitchFamily="18" charset="0"/>
                <a:cs typeface="Times New Roman" panose="02020603050405020304" pitchFamily="18" charset="0"/>
              </a:rPr>
              <a:t>Backward Div.</a:t>
            </a:r>
            <a:endParaRPr lang="en-CA" altLang="zh-CN" sz="2400" dirty="0">
              <a:latin typeface="Times New Roman" panose="02020603050405020304" pitchFamily="18" charset="0"/>
              <a:cs typeface="Times New Roman" panose="02020603050405020304" pitchFamily="18" charset="0"/>
            </a:endParaRPr>
          </a:p>
        </p:txBody>
      </p:sp>
      <p:sp>
        <p:nvSpPr>
          <p:cNvPr id="23" name="箭头: 下 21"/>
          <p:cNvSpPr/>
          <p:nvPr/>
        </p:nvSpPr>
        <p:spPr>
          <a:xfrm rot="16200000">
            <a:off x="1873473" y="3267411"/>
            <a:ext cx="455755" cy="374754"/>
          </a:xfrm>
          <a:prstGeom prst="downArrow">
            <a:avLst/>
          </a:prstGeom>
          <a:solidFill>
            <a:srgbClr val="8BB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4" name="箭头: 下 21"/>
          <p:cNvSpPr/>
          <p:nvPr/>
        </p:nvSpPr>
        <p:spPr>
          <a:xfrm rot="16200000">
            <a:off x="1873473" y="3732241"/>
            <a:ext cx="455755" cy="374754"/>
          </a:xfrm>
          <a:prstGeom prst="downArrow">
            <a:avLst/>
          </a:prstGeom>
          <a:solidFill>
            <a:srgbClr val="8BB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6" name="Arrow: Right 13"/>
          <p:cNvSpPr/>
          <p:nvPr/>
        </p:nvSpPr>
        <p:spPr>
          <a:xfrm>
            <a:off x="5841568" y="6200463"/>
            <a:ext cx="795231" cy="369332"/>
          </a:xfrm>
          <a:prstGeom prst="rightArrow">
            <a:avLst/>
          </a:prstGeom>
          <a:solidFill>
            <a:srgbClr val="02428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7" name="文本框 26"/>
              <p:cNvSpPr txBox="1"/>
              <p:nvPr/>
            </p:nvSpPr>
            <p:spPr>
              <a:xfrm>
                <a:off x="2073135" y="6136150"/>
                <a:ext cx="3725499" cy="496867"/>
              </a:xfrm>
              <a:prstGeom prst="rect">
                <a:avLst/>
              </a:prstGeom>
              <a:noFill/>
            </p:spPr>
            <p:txBody>
              <a:bodyPr wrap="square" rtlCol="0">
                <a:spAutoFit/>
              </a:bodyPr>
              <a:lstStyle/>
              <a:p>
                <a:pPr algn="ctr">
                  <a:lnSpc>
                    <a:spcPct val="120000"/>
                  </a:lnSpc>
                  <a:spcAft>
                    <a:spcPts val="600"/>
                  </a:spcAft>
                  <a:buClr>
                    <a:schemeClr val="tx1"/>
                  </a:buClr>
                </a:pPr>
                <a14:m>
                  <m:oMath xmlns:m="http://schemas.openxmlformats.org/officeDocument/2006/math">
                    <m:sSub>
                      <m:sSubPr>
                        <m:ctrlPr>
                          <a:rPr lang="zh-CN" altLang="zh-CN" sz="2400" i="1" smtClean="0">
                            <a:latin typeface="Cambria Math" panose="02040503050406030204" pitchFamily="18" charset="0"/>
                          </a:rPr>
                        </m:ctrlPr>
                      </m:sSubPr>
                      <m:e>
                        <m:r>
                          <a:rPr lang="en-CA" altLang="zh-CN" sz="2400" i="1">
                            <a:latin typeface="Cambria Math" panose="02040503050406030204" pitchFamily="18" charset="0"/>
                          </a:rPr>
                          <m:t>𝜖</m:t>
                        </m:r>
                      </m:e>
                      <m:sub>
                        <m:r>
                          <a:rPr lang="en-CA" altLang="zh-CN" sz="2400" i="1">
                            <a:latin typeface="Cambria Math" panose="02040503050406030204" pitchFamily="18" charset="0"/>
                          </a:rPr>
                          <m:t>1</m:t>
                        </m:r>
                      </m:sub>
                    </m:sSub>
                    <m:r>
                      <a:rPr lang="en-CA"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CA" altLang="zh-CN" sz="2400" i="1">
                            <a:latin typeface="Cambria Math" panose="02040503050406030204" pitchFamily="18" charset="0"/>
                          </a:rPr>
                          <m:t>𝜖</m:t>
                        </m:r>
                      </m:e>
                      <m:sub>
                        <m:r>
                          <a:rPr lang="en-CA" altLang="zh-CN" sz="2400" i="1">
                            <a:latin typeface="Cambria Math" panose="02040503050406030204" pitchFamily="18" charset="0"/>
                          </a:rPr>
                          <m:t>2</m:t>
                        </m:r>
                      </m:sub>
                    </m:sSub>
                  </m:oMath>
                </a14:m>
                <a:r>
                  <a:rPr lang="en-CA" altLang="zh-CN" sz="2400" dirty="0">
                    <a:latin typeface="Times New Roman" panose="02020603050405020304" pitchFamily="18" charset="0"/>
                    <a:cs typeface="Times New Roman" panose="02020603050405020304" pitchFamily="18" charset="0"/>
                  </a:rPr>
                  <a:t> are sufficiently small</a:t>
                </a:r>
                <a:endParaRPr lang="en-CA" altLang="zh-CN" sz="2400" dirty="0">
                  <a:latin typeface="Times New Roman" panose="02020603050405020304" pitchFamily="18" charset="0"/>
                  <a:cs typeface="Times New Roman" panose="02020603050405020304" pitchFamily="18" charset="0"/>
                </a:endParaRPr>
              </a:p>
            </p:txBody>
          </p:sp>
        </mc:Choice>
        <mc:Fallback>
          <p:sp>
            <p:nvSpPr>
              <p:cNvPr id="27" name="文本框 26"/>
              <p:cNvSpPr txBox="1">
                <a:spLocks noRot="1" noChangeAspect="1" noMove="1" noResize="1" noEditPoints="1" noAdjustHandles="1" noChangeArrowheads="1" noChangeShapeType="1" noTextEdit="1"/>
              </p:cNvSpPr>
              <p:nvPr/>
            </p:nvSpPr>
            <p:spPr>
              <a:xfrm>
                <a:off x="2073135" y="6136150"/>
                <a:ext cx="3725499" cy="496867"/>
              </a:xfrm>
              <a:prstGeom prst="rect">
                <a:avLst/>
              </a:prstGeom>
              <a:blipFill rotWithShape="1">
                <a:blip r:embed="rId3"/>
                <a:stretch>
                  <a:fillRect l="-13" t="-29" r="12" b="89"/>
                </a:stretch>
              </a:blipFill>
            </p:spPr>
            <p:txBody>
              <a:bodyPr/>
              <a:lstStyle/>
              <a:p>
                <a:r>
                  <a:rPr lang="zh-CN" altLang="en-US">
                    <a:noFill/>
                  </a:rPr>
                  <a:t> </a:t>
                </a:r>
              </a:p>
            </p:txBody>
          </p:sp>
        </mc:Fallback>
      </mc:AlternateContent>
      <p:sp>
        <p:nvSpPr>
          <p:cNvPr id="28" name="文本框 27"/>
          <p:cNvSpPr txBox="1"/>
          <p:nvPr/>
        </p:nvSpPr>
        <p:spPr>
          <a:xfrm>
            <a:off x="6612480" y="6146793"/>
            <a:ext cx="2320558" cy="496867"/>
          </a:xfrm>
          <a:prstGeom prst="rect">
            <a:avLst/>
          </a:prstGeom>
          <a:noFill/>
        </p:spPr>
        <p:txBody>
          <a:bodyPr wrap="square" rtlCol="0">
            <a:spAutoFit/>
          </a:bodyPr>
          <a:lstStyle/>
          <a:p>
            <a:pPr algn="ctr">
              <a:lnSpc>
                <a:spcPct val="120000"/>
              </a:lnSpc>
              <a:spcAft>
                <a:spcPts val="600"/>
              </a:spcAft>
              <a:buClr>
                <a:schemeClr val="tx1"/>
              </a:buClr>
            </a:pPr>
            <a:r>
              <a:rPr lang="en-CA" altLang="zh-CN" sz="2400" dirty="0">
                <a:latin typeface="Times New Roman" panose="02020603050405020304" pitchFamily="18" charset="0"/>
                <a:cs typeface="Times New Roman" panose="02020603050405020304" pitchFamily="18" charset="0"/>
              </a:rPr>
              <a:t>W2SG occurs</a:t>
            </a:r>
            <a:endParaRPr lang="en-CA" altLang="zh-CN"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4" name="文本框 13"/>
              <p:cNvSpPr txBox="1"/>
              <p:nvPr/>
            </p:nvSpPr>
            <p:spPr>
              <a:xfrm>
                <a:off x="914851" y="1574026"/>
                <a:ext cx="11339967" cy="493148"/>
              </a:xfrm>
              <a:prstGeom prst="rect">
                <a:avLst/>
              </a:prstGeom>
              <a:noFill/>
            </p:spPr>
            <p:txBody>
              <a:bodyPr wrap="square" rtlCol="0">
                <a:spAutoFit/>
              </a:bodyPr>
              <a:lstStyle/>
              <a:p>
                <a:pPr marL="284480" indent="-285750" algn="just">
                  <a:lnSpc>
                    <a:spcPct val="120000"/>
                  </a:lnSpc>
                  <a:spcAft>
                    <a:spcPts val="600"/>
                  </a:spcAft>
                  <a:buClr>
                    <a:schemeClr val="tx1"/>
                  </a:buClr>
                  <a:buFont typeface="Wingdings" panose="05000000000000000000" pitchFamily="2" charset="2"/>
                  <a:buChar char="Ø"/>
                </a:pPr>
                <a:r>
                  <a:rPr lang="en-CA" altLang="zh-CN" sz="2400" dirty="0">
                    <a:latin typeface="Times New Roman" panose="02020603050405020304" pitchFamily="18" charset="0"/>
                    <a:cs typeface="Times New Roman" panose="02020603050405020304" pitchFamily="18" charset="0"/>
                  </a:rPr>
                  <a:t>Teacher model: </a:t>
                </a:r>
                <a14:m>
                  <m:oMath xmlns:m="http://schemas.openxmlformats.org/officeDocument/2006/math">
                    <m:sSub>
                      <m:sSubPr>
                        <m:ctrlPr>
                          <a:rPr lang="zh-CN" altLang="zh-CN" sz="2400" i="1">
                            <a:latin typeface="Cambria Math" panose="02040503050406030204" pitchFamily="18" charset="0"/>
                          </a:rPr>
                        </m:ctrlPr>
                      </m:sSubPr>
                      <m:e>
                        <m:r>
                          <a:rPr lang="en-CA" altLang="zh-CN" sz="2400" i="1">
                            <a:latin typeface="Cambria Math" panose="02040503050406030204" pitchFamily="18" charset="0"/>
                          </a:rPr>
                          <m:t>𝑓</m:t>
                        </m:r>
                      </m:e>
                      <m:sub>
                        <m:r>
                          <a:rPr lang="en-CA" altLang="zh-CN" sz="2400" i="1">
                            <a:latin typeface="Cambria Math" panose="02040503050406030204" pitchFamily="18" charset="0"/>
                          </a:rPr>
                          <m:t>𝑊</m:t>
                        </m:r>
                      </m:sub>
                    </m:sSub>
                  </m:oMath>
                </a14:m>
                <a:r>
                  <a:rPr lang="zh-CN" altLang="en-US" sz="2400" dirty="0">
                    <a:effectLst/>
                    <a:latin typeface="Times New Roman" panose="02020603050405020304" pitchFamily="18" charset="0"/>
                    <a:cs typeface="Times New Roman" panose="02020603050405020304" pitchFamily="18" charset="0"/>
                  </a:rPr>
                  <a:t>               </a:t>
                </a:r>
                <a:r>
                  <a:rPr lang="en-CA" altLang="zh-CN" sz="2400" dirty="0">
                    <a:effectLst/>
                    <a:latin typeface="Times New Roman" panose="02020603050405020304" pitchFamily="18" charset="0"/>
                    <a:cs typeface="Times New Roman" panose="02020603050405020304" pitchFamily="18" charset="0"/>
                  </a:rPr>
                  <a:t> </a:t>
                </a:r>
                <a:r>
                  <a:rPr lang="en-CA" altLang="zh-CN" sz="2400" dirty="0">
                    <a:latin typeface="Times New Roman" panose="02020603050405020304" pitchFamily="18" charset="0"/>
                    <a:cs typeface="Times New Roman" panose="02020603050405020304" pitchFamily="18" charset="0"/>
                  </a:rPr>
                  <a:t>Student model: </a:t>
                </a:r>
                <a14:m>
                  <m:oMath xmlns:m="http://schemas.openxmlformats.org/officeDocument/2006/math">
                    <m:sSub>
                      <m:sSubPr>
                        <m:ctrlPr>
                          <a:rPr lang="zh-CN" altLang="zh-CN" sz="2400" i="1">
                            <a:latin typeface="Cambria Math" panose="02040503050406030204" pitchFamily="18" charset="0"/>
                          </a:rPr>
                        </m:ctrlPr>
                      </m:sSubPr>
                      <m:e>
                        <m:r>
                          <a:rPr lang="en-CA" altLang="zh-CN" sz="2400" i="1">
                            <a:latin typeface="Cambria Math" panose="02040503050406030204" pitchFamily="18" charset="0"/>
                          </a:rPr>
                          <m:t>𝑓</m:t>
                        </m:r>
                      </m:e>
                      <m:sub>
                        <m:r>
                          <a:rPr lang="en-CA" altLang="zh-CN" sz="2400" i="1">
                            <a:latin typeface="Cambria Math" panose="02040503050406030204" pitchFamily="18" charset="0"/>
                          </a:rPr>
                          <m:t>𝑊</m:t>
                        </m:r>
                        <m:r>
                          <a:rPr lang="en-CA" altLang="zh-CN" sz="2400" i="1">
                            <a:latin typeface="Cambria Math" panose="02040503050406030204" pitchFamily="18" charset="0"/>
                          </a:rPr>
                          <m:t>′</m:t>
                        </m:r>
                      </m:sub>
                    </m:sSub>
                  </m:oMath>
                </a14:m>
                <a:r>
                  <a:rPr lang="zh-CN" altLang="en-US" sz="2400" dirty="0">
                    <a:latin typeface="Times New Roman" panose="02020603050405020304" pitchFamily="18" charset="0"/>
                    <a:cs typeface="Times New Roman" panose="02020603050405020304" pitchFamily="18" charset="0"/>
                  </a:rPr>
                  <a:t>      </a:t>
                </a:r>
                <a:r>
                  <a:rPr lang="en-CA" altLang="zh-CN" sz="2400" dirty="0">
                    <a:latin typeface="Times New Roman" panose="02020603050405020304" pitchFamily="18" charset="0"/>
                    <a:cs typeface="Times New Roman" panose="02020603050405020304" pitchFamily="18" charset="0"/>
                  </a:rPr>
                  <a:t>Ground-truth labeling function: </a:t>
                </a:r>
                <a14:m>
                  <m:oMath xmlns:m="http://schemas.openxmlformats.org/officeDocument/2006/math">
                    <m:r>
                      <a:rPr lang="en-CA" altLang="zh-CN" sz="2400" i="1">
                        <a:latin typeface="Cambria Math" panose="02040503050406030204" pitchFamily="18" charset="0"/>
                      </a:rPr>
                      <m:t>𝑔</m:t>
                    </m:r>
                  </m:oMath>
                </a14:m>
                <a:r>
                  <a:rPr lang="zh-CN" altLang="zh-CN" sz="2400" dirty="0">
                    <a:effectLst/>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mc:Choice>
        <mc:Fallback>
          <p:sp>
            <p:nvSpPr>
              <p:cNvPr id="14" name="文本框 13"/>
              <p:cNvSpPr txBox="1">
                <a:spLocks noRot="1" noChangeAspect="1" noMove="1" noResize="1" noEditPoints="1" noAdjustHandles="1" noChangeArrowheads="1" noChangeShapeType="1" noTextEdit="1"/>
              </p:cNvSpPr>
              <p:nvPr/>
            </p:nvSpPr>
            <p:spPr>
              <a:xfrm>
                <a:off x="914851" y="1574026"/>
                <a:ext cx="11339967" cy="493148"/>
              </a:xfrm>
              <a:prstGeom prst="rect">
                <a:avLst/>
              </a:prstGeom>
              <a:blipFill rotWithShape="1">
                <a:blip r:embed="rId4"/>
                <a:stretch>
                  <a:fillRect l="-4" t="-101" r="5" b="50"/>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par>
                                <p:cTn id="14" presetID="12" presetClass="entr" presetSubtype="4" fill="hold" grpId="1"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up)">
                                      <p:cBhvr>
                                        <p:cTn id="17" dur="500"/>
                                        <p:tgtEl>
                                          <p:spTgt spid="11"/>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p:tgtEl>
                                          <p:spTgt spid="12"/>
                                        </p:tgtEl>
                                        <p:attrNameLst>
                                          <p:attrName>ppt_y</p:attrName>
                                        </p:attrNameLst>
                                      </p:cBhvr>
                                      <p:tavLst>
                                        <p:tav tm="0">
                                          <p:val>
                                            <p:strVal val="#ppt_y+#ppt_h*1.125000"/>
                                          </p:val>
                                        </p:tav>
                                        <p:tav tm="100000">
                                          <p:val>
                                            <p:strVal val="#ppt_y"/>
                                          </p:val>
                                        </p:tav>
                                      </p:tavLst>
                                    </p:anim>
                                    <p:animEffect transition="in" filter="wipe(up)">
                                      <p:cBhvr>
                                        <p:cTn id="21" dur="500"/>
                                        <p:tgtEl>
                                          <p:spTgt spid="12"/>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p:tgtEl>
                                          <p:spTgt spid="13"/>
                                        </p:tgtEl>
                                        <p:attrNameLst>
                                          <p:attrName>ppt_y</p:attrName>
                                        </p:attrNameLst>
                                      </p:cBhvr>
                                      <p:tavLst>
                                        <p:tav tm="0">
                                          <p:val>
                                            <p:strVal val="#ppt_y+#ppt_h*1.125000"/>
                                          </p:val>
                                        </p:tav>
                                        <p:tav tm="100000">
                                          <p:val>
                                            <p:strVal val="#ppt_y"/>
                                          </p:val>
                                        </p:tav>
                                      </p:tavLst>
                                    </p:anim>
                                    <p:animEffect transition="in" filter="wipe(up)">
                                      <p:cBhvr>
                                        <p:cTn id="25" dur="500"/>
                                        <p:tgtEl>
                                          <p:spTgt spid="13"/>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ppt_y</p:attrName>
                                        </p:attrNameLst>
                                      </p:cBhvr>
                                      <p:tavLst>
                                        <p:tav tm="0">
                                          <p:val>
                                            <p:strVal val="#ppt_y+#ppt_h*1.125000"/>
                                          </p:val>
                                        </p:tav>
                                        <p:tav tm="100000">
                                          <p:val>
                                            <p:strVal val="#ppt_y"/>
                                          </p:val>
                                        </p:tav>
                                      </p:tavLst>
                                    </p:anim>
                                    <p:animEffect transition="in" filter="wipe(up)">
                                      <p:cBhvr>
                                        <p:cTn id="29" dur="500"/>
                                        <p:tgtEl>
                                          <p:spTgt spid="15"/>
                                        </p:tgtEl>
                                      </p:cBhvr>
                                    </p:animEffect>
                                  </p:childTnLst>
                                </p:cTn>
                              </p:par>
                              <p:par>
                                <p:cTn id="30" presetID="12" presetClass="entr" presetSubtype="4" fill="hold" grpId="1"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p:tgtEl>
                                          <p:spTgt spid="16"/>
                                        </p:tgtEl>
                                        <p:attrNameLst>
                                          <p:attrName>ppt_y</p:attrName>
                                        </p:attrNameLst>
                                      </p:cBhvr>
                                      <p:tavLst>
                                        <p:tav tm="0">
                                          <p:val>
                                            <p:strVal val="#ppt_y+#ppt_h*1.125000"/>
                                          </p:val>
                                        </p:tav>
                                        <p:tav tm="100000">
                                          <p:val>
                                            <p:strVal val="#ppt_y"/>
                                          </p:val>
                                        </p:tav>
                                      </p:tavLst>
                                    </p:anim>
                                    <p:animEffect transition="in" filter="wipe(up)">
                                      <p:cBhvr>
                                        <p:cTn id="33" dur="500"/>
                                        <p:tgtEl>
                                          <p:spTgt spid="16"/>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500"/>
                                        <p:tgtEl>
                                          <p:spTgt spid="18"/>
                                        </p:tgtEl>
                                        <p:attrNameLst>
                                          <p:attrName>ppt_y</p:attrName>
                                        </p:attrNameLst>
                                      </p:cBhvr>
                                      <p:tavLst>
                                        <p:tav tm="0">
                                          <p:val>
                                            <p:strVal val="#ppt_y+#ppt_h*1.125000"/>
                                          </p:val>
                                        </p:tav>
                                        <p:tav tm="100000">
                                          <p:val>
                                            <p:strVal val="#ppt_y"/>
                                          </p:val>
                                        </p:tav>
                                      </p:tavLst>
                                    </p:anim>
                                    <p:animEffect transition="in" filter="wipe(up)">
                                      <p:cBhvr>
                                        <p:cTn id="37" dur="500"/>
                                        <p:tgtEl>
                                          <p:spTgt spid="18"/>
                                        </p:tgtEl>
                                      </p:cBhvr>
                                    </p:animEffect>
                                  </p:childTnLst>
                                </p:cTn>
                              </p:par>
                              <p:par>
                                <p:cTn id="38" presetID="12" presetClass="entr" presetSubtype="4" fill="hold" grpId="1"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p:tgtEl>
                                          <p:spTgt spid="19"/>
                                        </p:tgtEl>
                                        <p:attrNameLst>
                                          <p:attrName>ppt_y</p:attrName>
                                        </p:attrNameLst>
                                      </p:cBhvr>
                                      <p:tavLst>
                                        <p:tav tm="0">
                                          <p:val>
                                            <p:strVal val="#ppt_y+#ppt_h*1.125000"/>
                                          </p:val>
                                        </p:tav>
                                        <p:tav tm="100000">
                                          <p:val>
                                            <p:strVal val="#ppt_y"/>
                                          </p:val>
                                        </p:tav>
                                      </p:tavLst>
                                    </p:anim>
                                    <p:animEffect transition="in" filter="wipe(up)">
                                      <p:cBhvr>
                                        <p:cTn id="41" dur="500"/>
                                        <p:tgtEl>
                                          <p:spTgt spid="19"/>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p:tgtEl>
                                          <p:spTgt spid="20"/>
                                        </p:tgtEl>
                                        <p:attrNameLst>
                                          <p:attrName>ppt_y</p:attrName>
                                        </p:attrNameLst>
                                      </p:cBhvr>
                                      <p:tavLst>
                                        <p:tav tm="0">
                                          <p:val>
                                            <p:strVal val="#ppt_y+#ppt_h*1.125000"/>
                                          </p:val>
                                        </p:tav>
                                        <p:tav tm="100000">
                                          <p:val>
                                            <p:strVal val="#ppt_y"/>
                                          </p:val>
                                        </p:tav>
                                      </p:tavLst>
                                    </p:anim>
                                    <p:animEffect transition="in" filter="wipe(up)">
                                      <p:cBhvr>
                                        <p:cTn id="45" dur="500"/>
                                        <p:tgtEl>
                                          <p:spTgt spid="20"/>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ppt_y</p:attrName>
                                        </p:attrNameLst>
                                      </p:cBhvr>
                                      <p:tavLst>
                                        <p:tav tm="0">
                                          <p:val>
                                            <p:strVal val="#ppt_y+#ppt_h*1.125000"/>
                                          </p:val>
                                        </p:tav>
                                        <p:tav tm="100000">
                                          <p:val>
                                            <p:strVal val="#ppt_y"/>
                                          </p:val>
                                        </p:tav>
                                      </p:tavLst>
                                    </p:anim>
                                    <p:animEffect transition="in" filter="wipe(up)">
                                      <p:cBhvr>
                                        <p:cTn id="49" dur="500"/>
                                        <p:tgtEl>
                                          <p:spTgt spid="21"/>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p:tgtEl>
                                          <p:spTgt spid="22"/>
                                        </p:tgtEl>
                                        <p:attrNameLst>
                                          <p:attrName>ppt_y</p:attrName>
                                        </p:attrNameLst>
                                      </p:cBhvr>
                                      <p:tavLst>
                                        <p:tav tm="0">
                                          <p:val>
                                            <p:strVal val="#ppt_y+#ppt_h*1.125000"/>
                                          </p:val>
                                        </p:tav>
                                        <p:tav tm="100000">
                                          <p:val>
                                            <p:strVal val="#ppt_y"/>
                                          </p:val>
                                        </p:tav>
                                      </p:tavLst>
                                    </p:anim>
                                    <p:animEffect transition="in" filter="wipe(up)">
                                      <p:cBhvr>
                                        <p:cTn id="53" dur="500"/>
                                        <p:tgtEl>
                                          <p:spTgt spid="22"/>
                                        </p:tgtEl>
                                      </p:cBhvr>
                                    </p:animEffect>
                                  </p:childTnLst>
                                </p:cTn>
                              </p:par>
                              <p:par>
                                <p:cTn id="54" presetID="12" presetClass="entr" presetSubtype="4" fill="hold" grpId="1" nodeType="with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p:tgtEl>
                                          <p:spTgt spid="23"/>
                                        </p:tgtEl>
                                        <p:attrNameLst>
                                          <p:attrName>ppt_y</p:attrName>
                                        </p:attrNameLst>
                                      </p:cBhvr>
                                      <p:tavLst>
                                        <p:tav tm="0">
                                          <p:val>
                                            <p:strVal val="#ppt_y+#ppt_h*1.125000"/>
                                          </p:val>
                                        </p:tav>
                                        <p:tav tm="100000">
                                          <p:val>
                                            <p:strVal val="#ppt_y"/>
                                          </p:val>
                                        </p:tav>
                                      </p:tavLst>
                                    </p:anim>
                                    <p:animEffect transition="in" filter="wipe(up)">
                                      <p:cBhvr>
                                        <p:cTn id="57" dur="500"/>
                                        <p:tgtEl>
                                          <p:spTgt spid="23"/>
                                        </p:tgtEl>
                                      </p:cBhvr>
                                    </p:animEffect>
                                  </p:childTnLst>
                                </p:cTn>
                              </p:par>
                              <p:par>
                                <p:cTn id="58" presetID="12" presetClass="entr" presetSubtype="4" fill="hold" grpId="1" nodeType="with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p:tgtEl>
                                          <p:spTgt spid="24"/>
                                        </p:tgtEl>
                                        <p:attrNameLst>
                                          <p:attrName>ppt_y</p:attrName>
                                        </p:attrNameLst>
                                      </p:cBhvr>
                                      <p:tavLst>
                                        <p:tav tm="0">
                                          <p:val>
                                            <p:strVal val="#ppt_y+#ppt_h*1.125000"/>
                                          </p:val>
                                        </p:tav>
                                        <p:tav tm="100000">
                                          <p:val>
                                            <p:strVal val="#ppt_y"/>
                                          </p:val>
                                        </p:tav>
                                      </p:tavLst>
                                    </p:anim>
                                    <p:animEffect transition="in" filter="wipe(up)">
                                      <p:cBhvr>
                                        <p:cTn id="61" dur="5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dissolve">
                                      <p:cBhvr>
                                        <p:cTn id="66" dur="500"/>
                                        <p:tgtEl>
                                          <p:spTgt spid="8"/>
                                        </p:tgtEl>
                                      </p:cBhvr>
                                    </p:animEffect>
                                  </p:childTnLst>
                                </p:cTn>
                              </p:par>
                              <p:par>
                                <p:cTn id="67" presetID="9" presetClass="entr" presetSubtype="0" fill="hold" nodeType="withEffect">
                                  <p:stCondLst>
                                    <p:cond delay="0"/>
                                  </p:stCondLst>
                                  <p:childTnLst>
                                    <p:set>
                                      <p:cBhvr>
                                        <p:cTn id="68" dur="1" fill="hold">
                                          <p:stCondLst>
                                            <p:cond delay="0"/>
                                          </p:stCondLst>
                                        </p:cTn>
                                        <p:tgtEl>
                                          <p:spTgt spid="6150"/>
                                        </p:tgtEl>
                                        <p:attrNameLst>
                                          <p:attrName>style.visibility</p:attrName>
                                        </p:attrNameLst>
                                      </p:cBhvr>
                                      <p:to>
                                        <p:strVal val="visible"/>
                                      </p:to>
                                    </p:set>
                                    <p:animEffect transition="in" filter="dissolve">
                                      <p:cBhvr>
                                        <p:cTn id="69" dur="500"/>
                                        <p:tgtEl>
                                          <p:spTgt spid="6150"/>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dissolve">
                                      <p:cBhvr>
                                        <p:cTn id="72" dur="500"/>
                                        <p:tgtEl>
                                          <p:spTgt spid="26"/>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dissolve">
                                      <p:cBhvr>
                                        <p:cTn id="75" dur="500"/>
                                        <p:tgtEl>
                                          <p:spTgt spid="27"/>
                                        </p:tgtEl>
                                      </p:cBhvr>
                                    </p:animEffect>
                                  </p:childTnLst>
                                </p:cTn>
                              </p:par>
                              <p:par>
                                <p:cTn id="76" presetID="9"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dissolve">
                                      <p:cBhvr>
                                        <p:cTn id="7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1" animBg="1"/>
      <p:bldP spid="12" grpId="0"/>
      <p:bldP spid="13" grpId="0" animBg="1"/>
      <p:bldP spid="15" grpId="0" animBg="1"/>
      <p:bldP spid="16" grpId="1" animBg="1"/>
      <p:bldP spid="18" grpId="0"/>
      <p:bldP spid="19" grpId="1" animBg="1"/>
      <p:bldP spid="20" grpId="0"/>
      <p:bldP spid="21" grpId="0"/>
      <p:bldP spid="22" grpId="0"/>
      <p:bldP spid="23" grpId="1" animBg="1"/>
      <p:bldP spid="24" grpId="1" animBg="1"/>
      <p:bldP spid="26" grpId="0" animBg="1"/>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5361" y="116633"/>
            <a:ext cx="629872" cy="612768"/>
            <a:chOff x="3070727" y="196457"/>
            <a:chExt cx="692047" cy="673255"/>
          </a:xfrm>
        </p:grpSpPr>
        <p:sp>
          <p:nvSpPr>
            <p:cNvPr id="5" name="平行四边形 4"/>
            <p:cNvSpPr/>
            <p:nvPr/>
          </p:nvSpPr>
          <p:spPr>
            <a:xfrm>
              <a:off x="3070727" y="196457"/>
              <a:ext cx="629587" cy="612775"/>
            </a:xfrm>
            <a:prstGeom prst="parallelogram">
              <a:avLst/>
            </a:prstGeom>
            <a:solidFill>
              <a:srgbClr val="024282"/>
            </a:solid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133187" y="256937"/>
              <a:ext cx="629587" cy="612775"/>
            </a:xfrm>
            <a:prstGeom prst="parallelogram">
              <a:avLst/>
            </a:prstGeom>
            <a:no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p:cNvCxnSpPr/>
          <p:nvPr/>
        </p:nvCxnSpPr>
        <p:spPr>
          <a:xfrm>
            <a:off x="367840" y="809674"/>
            <a:ext cx="11488800" cy="0"/>
          </a:xfrm>
          <a:prstGeom prst="line">
            <a:avLst/>
          </a:prstGeom>
          <a:ln w="9525">
            <a:solidFill>
              <a:srgbClr val="024282"/>
            </a:solidFill>
          </a:ln>
        </p:spPr>
        <p:style>
          <a:lnRef idx="1">
            <a:schemeClr val="accent1"/>
          </a:lnRef>
          <a:fillRef idx="0">
            <a:schemeClr val="accent1"/>
          </a:fillRef>
          <a:effectRef idx="0">
            <a:schemeClr val="accent1"/>
          </a:effectRef>
          <a:fontRef idx="minor">
            <a:schemeClr val="tx1"/>
          </a:fontRef>
        </p:style>
      </p:cxnSp>
      <p:sp>
        <p:nvSpPr>
          <p:cNvPr id="10" name="文本占位符 5"/>
          <p:cNvSpPr txBox="1"/>
          <p:nvPr/>
        </p:nvSpPr>
        <p:spPr>
          <a:xfrm>
            <a:off x="1127448" y="193957"/>
            <a:ext cx="8369092"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altLang="zh-CN" dirty="0"/>
              <a:t>Misfit-based Analysis</a:t>
            </a:r>
            <a:endParaRPr lang="en-CA" altLang="zh-CN" dirty="0"/>
          </a:p>
        </p:txBody>
      </p:sp>
      <p:sp>
        <p:nvSpPr>
          <p:cNvPr id="17" name="文本框 16"/>
          <p:cNvSpPr txBox="1"/>
          <p:nvPr/>
        </p:nvSpPr>
        <p:spPr>
          <a:xfrm>
            <a:off x="11554954" y="6395745"/>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prstClr val="white">
                    <a:lumMod val="75000"/>
                  </a:prstClr>
                </a:solidFill>
                <a:latin typeface="Calibri" panose="020F0502020204030204"/>
                <a:ea typeface="宋体" panose="02010600030101010101" pitchFamily="2" charset="-122"/>
              </a:rPr>
              <a:t>13</a:t>
            </a:r>
            <a:endParaRPr kumimoji="0" lang="zh-CN" altLang="en-US"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endParaRPr>
          </a:p>
        </p:txBody>
      </p:sp>
      <p:sp>
        <p:nvSpPr>
          <p:cNvPr id="3" name="Rectangle: Rounded Corners 21"/>
          <p:cNvSpPr/>
          <p:nvPr/>
        </p:nvSpPr>
        <p:spPr>
          <a:xfrm>
            <a:off x="1895709" y="2334597"/>
            <a:ext cx="8709103" cy="3129497"/>
          </a:xfrm>
          <a:prstGeom prst="roundRect">
            <a:avLst>
              <a:gd name="adj" fmla="val 9639"/>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文本框 7"/>
          <p:cNvSpPr txBox="1"/>
          <p:nvPr/>
        </p:nvSpPr>
        <p:spPr>
          <a:xfrm>
            <a:off x="2272023" y="2524164"/>
            <a:ext cx="448878" cy="476669"/>
          </a:xfrm>
          <a:prstGeom prst="rect">
            <a:avLst/>
          </a:prstGeom>
          <a:noFill/>
        </p:spPr>
        <p:txBody>
          <a:bodyPr wrap="square" rtlCol="0">
            <a:spAutoFit/>
          </a:bodyPr>
          <a:lstStyle/>
          <a:p>
            <a:pPr algn="just">
              <a:lnSpc>
                <a:spcPct val="120000"/>
              </a:lnSpc>
              <a:spcAft>
                <a:spcPts val="600"/>
              </a:spcAft>
              <a:buClr>
                <a:schemeClr val="tx1"/>
              </a:buClr>
            </a:pPr>
            <a:r>
              <a:rPr lang="zh-CN" altLang="en-CA" sz="2400" dirty="0">
                <a:latin typeface="+mn-ea"/>
                <a:cs typeface="Times New Roman" panose="02020603050405020304" pitchFamily="18" charset="0"/>
              </a:rPr>
              <a:t>若</a:t>
            </a:r>
            <a:endParaRPr lang="en-US" altLang="zh-CN" sz="2400" dirty="0">
              <a:latin typeface="+mn-ea"/>
              <a:cs typeface="Times New Roman" panose="02020603050405020304" pitchFamily="18" charset="0"/>
            </a:endParaRPr>
          </a:p>
        </p:txBody>
      </p:sp>
      <p:sp>
        <p:nvSpPr>
          <p:cNvPr id="26" name="Arrow: Right 13"/>
          <p:cNvSpPr/>
          <p:nvPr/>
        </p:nvSpPr>
        <p:spPr>
          <a:xfrm>
            <a:off x="4724975" y="1730924"/>
            <a:ext cx="795231" cy="369332"/>
          </a:xfrm>
          <a:prstGeom prst="rightArrow">
            <a:avLst/>
          </a:prstGeom>
          <a:solidFill>
            <a:srgbClr val="02428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7" name="文本框 26"/>
              <p:cNvSpPr txBox="1"/>
              <p:nvPr/>
            </p:nvSpPr>
            <p:spPr>
              <a:xfrm>
                <a:off x="2874553" y="1666611"/>
                <a:ext cx="1785533" cy="612475"/>
              </a:xfrm>
              <a:prstGeom prst="rect">
                <a:avLst/>
              </a:prstGeom>
              <a:noFill/>
            </p:spPr>
            <p:txBody>
              <a:bodyPr wrap="square" rtlCol="0">
                <a:spAutoFit/>
              </a:bodyPr>
              <a:lstStyle/>
              <a:p>
                <a:pPr algn="ctr">
                  <a:lnSpc>
                    <a:spcPct val="120000"/>
                  </a:lnSpc>
                  <a:spcAft>
                    <a:spcPts val="600"/>
                  </a:spcAft>
                  <a:buClr>
                    <a:schemeClr val="tx1"/>
                  </a:buClr>
                </a:pPr>
                <a14:m>
                  <m:oMathPara xmlns:m="http://schemas.openxmlformats.org/officeDocument/2006/math">
                    <m:oMathParaPr>
                      <m:jc m:val="centerGroup"/>
                    </m:oMathParaPr>
                    <m:oMath xmlns:m="http://schemas.openxmlformats.org/officeDocument/2006/math">
                      <m:sSub>
                        <m:sSubPr>
                          <m:ctrlPr>
                            <a:rPr lang="zh-CN" altLang="zh-CN" sz="2400" i="1" smtClean="0">
                              <a:latin typeface="Cambria Math" panose="02040503050406030204" pitchFamily="18" charset="0"/>
                            </a:rPr>
                          </m:ctrlPr>
                        </m:sSubPr>
                        <m:e>
                          <m:r>
                            <a:rPr lang="en-CA" altLang="zh-CN" sz="2400" i="1">
                              <a:latin typeface="Cambria Math" panose="02040503050406030204" pitchFamily="18" charset="0"/>
                            </a:rPr>
                            <m:t>𝜖</m:t>
                          </m:r>
                        </m:e>
                        <m:sub>
                          <m:r>
                            <a:rPr lang="en-CA" altLang="zh-CN" sz="2400" i="1">
                              <a:latin typeface="Cambria Math" panose="02040503050406030204" pitchFamily="18" charset="0"/>
                            </a:rPr>
                            <m:t>1</m:t>
                          </m:r>
                        </m:sub>
                      </m:sSub>
                      <m:r>
                        <a:rPr lang="en-CA"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CA" altLang="zh-CN" sz="2400" i="1">
                              <a:latin typeface="Cambria Math" panose="02040503050406030204" pitchFamily="18" charset="0"/>
                            </a:rPr>
                            <m:t>𝜖</m:t>
                          </m:r>
                        </m:e>
                        <m:sub>
                          <m:r>
                            <a:rPr lang="en-CA" altLang="zh-CN" sz="2400" i="1">
                              <a:latin typeface="Cambria Math" panose="02040503050406030204" pitchFamily="18" charset="0"/>
                            </a:rPr>
                            <m:t>2</m:t>
                          </m:r>
                        </m:sub>
                      </m:sSub>
                      <m:r>
                        <a:rPr lang="en-CA" altLang="zh-CN" sz="2400" b="0" i="0" smtClean="0">
                          <a:latin typeface="Cambria Math" panose="02040503050406030204" pitchFamily="18" charset="0"/>
                        </a:rPr>
                        <m:t>=</m:t>
                      </m:r>
                      <m:r>
                        <a:rPr lang="en-CA" altLang="zh-CN" sz="2400" b="0" i="0" smtClean="0">
                          <a:latin typeface="Cambria Math" panose="02040503050406030204" pitchFamily="18" charset="0"/>
                        </a:rPr>
                        <m:t>0</m:t>
                      </m:r>
                    </m:oMath>
                  </m:oMathPara>
                </a14:m>
                <a:endParaRPr lang="en-US" altLang="zh-CN" sz="2400" dirty="0">
                  <a:latin typeface="+mn-ea"/>
                  <a:cs typeface="Times New Roman" panose="02020603050405020304" pitchFamily="18" charset="0"/>
                </a:endParaRPr>
              </a:p>
            </p:txBody>
          </p:sp>
        </mc:Choice>
        <mc:Fallback>
          <p:sp>
            <p:nvSpPr>
              <p:cNvPr id="27" name="文本框 26"/>
              <p:cNvSpPr txBox="1">
                <a:spLocks noRot="1" noChangeAspect="1" noMove="1" noResize="1" noEditPoints="1" noAdjustHandles="1" noChangeArrowheads="1" noChangeShapeType="1" noTextEdit="1"/>
              </p:cNvSpPr>
              <p:nvPr/>
            </p:nvSpPr>
            <p:spPr>
              <a:xfrm>
                <a:off x="2874553" y="1666611"/>
                <a:ext cx="1785533" cy="612475"/>
              </a:xfrm>
              <a:prstGeom prst="rect">
                <a:avLst/>
              </a:prstGeom>
              <a:blipFill rotWithShape="1">
                <a:blip r:embed="rId1"/>
                <a:stretch>
                  <a:fillRect l="-30" t="-61" r="26" b="12"/>
                </a:stretch>
              </a:blipFill>
            </p:spPr>
            <p:txBody>
              <a:bodyPr/>
              <a:lstStyle/>
              <a:p>
                <a:r>
                  <a:rPr lang="zh-CN" altLang="en-US">
                    <a:noFill/>
                  </a:rPr>
                  <a:t> </a:t>
                </a:r>
              </a:p>
            </p:txBody>
          </p:sp>
        </mc:Fallback>
      </mc:AlternateContent>
      <p:sp>
        <p:nvSpPr>
          <p:cNvPr id="28" name="文本框 27"/>
          <p:cNvSpPr txBox="1"/>
          <p:nvPr/>
        </p:nvSpPr>
        <p:spPr>
          <a:xfrm>
            <a:off x="5722841" y="1666611"/>
            <a:ext cx="3773699" cy="496867"/>
          </a:xfrm>
          <a:prstGeom prst="rect">
            <a:avLst/>
          </a:prstGeom>
          <a:noFill/>
        </p:spPr>
        <p:txBody>
          <a:bodyPr wrap="square" rtlCol="0">
            <a:spAutoFit/>
          </a:bodyPr>
          <a:lstStyle/>
          <a:p>
            <a:pPr algn="ctr">
              <a:lnSpc>
                <a:spcPct val="120000"/>
              </a:lnSpc>
              <a:spcAft>
                <a:spcPts val="600"/>
              </a:spcAft>
              <a:buClr>
                <a:schemeClr val="tx1"/>
              </a:buClr>
            </a:pPr>
            <a:r>
              <a:rPr lang="en-CA" altLang="zh-CN" sz="2400" dirty="0">
                <a:latin typeface="Times New Roman" panose="02020603050405020304" pitchFamily="18" charset="0"/>
                <a:cs typeface="Times New Roman" panose="02020603050405020304" pitchFamily="18" charset="0"/>
              </a:rPr>
              <a:t>W2SG</a:t>
            </a:r>
            <a:r>
              <a:rPr lang="en-US" altLang="zh-CN" sz="2400" dirty="0">
                <a:latin typeface="Times New Roman" panose="02020603050405020304" pitchFamily="18" charset="0"/>
                <a:cs typeface="Times New Roman" panose="02020603050405020304" pitchFamily="18" charset="0"/>
              </a:rPr>
              <a:t> </a:t>
            </a:r>
            <a:r>
              <a:rPr lang="en-CA" altLang="zh-CN" sz="2400" dirty="0">
                <a:latin typeface="Times New Roman" panose="02020603050405020304" pitchFamily="18" charset="0"/>
                <a:cs typeface="Times New Roman" panose="02020603050405020304" pitchFamily="18" charset="0"/>
              </a:rPr>
              <a:t>is</a:t>
            </a:r>
            <a:r>
              <a:rPr lang="en-US" altLang="zh-CN" sz="2400" dirty="0">
                <a:latin typeface="Times New Roman" panose="02020603050405020304" pitchFamily="18" charset="0"/>
                <a:cs typeface="Times New Roman" panose="02020603050405020304" pitchFamily="18" charset="0"/>
              </a:rPr>
              <a:t> guaranteed</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to occur</a:t>
            </a:r>
            <a:endParaRPr lang="en-US" altLang="zh-CN" sz="2400" dirty="0">
              <a:latin typeface="Times New Roman" panose="02020603050405020304" pitchFamily="18" charset="0"/>
              <a:cs typeface="Times New Roman" panose="020206030504050203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5505" y="2593298"/>
            <a:ext cx="5696138" cy="37306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960" y="3149240"/>
            <a:ext cx="7923100" cy="369332"/>
          </a:xfrm>
          <a:prstGeom prst="rect">
            <a:avLst/>
          </a:prstGeom>
          <a:noFill/>
          <a:extLst>
            <a:ext uri="{909E8E84-426E-40DD-AFC4-6F175D3DCCD1}">
              <a14:hiddenFill xmlns:a14="http://schemas.microsoft.com/office/drawing/2010/main">
                <a:solidFill>
                  <a:srgbClr val="FFFFFF"/>
                </a:solidFill>
              </a14:hiddenFill>
            </a:ext>
          </a:extLst>
        </p:spPr>
      </p:pic>
      <p:sp>
        <p:nvSpPr>
          <p:cNvPr id="25" name="文本框 24"/>
          <p:cNvSpPr txBox="1"/>
          <p:nvPr/>
        </p:nvSpPr>
        <p:spPr>
          <a:xfrm>
            <a:off x="2272023" y="4061035"/>
            <a:ext cx="448878" cy="476669"/>
          </a:xfrm>
          <a:prstGeom prst="rect">
            <a:avLst/>
          </a:prstGeom>
          <a:noFill/>
        </p:spPr>
        <p:txBody>
          <a:bodyPr wrap="square" rtlCol="0">
            <a:spAutoFit/>
          </a:bodyPr>
          <a:lstStyle/>
          <a:p>
            <a:pPr algn="just">
              <a:lnSpc>
                <a:spcPct val="120000"/>
              </a:lnSpc>
              <a:spcAft>
                <a:spcPts val="600"/>
              </a:spcAft>
              <a:buClr>
                <a:schemeClr val="tx1"/>
              </a:buClr>
            </a:pPr>
            <a:r>
              <a:rPr lang="zh-CN" altLang="en-CA" sz="2400" dirty="0">
                <a:latin typeface="+mn-ea"/>
                <a:cs typeface="Times New Roman" panose="02020603050405020304" pitchFamily="18" charset="0"/>
              </a:rPr>
              <a:t>若</a:t>
            </a:r>
            <a:endParaRPr lang="en-US" altLang="zh-CN" sz="2400" dirty="0">
              <a:latin typeface="+mn-ea"/>
              <a:cs typeface="Times New Roman" panose="02020603050405020304" pitchFamily="18" charset="0"/>
            </a:endParaRPr>
          </a:p>
        </p:txBody>
      </p:sp>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960" y="4677709"/>
            <a:ext cx="7923090" cy="36933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3" y="4182945"/>
            <a:ext cx="5166732" cy="366649"/>
          </a:xfrm>
          <a:prstGeom prst="rect">
            <a:avLst/>
          </a:prstGeom>
          <a:noFill/>
          <a:extLst>
            <a:ext uri="{909E8E84-426E-40DD-AFC4-6F175D3DCCD1}">
              <a14:hiddenFill xmlns:a14="http://schemas.microsoft.com/office/drawing/2010/main">
                <a:solidFill>
                  <a:srgbClr val="FFFFFF"/>
                </a:solidFill>
              </a14:hiddenFill>
            </a:ext>
          </a:extLst>
        </p:spPr>
      </p:pic>
      <p:sp>
        <p:nvSpPr>
          <p:cNvPr id="32" name="矩形 50"/>
          <p:cNvSpPr/>
          <p:nvPr/>
        </p:nvSpPr>
        <p:spPr>
          <a:xfrm>
            <a:off x="2743202" y="2518320"/>
            <a:ext cx="4003633" cy="53625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50"/>
          <p:cNvSpPr/>
          <p:nvPr/>
        </p:nvSpPr>
        <p:spPr>
          <a:xfrm>
            <a:off x="2720901" y="4085494"/>
            <a:ext cx="3490331" cy="53625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Arrow: Right 13"/>
          <p:cNvSpPr/>
          <p:nvPr/>
        </p:nvSpPr>
        <p:spPr>
          <a:xfrm>
            <a:off x="6353048" y="5907328"/>
            <a:ext cx="795231" cy="369332"/>
          </a:xfrm>
          <a:prstGeom prst="rightArrow">
            <a:avLst/>
          </a:prstGeom>
          <a:solidFill>
            <a:srgbClr val="02428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35" name="文本框 34"/>
          <p:cNvSpPr txBox="1"/>
          <p:nvPr/>
        </p:nvSpPr>
        <p:spPr>
          <a:xfrm>
            <a:off x="2101726" y="5528302"/>
            <a:ext cx="4134072" cy="1200329"/>
          </a:xfrm>
          <a:prstGeom prst="rect">
            <a:avLst/>
          </a:prstGeom>
          <a:noFill/>
        </p:spPr>
        <p:txBody>
          <a:bodyPr wrap="square" rtlCol="0">
            <a:spAutoFit/>
          </a:bodyPr>
          <a:lstStyle/>
          <a:p>
            <a:r>
              <a:rPr lang="en-CA" altLang="zh-CN" sz="2400" dirty="0">
                <a:latin typeface="Times New Roman" panose="02020603050405020304" pitchFamily="18" charset="0"/>
                <a:cs typeface="Times New Roman" panose="02020603050405020304" pitchFamily="18" charset="0"/>
              </a:rPr>
              <a:t>When the student model’s predictions approach the teacher model </a:t>
            </a:r>
            <a:r>
              <a:rPr lang="en-CA" altLang="zh-CN" sz="2400" b="1" dirty="0">
                <a:latin typeface="Times New Roman" panose="02020603050405020304" pitchFamily="18" charset="0"/>
                <a:cs typeface="Times New Roman" panose="02020603050405020304" pitchFamily="18" charset="0"/>
              </a:rPr>
              <a:t>in posterior expectation</a:t>
            </a:r>
            <a:endParaRPr lang="en-CA" altLang="zh-CN" sz="2400" dirty="0">
              <a:latin typeface="Times New Roman" panose="02020603050405020304" pitchFamily="18" charset="0"/>
              <a:cs typeface="Times New Roman" panose="02020603050405020304" pitchFamily="18" charset="0"/>
            </a:endParaRPr>
          </a:p>
        </p:txBody>
      </p:sp>
      <p:sp>
        <p:nvSpPr>
          <p:cNvPr id="38" name="文本框 37"/>
          <p:cNvSpPr txBox="1"/>
          <p:nvPr/>
        </p:nvSpPr>
        <p:spPr>
          <a:xfrm>
            <a:off x="7274598" y="5853659"/>
            <a:ext cx="2320558" cy="496867"/>
          </a:xfrm>
          <a:prstGeom prst="rect">
            <a:avLst/>
          </a:prstGeom>
          <a:noFill/>
        </p:spPr>
        <p:txBody>
          <a:bodyPr wrap="square" rtlCol="0">
            <a:spAutoFit/>
          </a:bodyPr>
          <a:lstStyle/>
          <a:p>
            <a:pPr algn="ctr">
              <a:lnSpc>
                <a:spcPct val="120000"/>
              </a:lnSpc>
              <a:spcAft>
                <a:spcPts val="600"/>
              </a:spcAft>
              <a:buClr>
                <a:schemeClr val="tx1"/>
              </a:buClr>
            </a:pPr>
            <a:r>
              <a:rPr lang="en-CA" altLang="zh-CN" sz="2400" dirty="0">
                <a:latin typeface="Times New Roman" panose="02020603050405020304" pitchFamily="18" charset="0"/>
                <a:cs typeface="Times New Roman" panose="02020603050405020304" pitchFamily="18" charset="0"/>
              </a:rPr>
              <a:t>W2SG occurs</a:t>
            </a:r>
            <a:endParaRPr lang="en-US" altLang="zh-CN" sz="2400" dirty="0">
              <a:latin typeface="Times New Roman" panose="02020603050405020304" pitchFamily="18" charset="0"/>
              <a:cs typeface="Times New Roman" panose="02020603050405020304" pitchFamily="18" charset="0"/>
            </a:endParaRPr>
          </a:p>
        </p:txBody>
      </p:sp>
      <p:sp>
        <p:nvSpPr>
          <p:cNvPr id="9" name="矩形 8"/>
          <p:cNvSpPr/>
          <p:nvPr/>
        </p:nvSpPr>
        <p:spPr>
          <a:xfrm>
            <a:off x="861294" y="1049029"/>
            <a:ext cx="10469412" cy="523220"/>
          </a:xfrm>
          <a:prstGeom prst="rect">
            <a:avLst/>
          </a:prstGeom>
        </p:spPr>
        <p:txBody>
          <a:bodyPr wrap="square">
            <a:spAutoFit/>
          </a:bodyPr>
          <a:lstStyle/>
          <a:p>
            <a:pPr algn="ctr">
              <a:spcBef>
                <a:spcPts val="600"/>
              </a:spcBef>
              <a:defRPr/>
            </a:pPr>
            <a:r>
              <a:rPr lang="en-US" altLang="zh-CN" sz="2800" b="1" kern="0" dirty="0">
                <a:solidFill>
                  <a:srgbClr val="024282"/>
                </a:solidFill>
                <a:latin typeface="Times New Roman" panose="02020603050405020304" pitchFamily="18" charset="0"/>
                <a:ea typeface="+mj-ea"/>
                <a:cs typeface="Times New Roman" panose="02020603050405020304" pitchFamily="18" charset="0"/>
              </a:rPr>
              <a:t>W2SG</a:t>
            </a:r>
            <a:r>
              <a:rPr lang="zh-CN" altLang="en-US" sz="2800" b="1" kern="0" dirty="0">
                <a:solidFill>
                  <a:srgbClr val="024282"/>
                </a:solidFill>
                <a:latin typeface="Times New Roman" panose="02020603050405020304" pitchFamily="18" charset="0"/>
                <a:ea typeface="+mj-ea"/>
                <a:cs typeface="Times New Roman" panose="02020603050405020304" pitchFamily="18" charset="0"/>
              </a:rPr>
              <a:t> </a:t>
            </a:r>
            <a:r>
              <a:rPr lang="en-CA" altLang="zh-CN" sz="2800" b="1" kern="0" dirty="0">
                <a:solidFill>
                  <a:srgbClr val="024282"/>
                </a:solidFill>
                <a:latin typeface="Times New Roman" panose="02020603050405020304" pitchFamily="18" charset="0"/>
                <a:ea typeface="+mj-ea"/>
                <a:cs typeface="Times New Roman" panose="02020603050405020304" pitchFamily="18" charset="0"/>
              </a:rPr>
              <a:t>Inequality Based on Expected Bregman Divergence</a:t>
            </a:r>
            <a:endParaRPr lang="en-CA" altLang="zh-CN" sz="2800" b="1" kern="0" dirty="0">
              <a:solidFill>
                <a:srgbClr val="024282"/>
              </a:solidFill>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500"/>
                                        <p:tgtEl>
                                          <p:spTgt spid="3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dissolve">
                                      <p:cBhvr>
                                        <p:cTn id="13" dur="500"/>
                                        <p:tgtEl>
                                          <p:spTgt spid="3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dissolve">
                                      <p:cBhvr>
                                        <p:cTn id="16" dur="500"/>
                                        <p:tgtEl>
                                          <p:spTgt spid="34"/>
                                        </p:tgtEl>
                                      </p:cBhvr>
                                    </p:animEffect>
                                  </p:childTnLst>
                                </p:cTn>
                              </p:par>
                              <p:par>
                                <p:cTn id="17" presetID="9" presetClass="entr" presetSubtype="0" fill="hold" grpId="1"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dissolve">
                                      <p:cBhvr>
                                        <p:cTn id="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p:bldP spid="3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5361" y="116633"/>
            <a:ext cx="629872" cy="612768"/>
            <a:chOff x="3070727" y="196457"/>
            <a:chExt cx="692047" cy="673255"/>
          </a:xfrm>
        </p:grpSpPr>
        <p:sp>
          <p:nvSpPr>
            <p:cNvPr id="5" name="平行四边形 4"/>
            <p:cNvSpPr/>
            <p:nvPr/>
          </p:nvSpPr>
          <p:spPr>
            <a:xfrm>
              <a:off x="3070727" y="196457"/>
              <a:ext cx="629587" cy="612775"/>
            </a:xfrm>
            <a:prstGeom prst="parallelogram">
              <a:avLst/>
            </a:prstGeom>
            <a:solidFill>
              <a:srgbClr val="024282"/>
            </a:solid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133187" y="256937"/>
              <a:ext cx="629587" cy="612775"/>
            </a:xfrm>
            <a:prstGeom prst="parallelogram">
              <a:avLst/>
            </a:prstGeom>
            <a:no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p:cNvCxnSpPr/>
          <p:nvPr/>
        </p:nvCxnSpPr>
        <p:spPr>
          <a:xfrm>
            <a:off x="367840" y="809674"/>
            <a:ext cx="11488800" cy="0"/>
          </a:xfrm>
          <a:prstGeom prst="line">
            <a:avLst/>
          </a:prstGeom>
          <a:ln w="9525">
            <a:solidFill>
              <a:srgbClr val="024282"/>
            </a:solidFill>
          </a:ln>
        </p:spPr>
        <p:style>
          <a:lnRef idx="1">
            <a:schemeClr val="accent1"/>
          </a:lnRef>
          <a:fillRef idx="0">
            <a:schemeClr val="accent1"/>
          </a:fillRef>
          <a:effectRef idx="0">
            <a:schemeClr val="accent1"/>
          </a:effectRef>
          <a:fontRef idx="minor">
            <a:schemeClr val="tx1"/>
          </a:fontRef>
        </p:style>
      </p:cxnSp>
      <p:sp>
        <p:nvSpPr>
          <p:cNvPr id="10" name="文本占位符 5"/>
          <p:cNvSpPr txBox="1"/>
          <p:nvPr/>
        </p:nvSpPr>
        <p:spPr>
          <a:xfrm>
            <a:off x="1127448" y="193957"/>
            <a:ext cx="8369092"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altLang="zh-CN" dirty="0"/>
              <a:t>Misfit-based Analysis</a:t>
            </a:r>
            <a:endParaRPr lang="en-CA" altLang="zh-CN" dirty="0"/>
          </a:p>
        </p:txBody>
      </p:sp>
      <p:sp>
        <p:nvSpPr>
          <p:cNvPr id="17" name="文本框 16"/>
          <p:cNvSpPr txBox="1"/>
          <p:nvPr/>
        </p:nvSpPr>
        <p:spPr>
          <a:xfrm>
            <a:off x="11554954" y="6395745"/>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prstClr val="white">
                    <a:lumMod val="75000"/>
                  </a:prstClr>
                </a:solidFill>
                <a:latin typeface="Calibri" panose="020F0502020204030204"/>
                <a:ea typeface="宋体" panose="02010600030101010101" pitchFamily="2" charset="-122"/>
              </a:rPr>
              <a:t>14</a:t>
            </a:r>
            <a:endParaRPr kumimoji="0" lang="zh-CN" altLang="en-US"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endParaRPr>
          </a:p>
        </p:txBody>
      </p:sp>
      <p:sp>
        <p:nvSpPr>
          <p:cNvPr id="11" name="文本框 10"/>
          <p:cNvSpPr txBox="1"/>
          <p:nvPr/>
        </p:nvSpPr>
        <p:spPr>
          <a:xfrm>
            <a:off x="473928" y="1289435"/>
            <a:ext cx="11081026" cy="1460208"/>
          </a:xfrm>
          <a:prstGeom prst="rect">
            <a:avLst/>
          </a:prstGeom>
          <a:noFill/>
        </p:spPr>
        <p:txBody>
          <a:bodyPr wrap="square">
            <a:spAutoFit/>
          </a:bodyPr>
          <a:lstStyle/>
          <a:p>
            <a:pPr marL="284480" indent="-285750" algn="just">
              <a:lnSpc>
                <a:spcPct val="120000"/>
              </a:lnSpc>
              <a:spcAft>
                <a:spcPts val="600"/>
              </a:spcAft>
              <a:buClr>
                <a:schemeClr val="tx1"/>
              </a:buClr>
              <a:buFont typeface="Wingdings" panose="05000000000000000000" pitchFamily="2" charset="2"/>
              <a:buChar char="Ø"/>
            </a:pPr>
            <a:r>
              <a:rPr lang="en-CA" altLang="zh-CN" sz="2400" dirty="0">
                <a:latin typeface="Times New Roman" panose="02020603050405020304" pitchFamily="18" charset="0"/>
                <a:cs typeface="Times New Roman" panose="02020603050405020304" pitchFamily="18" charset="0"/>
              </a:rPr>
              <a:t>Unlike the previous misfit-based</a:t>
            </a:r>
            <a:r>
              <a:rPr lang="zh-CN" altLang="en-US" sz="2400" dirty="0">
                <a:latin typeface="Times New Roman" panose="02020603050405020304" pitchFamily="18" charset="0"/>
                <a:cs typeface="Times New Roman" panose="02020603050405020304" pitchFamily="18" charset="0"/>
              </a:rPr>
              <a:t> </a:t>
            </a:r>
            <a:r>
              <a:rPr lang="en-CA" altLang="zh-CN" sz="2400" dirty="0">
                <a:latin typeface="Times New Roman" panose="02020603050405020304" pitchFamily="18" charset="0"/>
                <a:cs typeface="Times New Roman" panose="02020603050405020304" pitchFamily="18" charset="0"/>
              </a:rPr>
              <a:t>analysis, the convexity assumption is removed</a:t>
            </a:r>
            <a:endParaRPr lang="en-CA" altLang="zh-CN" sz="2400" dirty="0">
              <a:latin typeface="Times New Roman" panose="02020603050405020304" pitchFamily="18" charset="0"/>
              <a:cs typeface="Times New Roman" panose="02020603050405020304" pitchFamily="18" charset="0"/>
            </a:endParaRPr>
          </a:p>
          <a:p>
            <a:pPr marL="284480" indent="-285750" algn="just">
              <a:lnSpc>
                <a:spcPct val="120000"/>
              </a:lnSpc>
              <a:spcAft>
                <a:spcPts val="600"/>
              </a:spcAft>
              <a:buClr>
                <a:schemeClr val="tx1"/>
              </a:buClr>
              <a:buFont typeface="Wingdings" panose="05000000000000000000" pitchFamily="2" charset="2"/>
              <a:buChar char="Ø"/>
            </a:pPr>
            <a:r>
              <a:rPr lang="en-CA" altLang="zh-CN" sz="2400" dirty="0">
                <a:latin typeface="Times New Roman" panose="02020603050405020304" pitchFamily="18" charset="0"/>
                <a:cs typeface="Times New Roman" panose="02020603050405020304" pitchFamily="18" charset="0"/>
              </a:rPr>
              <a:t>Instead of using the “generalized Pythagorean theorem”, we adopt the bias–variance decomposition of the expected Bregman divergence:</a:t>
            </a:r>
            <a:endParaRPr lang="en-US" altLang="zh-CN" sz="2400" dirty="0">
              <a:latin typeface="Times New Roman" panose="02020603050405020304" pitchFamily="18" charset="0"/>
              <a:cs typeface="Times New Roman" panose="02020603050405020304" pitchFamily="18" charset="0"/>
            </a:endParaRPr>
          </a:p>
        </p:txBody>
      </p:sp>
      <p:pic>
        <p:nvPicPr>
          <p:cNvPr id="819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47567" y="3382456"/>
            <a:ext cx="7129346" cy="739855"/>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圆角 29"/>
          <p:cNvSpPr/>
          <p:nvPr/>
        </p:nvSpPr>
        <p:spPr>
          <a:xfrm>
            <a:off x="1810471" y="3062945"/>
            <a:ext cx="8407940" cy="1366595"/>
          </a:xfrm>
          <a:prstGeom prst="roundRect">
            <a:avLst>
              <a:gd name="adj" fmla="val 1171"/>
            </a:avLst>
          </a:prstGeom>
          <a:noFill/>
          <a:ln w="19050">
            <a:solidFill>
              <a:srgbClr val="02428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74295" algn="just">
              <a:lnSpc>
                <a:spcPct val="120000"/>
              </a:lnSpc>
              <a:spcAft>
                <a:spcPts val="600"/>
              </a:spcAft>
              <a:buClr>
                <a:schemeClr val="accent1"/>
              </a:buClr>
            </a:pPr>
            <a:endParaRPr lang="en-US" altLang="zh-CN" sz="2000" dirty="0">
              <a:solidFill>
                <a:schemeClr val="tx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5" name="文本框 14"/>
              <p:cNvSpPr txBox="1"/>
              <p:nvPr/>
            </p:nvSpPr>
            <p:spPr>
              <a:xfrm>
                <a:off x="1810472" y="4611937"/>
                <a:ext cx="8407940" cy="940066"/>
              </a:xfrm>
              <a:prstGeom prst="rect">
                <a:avLst/>
              </a:prstGeom>
              <a:noFill/>
            </p:spPr>
            <p:txBody>
              <a:bodyPr wrap="square">
                <a:spAutoFit/>
              </a:bodyPr>
              <a:lstStyle/>
              <a:p>
                <a:pPr algn="just">
                  <a:lnSpc>
                    <a:spcPct val="120000"/>
                  </a:lnSpc>
                  <a:spcAft>
                    <a:spcPts val="600"/>
                  </a:spcAft>
                  <a:buClr>
                    <a:schemeClr val="tx1"/>
                  </a:buClr>
                </a:pPr>
                <a:r>
                  <a:rPr lang="en-CA" altLang="zh-CN" sz="2400" b="1" dirty="0">
                    <a:solidFill>
                      <a:srgbClr val="024282"/>
                    </a:solidFill>
                    <a:latin typeface="Times New Roman" panose="02020603050405020304" pitchFamily="18" charset="0"/>
                    <a:cs typeface="Times New Roman" panose="02020603050405020304" pitchFamily="18" charset="0"/>
                  </a:rPr>
                  <a:t>Using </a:t>
                </a:r>
                <a14:m>
                  <m:oMath xmlns:m="http://schemas.openxmlformats.org/officeDocument/2006/math">
                    <m:r>
                      <a:rPr lang="en-CA" altLang="zh-CN" sz="2400" i="1">
                        <a:solidFill>
                          <a:srgbClr val="002060"/>
                        </a:solidFill>
                        <a:latin typeface="Cambria Math" panose="02040503050406030204" pitchFamily="18" charset="0"/>
                      </a:rPr>
                      <m:t>𝔼</m:t>
                    </m:r>
                    <m:r>
                      <a:rPr lang="en-CA" altLang="zh-CN" sz="2400" i="1">
                        <a:solidFill>
                          <a:srgbClr val="002060"/>
                        </a:solidFill>
                        <a:latin typeface="Cambria Math" panose="02040503050406030204" pitchFamily="18" charset="0"/>
                      </a:rPr>
                      <m:t>[</m:t>
                    </m:r>
                    <m:r>
                      <a:rPr lang="en-CA" altLang="zh-CN" sz="2400" i="1">
                        <a:solidFill>
                          <a:srgbClr val="002060"/>
                        </a:solidFill>
                        <a:latin typeface="Cambria Math" panose="02040503050406030204" pitchFamily="18" charset="0"/>
                      </a:rPr>
                      <m:t>𝑋</m:t>
                    </m:r>
                    <m:r>
                      <a:rPr lang="en-CA" altLang="zh-CN" sz="2400" i="1">
                        <a:solidFill>
                          <a:srgbClr val="002060"/>
                        </a:solidFill>
                        <a:latin typeface="Cambria Math" panose="02040503050406030204" pitchFamily="18" charset="0"/>
                      </a:rPr>
                      <m:t>],(</m:t>
                    </m:r>
                    <m:r>
                      <a:rPr lang="en-CA" altLang="zh-CN" sz="2400" i="1">
                        <a:solidFill>
                          <a:srgbClr val="002060"/>
                        </a:solidFill>
                        <a:latin typeface="Cambria Math" panose="02040503050406030204" pitchFamily="18" charset="0"/>
                      </a:rPr>
                      <m:t>𝔼</m:t>
                    </m:r>
                    <m:r>
                      <a:rPr lang="en-CA" altLang="zh-CN" sz="2400" i="1">
                        <a:solidFill>
                          <a:srgbClr val="002060"/>
                        </a:solidFill>
                        <a:latin typeface="Cambria Math" panose="02040503050406030204" pitchFamily="18" charset="0"/>
                      </a:rPr>
                      <m:t>[</m:t>
                    </m:r>
                    <m:sSup>
                      <m:sSupPr>
                        <m:ctrlPr>
                          <a:rPr lang="zh-CN" altLang="zh-CN" sz="2400" i="1">
                            <a:solidFill>
                              <a:srgbClr val="002060"/>
                            </a:solidFill>
                            <a:latin typeface="Cambria Math" panose="02040503050406030204" pitchFamily="18" charset="0"/>
                          </a:rPr>
                        </m:ctrlPr>
                      </m:sSupPr>
                      <m:e>
                        <m:r>
                          <a:rPr lang="en-CA" altLang="zh-CN" sz="2400" i="1">
                            <a:solidFill>
                              <a:srgbClr val="002060"/>
                            </a:solidFill>
                            <a:latin typeface="Cambria Math" panose="02040503050406030204" pitchFamily="18" charset="0"/>
                          </a:rPr>
                          <m:t>𝑋</m:t>
                        </m:r>
                      </m:e>
                      <m:sup>
                        <m:r>
                          <a:rPr lang="en-CA" altLang="zh-CN" sz="2400" i="1">
                            <a:solidFill>
                              <a:srgbClr val="002060"/>
                            </a:solidFill>
                            <a:latin typeface="Cambria Math" panose="02040503050406030204" pitchFamily="18" charset="0"/>
                          </a:rPr>
                          <m:t>∗</m:t>
                        </m:r>
                      </m:sup>
                    </m:sSup>
                    <m:r>
                      <a:rPr lang="en-CA" altLang="zh-CN" sz="2400" i="1">
                        <a:solidFill>
                          <a:srgbClr val="002060"/>
                        </a:solidFill>
                        <a:latin typeface="Cambria Math" panose="02040503050406030204" pitchFamily="18" charset="0"/>
                      </a:rPr>
                      <m:t>]</m:t>
                    </m:r>
                    <m:sSup>
                      <m:sSupPr>
                        <m:ctrlPr>
                          <a:rPr lang="zh-CN" altLang="zh-CN" sz="2400" i="1">
                            <a:solidFill>
                              <a:srgbClr val="002060"/>
                            </a:solidFill>
                            <a:latin typeface="Cambria Math" panose="02040503050406030204" pitchFamily="18" charset="0"/>
                          </a:rPr>
                        </m:ctrlPr>
                      </m:sSupPr>
                      <m:e>
                        <m:r>
                          <a:rPr lang="en-CA" altLang="zh-CN" sz="2400" i="1">
                            <a:solidFill>
                              <a:srgbClr val="002060"/>
                            </a:solidFill>
                            <a:latin typeface="Cambria Math" panose="02040503050406030204" pitchFamily="18" charset="0"/>
                          </a:rPr>
                          <m:t>)</m:t>
                        </m:r>
                      </m:e>
                      <m:sup>
                        <m:r>
                          <a:rPr lang="en-CA" altLang="zh-CN" sz="2400" i="1">
                            <a:solidFill>
                              <a:srgbClr val="002060"/>
                            </a:solidFill>
                            <a:latin typeface="Cambria Math" panose="02040503050406030204" pitchFamily="18" charset="0"/>
                          </a:rPr>
                          <m:t>∗</m:t>
                        </m:r>
                      </m:sup>
                    </m:sSup>
                  </m:oMath>
                </a14:m>
                <a:r>
                  <a:rPr lang="en-CA" altLang="zh-CN" sz="2400" b="1" dirty="0">
                    <a:solidFill>
                      <a:srgbClr val="024282"/>
                    </a:solidFill>
                    <a:latin typeface="Times New Roman" panose="02020603050405020304" pitchFamily="18" charset="0"/>
                    <a:cs typeface="Times New Roman" panose="02020603050405020304" pitchFamily="18" charset="0"/>
                  </a:rPr>
                  <a:t>avoids constructing the projection of the weak model onto the convex space of the strong model.</a:t>
                </a:r>
                <a:endParaRPr lang="en-CA" altLang="zh-CN" sz="2400" b="1" dirty="0">
                  <a:solidFill>
                    <a:srgbClr val="024282"/>
                  </a:solidFill>
                  <a:latin typeface="Times New Roman" panose="02020603050405020304" pitchFamily="18" charset="0"/>
                  <a:cs typeface="Times New Roman" panose="02020603050405020304" pitchFamily="18" charset="0"/>
                </a:endParaRPr>
              </a:p>
            </p:txBody>
          </p:sp>
        </mc:Choice>
        <mc:Fallback>
          <p:sp>
            <p:nvSpPr>
              <p:cNvPr id="15" name="文本框 14"/>
              <p:cNvSpPr txBox="1">
                <a:spLocks noRot="1" noChangeAspect="1" noMove="1" noResize="1" noEditPoints="1" noAdjustHandles="1" noChangeArrowheads="1" noChangeShapeType="1" noTextEdit="1"/>
              </p:cNvSpPr>
              <p:nvPr/>
            </p:nvSpPr>
            <p:spPr>
              <a:xfrm>
                <a:off x="1810472" y="4611937"/>
                <a:ext cx="8407940" cy="940066"/>
              </a:xfrm>
              <a:prstGeom prst="rect">
                <a:avLst/>
              </a:prstGeom>
              <a:blipFill rotWithShape="1">
                <a:blip r:embed="rId2"/>
                <a:stretch>
                  <a:fillRect l="-1" t="-60" r="7" b="21"/>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13680" y="102733"/>
            <a:ext cx="6641214" cy="6641214"/>
          </a:xfrm>
          <a:prstGeom prst="rect">
            <a:avLst/>
          </a:prstGeom>
        </p:spPr>
      </p:pic>
      <p:sp>
        <p:nvSpPr>
          <p:cNvPr id="2" name="文本占位符 3"/>
          <p:cNvSpPr txBox="1"/>
          <p:nvPr/>
        </p:nvSpPr>
        <p:spPr>
          <a:xfrm>
            <a:off x="6436079" y="779207"/>
            <a:ext cx="4256684" cy="16129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6000" b="1" kern="1200">
                <a:gradFill>
                  <a:gsLst>
                    <a:gs pos="36000">
                      <a:srgbClr val="024282"/>
                    </a:gs>
                    <a:gs pos="100000">
                      <a:srgbClr val="2764A7">
                        <a:lumMod val="15000"/>
                        <a:lumOff val="85000"/>
                        <a:alpha val="27000"/>
                      </a:srgbClr>
                    </a:gs>
                  </a:gsLst>
                  <a:lin ang="5400000" scaled="0"/>
                </a:gra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9900" b="1" i="0" u="none" strike="noStrike" kern="1200" cap="none" spc="0" normalizeH="0" baseline="0" noProof="0" dirty="0">
                <a:ln>
                  <a:noFill/>
                </a:ln>
                <a:gradFill>
                  <a:gsLst>
                    <a:gs pos="36000">
                      <a:srgbClr val="024282"/>
                    </a:gs>
                    <a:gs pos="100000">
                      <a:srgbClr val="2764A7">
                        <a:lumMod val="15000"/>
                        <a:lumOff val="85000"/>
                        <a:alpha val="27000"/>
                      </a:srgbClr>
                    </a:gs>
                  </a:gsLst>
                  <a:lin ang="5400000" scaled="0"/>
                </a:gradFill>
                <a:effectLst/>
                <a:uLnTx/>
                <a:uFillTx/>
                <a:latin typeface="Arial Black" panose="020B0A04020102020204" pitchFamily="34" charset="0"/>
                <a:ea typeface="微软雅黑" panose="020B0503020204020204" pitchFamily="34" charset="-122"/>
                <a:cs typeface="+mn-cs"/>
              </a:rPr>
              <a:t>03</a:t>
            </a:r>
            <a:endParaRPr kumimoji="0" lang="zh-CN" altLang="en-US" sz="19900" b="1" i="0" u="none" strike="noStrike" kern="1200" cap="none" spc="0" normalizeH="0" baseline="0" noProof="0" dirty="0">
              <a:ln>
                <a:noFill/>
              </a:ln>
              <a:gradFill>
                <a:gsLst>
                  <a:gs pos="36000">
                    <a:srgbClr val="024282"/>
                  </a:gs>
                  <a:gs pos="100000">
                    <a:srgbClr val="2764A7">
                      <a:lumMod val="15000"/>
                      <a:lumOff val="85000"/>
                      <a:alpha val="27000"/>
                    </a:srgbClr>
                  </a:gs>
                </a:gsLst>
                <a:lin ang="5400000" scaled="0"/>
              </a:gradFill>
              <a:effectLst/>
              <a:uLnTx/>
              <a:uFillTx/>
              <a:latin typeface="Arial Black" panose="020B0A04020102020204" pitchFamily="34" charset="0"/>
              <a:ea typeface="微软雅黑" panose="020B0503020204020204" pitchFamily="34" charset="-122"/>
              <a:cs typeface="+mn-cs"/>
            </a:endParaRPr>
          </a:p>
        </p:txBody>
      </p:sp>
      <p:sp>
        <p:nvSpPr>
          <p:cNvPr id="3" name="文本占位符 4"/>
          <p:cNvSpPr txBox="1"/>
          <p:nvPr/>
        </p:nvSpPr>
        <p:spPr>
          <a:xfrm>
            <a:off x="1027886" y="3246898"/>
            <a:ext cx="8606773" cy="660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ct val="0"/>
              </a:spcBef>
              <a:spcAft>
                <a:spcPct val="0"/>
              </a:spcAft>
              <a:defRPr/>
            </a:pPr>
            <a:r>
              <a:rPr lang="en-CA" altLang="zh-CN" sz="6600" dirty="0"/>
              <a:t>W2SG on MSE Loss</a:t>
            </a:r>
            <a:endParaRPr lang="en-CA" altLang="zh-CN" sz="6600" dirty="0"/>
          </a:p>
        </p:txBody>
      </p:sp>
      <p:cxnSp>
        <p:nvCxnSpPr>
          <p:cNvPr id="16" name="直接连接符 15"/>
          <p:cNvCxnSpPr/>
          <p:nvPr/>
        </p:nvCxnSpPr>
        <p:spPr>
          <a:xfrm>
            <a:off x="2156111" y="4293096"/>
            <a:ext cx="6696744" cy="0"/>
          </a:xfrm>
          <a:prstGeom prst="line">
            <a:avLst/>
          </a:prstGeom>
          <a:ln w="28575">
            <a:solidFill>
              <a:srgbClr val="024282"/>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2"/>
          <a:srcRect l="40729" t="42393"/>
          <a:stretch>
            <a:fillRect/>
          </a:stretch>
        </p:blipFill>
        <p:spPr>
          <a:xfrm>
            <a:off x="0" y="0"/>
            <a:ext cx="4437337" cy="2763968"/>
          </a:xfrm>
          <a:prstGeom prst="rect">
            <a:avLst/>
          </a:prstGeom>
        </p:spPr>
      </p:pic>
      <p:pic>
        <p:nvPicPr>
          <p:cNvPr id="12" name="图片 11"/>
          <p:cNvPicPr>
            <a:picLocks noChangeAspect="1"/>
          </p:cNvPicPr>
          <p:nvPr/>
        </p:nvPicPr>
        <p:blipFill>
          <a:blip r:embed="rId3"/>
          <a:srcRect r="41687" b="41802"/>
          <a:stretch>
            <a:fillRect/>
          </a:stretch>
        </p:blipFill>
        <p:spPr>
          <a:xfrm>
            <a:off x="7822801" y="4150801"/>
            <a:ext cx="4369200" cy="2707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091" y="0"/>
            <a:ext cx="12211600" cy="6858000"/>
          </a:xfrm>
          <a:prstGeom prst="rect">
            <a:avLst/>
          </a:prstGeom>
          <a:pattFill prst="pct10">
            <a:fgClr>
              <a:schemeClr val="bg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rcRect l="15930" r="15930"/>
          <a:stretch>
            <a:fillRect/>
          </a:stretch>
        </p:blipFill>
        <p:spPr>
          <a:xfrm>
            <a:off x="1" y="-1"/>
            <a:ext cx="6240014" cy="6872989"/>
          </a:xfrm>
          <a:prstGeom prst="rect">
            <a:avLst/>
          </a:prstGeom>
        </p:spPr>
      </p:pic>
      <p:sp>
        <p:nvSpPr>
          <p:cNvPr id="3" name="矩形 2"/>
          <p:cNvSpPr/>
          <p:nvPr/>
        </p:nvSpPr>
        <p:spPr>
          <a:xfrm>
            <a:off x="-19601" y="0"/>
            <a:ext cx="6259616" cy="6872990"/>
          </a:xfrm>
          <a:prstGeom prst="rect">
            <a:avLst/>
          </a:prstGeom>
          <a:gradFill flip="none" rotWithShape="1">
            <a:gsLst>
              <a:gs pos="0">
                <a:srgbClr val="024282">
                  <a:alpha val="70000"/>
                </a:srgbClr>
              </a:gs>
              <a:gs pos="59000">
                <a:srgbClr val="024282">
                  <a:alpha val="80000"/>
                </a:srgbClr>
              </a:gs>
              <a:gs pos="100000">
                <a:srgbClr val="024282">
                  <a:alpha val="9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46" name="图片 4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030031" y="522153"/>
            <a:ext cx="6049548" cy="6049548"/>
          </a:xfrm>
          <a:prstGeom prst="rect">
            <a:avLst/>
          </a:prstGeom>
        </p:spPr>
      </p:pic>
      <p:grpSp>
        <p:nvGrpSpPr>
          <p:cNvPr id="10" name="组合 9"/>
          <p:cNvGrpSpPr/>
          <p:nvPr/>
        </p:nvGrpSpPr>
        <p:grpSpPr>
          <a:xfrm>
            <a:off x="1251251" y="948678"/>
            <a:ext cx="3022484" cy="1350274"/>
            <a:chOff x="1283804" y="1236710"/>
            <a:chExt cx="3022484" cy="1350274"/>
          </a:xfrm>
        </p:grpSpPr>
        <p:sp>
          <p:nvSpPr>
            <p:cNvPr id="4" name="平行四边形 3"/>
            <p:cNvSpPr/>
            <p:nvPr/>
          </p:nvSpPr>
          <p:spPr>
            <a:xfrm>
              <a:off x="1283804" y="1236710"/>
              <a:ext cx="3022484" cy="1350274"/>
            </a:xfrm>
            <a:prstGeom prst="parallelogram">
              <a:avLst>
                <a:gd name="adj" fmla="val 3020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6" name="组合 5"/>
            <p:cNvGrpSpPr/>
            <p:nvPr/>
          </p:nvGrpSpPr>
          <p:grpSpPr>
            <a:xfrm>
              <a:off x="1573792" y="1557307"/>
              <a:ext cx="2678513" cy="615553"/>
              <a:chOff x="4874746" y="533506"/>
              <a:chExt cx="2678513" cy="615553"/>
            </a:xfrm>
          </p:grpSpPr>
          <p:sp>
            <p:nvSpPr>
              <p:cNvPr id="8" name="文本框 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4874746" y="533506"/>
                <a:ext cx="2678513" cy="615553"/>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685800" fontAlgn="base">
                  <a:spcBef>
                    <a:spcPct val="0"/>
                  </a:spcBef>
                  <a:spcAft>
                    <a:spcPct val="0"/>
                  </a:spcAft>
                  <a:tabLst>
                    <a:tab pos="2865755" algn="l"/>
                  </a:tabLst>
                  <a:defRPr/>
                </a:pPr>
                <a:r>
                  <a:rPr lang="en-US" altLang="zh-CN" sz="3400" b="1" dirty="0">
                    <a:solidFill>
                      <a:srgbClr val="024282"/>
                    </a:solidFill>
                    <a:latin typeface="Arial" panose="020B0604020202020204"/>
                    <a:sym typeface="Calibri" panose="020F0502020204030204" pitchFamily="34" charset="0"/>
                  </a:rPr>
                  <a:t>CONTENTS</a:t>
                </a:r>
                <a:endParaRPr lang="en-US" altLang="zh-CN" sz="3400" b="1" dirty="0">
                  <a:solidFill>
                    <a:srgbClr val="024282"/>
                  </a:solidFill>
                  <a:latin typeface="Arial" panose="020B0604020202020204"/>
                  <a:sym typeface="Calibri" panose="020F0502020204030204" pitchFamily="34" charset="0"/>
                </a:endParaRPr>
              </a:p>
            </p:txBody>
          </p:sp>
          <p:cxnSp>
            <p:nvCxnSpPr>
              <p:cNvPr id="9" name="直接连接符 8"/>
              <p:cNvCxnSpPr/>
              <p:nvPr/>
            </p:nvCxnSpPr>
            <p:spPr>
              <a:xfrm>
                <a:off x="5471592" y="1091557"/>
                <a:ext cx="1224136" cy="0"/>
              </a:xfrm>
              <a:prstGeom prst="line">
                <a:avLst/>
              </a:prstGeom>
              <a:ln w="28575">
                <a:solidFill>
                  <a:srgbClr val="024282"/>
                </a:solidFill>
              </a:ln>
            </p:spPr>
            <p:style>
              <a:lnRef idx="1">
                <a:schemeClr val="accent1"/>
              </a:lnRef>
              <a:fillRef idx="0">
                <a:schemeClr val="accent1"/>
              </a:fillRef>
              <a:effectRef idx="0">
                <a:schemeClr val="accent1"/>
              </a:effectRef>
              <a:fontRef idx="minor">
                <a:schemeClr val="tx1"/>
              </a:fontRef>
            </p:style>
          </p:cxnSp>
        </p:grpSp>
      </p:grpSp>
      <p:grpSp>
        <p:nvGrpSpPr>
          <p:cNvPr id="13" name="组合 12"/>
          <p:cNvGrpSpPr/>
          <p:nvPr/>
        </p:nvGrpSpPr>
        <p:grpSpPr>
          <a:xfrm>
            <a:off x="5485113" y="644064"/>
            <a:ext cx="1381373" cy="660400"/>
            <a:chOff x="5519936" y="1488468"/>
            <a:chExt cx="1381373" cy="660400"/>
          </a:xfrm>
          <a:effectLst>
            <a:outerShdw blurRad="50800" dist="38100" dir="5400000" algn="t" rotWithShape="0">
              <a:prstClr val="black">
                <a:alpha val="40000"/>
              </a:prstClr>
            </a:outerShdw>
          </a:effectLst>
        </p:grpSpPr>
        <p:sp>
          <p:nvSpPr>
            <p:cNvPr id="11" name="平行四边形 10"/>
            <p:cNvSpPr/>
            <p:nvPr/>
          </p:nvSpPr>
          <p:spPr>
            <a:xfrm>
              <a:off x="5519936" y="1488468"/>
              <a:ext cx="1381373" cy="6604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2" name="文本框 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597600" y="1541909"/>
              <a:ext cx="1086759" cy="58477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base" latinLnBrk="0" hangingPunct="1">
                <a:lnSpc>
                  <a:spcPct val="100000"/>
                </a:lnSpc>
                <a:spcBef>
                  <a:spcPct val="0"/>
                </a:spcBef>
                <a:spcAft>
                  <a:spcPct val="0"/>
                </a:spcAft>
                <a:buClrTx/>
                <a:buSzTx/>
                <a:buFontTx/>
                <a:buNone/>
                <a:tabLst>
                  <a:tab pos="2865755" algn="l"/>
                </a:tabLst>
                <a:defRPr/>
              </a:pPr>
              <a:r>
                <a:rPr kumimoji="0" lang="en-US" altLang="zh-CN" sz="3200" b="1" i="0" u="none" strike="noStrike" kern="1200" cap="none" spc="0" normalizeH="0" baseline="0" noProof="0" dirty="0">
                  <a:ln>
                    <a:noFill/>
                  </a:ln>
                  <a:solidFill>
                    <a:srgbClr val="024282"/>
                  </a:solidFill>
                  <a:effectLst/>
                  <a:uLnTx/>
                  <a:uFillTx/>
                  <a:latin typeface="Arial Black" panose="020B0A04020102020204" pitchFamily="34" charset="0"/>
                  <a:ea typeface="微软雅黑" panose="020B0503020204020204" pitchFamily="34" charset="-122"/>
                  <a:cs typeface="+mn-cs"/>
                  <a:sym typeface="Calibri" panose="020F0502020204030204" pitchFamily="34" charset="0"/>
                </a:rPr>
                <a:t>01</a:t>
              </a:r>
              <a:endParaRPr kumimoji="0" lang="en-US" altLang="zh-CN" sz="3200" b="1" i="0" u="none" strike="noStrike" kern="1200" cap="none" spc="0" normalizeH="0" baseline="0" noProof="0" dirty="0">
                <a:ln>
                  <a:noFill/>
                </a:ln>
                <a:solidFill>
                  <a:srgbClr val="024282"/>
                </a:solidFill>
                <a:effectLst/>
                <a:uLnTx/>
                <a:uFillTx/>
                <a:latin typeface="Arial Black" panose="020B0A04020102020204" pitchFamily="34" charset="0"/>
                <a:ea typeface="微软雅黑" panose="020B0503020204020204" pitchFamily="34" charset="-122"/>
                <a:cs typeface="+mn-cs"/>
                <a:sym typeface="Calibri" panose="020F0502020204030204" pitchFamily="34" charset="0"/>
              </a:endParaRPr>
            </a:p>
          </p:txBody>
        </p:sp>
      </p:grpSp>
      <p:grpSp>
        <p:nvGrpSpPr>
          <p:cNvPr id="14" name="组合 13"/>
          <p:cNvGrpSpPr/>
          <p:nvPr/>
        </p:nvGrpSpPr>
        <p:grpSpPr>
          <a:xfrm>
            <a:off x="5485113" y="1962746"/>
            <a:ext cx="1381373" cy="660400"/>
            <a:chOff x="5519936" y="1488468"/>
            <a:chExt cx="1381373" cy="660400"/>
          </a:xfrm>
          <a:effectLst>
            <a:outerShdw blurRad="50800" dist="38100" dir="2700000" algn="tl" rotWithShape="0">
              <a:prstClr val="black">
                <a:alpha val="40000"/>
              </a:prstClr>
            </a:outerShdw>
          </a:effectLst>
        </p:grpSpPr>
        <p:sp>
          <p:nvSpPr>
            <p:cNvPr id="15" name="平行四边形 14"/>
            <p:cNvSpPr/>
            <p:nvPr/>
          </p:nvSpPr>
          <p:spPr>
            <a:xfrm>
              <a:off x="5519936" y="1488468"/>
              <a:ext cx="1381373" cy="6604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597600" y="1541909"/>
              <a:ext cx="1086759" cy="58477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base" latinLnBrk="0" hangingPunct="1">
                <a:lnSpc>
                  <a:spcPct val="100000"/>
                </a:lnSpc>
                <a:spcBef>
                  <a:spcPct val="0"/>
                </a:spcBef>
                <a:spcAft>
                  <a:spcPct val="0"/>
                </a:spcAft>
                <a:buClrTx/>
                <a:buSzTx/>
                <a:buFontTx/>
                <a:buNone/>
                <a:tabLst>
                  <a:tab pos="2865755" algn="l"/>
                </a:tabLst>
                <a:defRPr/>
              </a:pPr>
              <a:r>
                <a:rPr kumimoji="0" lang="en-US" altLang="zh-CN" sz="3200" b="1" i="0" u="none" strike="noStrike" kern="1200" cap="none" spc="0" normalizeH="0" baseline="0" noProof="0" dirty="0">
                  <a:ln>
                    <a:noFill/>
                  </a:ln>
                  <a:solidFill>
                    <a:srgbClr val="024282"/>
                  </a:solidFill>
                  <a:effectLst/>
                  <a:uLnTx/>
                  <a:uFillTx/>
                  <a:latin typeface="Arial Black" panose="020B0A04020102020204" pitchFamily="34" charset="0"/>
                  <a:ea typeface="微软雅黑" panose="020B0503020204020204" pitchFamily="34" charset="-122"/>
                  <a:cs typeface="+mn-cs"/>
                  <a:sym typeface="Calibri" panose="020F0502020204030204" pitchFamily="34" charset="0"/>
                </a:rPr>
                <a:t>02</a:t>
              </a:r>
              <a:endParaRPr kumimoji="0" lang="en-US" altLang="zh-CN" sz="3200" b="1" i="0" u="none" strike="noStrike" kern="1200" cap="none" spc="0" normalizeH="0" baseline="0" noProof="0" dirty="0">
                <a:ln>
                  <a:noFill/>
                </a:ln>
                <a:solidFill>
                  <a:srgbClr val="024282"/>
                </a:solidFill>
                <a:effectLst/>
                <a:uLnTx/>
                <a:uFillTx/>
                <a:latin typeface="Arial Black" panose="020B0A04020102020204" pitchFamily="34" charset="0"/>
                <a:ea typeface="微软雅黑" panose="020B0503020204020204" pitchFamily="34" charset="-122"/>
                <a:cs typeface="+mn-cs"/>
                <a:sym typeface="Calibri" panose="020F0502020204030204" pitchFamily="34" charset="0"/>
              </a:endParaRPr>
            </a:p>
          </p:txBody>
        </p:sp>
      </p:grpSp>
      <p:grpSp>
        <p:nvGrpSpPr>
          <p:cNvPr id="17" name="组合 16"/>
          <p:cNvGrpSpPr/>
          <p:nvPr/>
        </p:nvGrpSpPr>
        <p:grpSpPr>
          <a:xfrm>
            <a:off x="5485113" y="3281428"/>
            <a:ext cx="1381373" cy="660400"/>
            <a:chOff x="5519936" y="1488468"/>
            <a:chExt cx="1381373" cy="660400"/>
          </a:xfrm>
          <a:effectLst>
            <a:outerShdw blurRad="50800" dist="38100" dir="2700000" algn="tl" rotWithShape="0">
              <a:prstClr val="black">
                <a:alpha val="40000"/>
              </a:prstClr>
            </a:outerShdw>
          </a:effectLst>
        </p:grpSpPr>
        <p:sp>
          <p:nvSpPr>
            <p:cNvPr id="18" name="平行四边形 17"/>
            <p:cNvSpPr/>
            <p:nvPr/>
          </p:nvSpPr>
          <p:spPr>
            <a:xfrm>
              <a:off x="5519936" y="1488468"/>
              <a:ext cx="1381373" cy="6604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597600" y="1541909"/>
              <a:ext cx="1086759" cy="58477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base" latinLnBrk="0" hangingPunct="1">
                <a:lnSpc>
                  <a:spcPct val="100000"/>
                </a:lnSpc>
                <a:spcBef>
                  <a:spcPct val="0"/>
                </a:spcBef>
                <a:spcAft>
                  <a:spcPct val="0"/>
                </a:spcAft>
                <a:buClrTx/>
                <a:buSzTx/>
                <a:buFontTx/>
                <a:buNone/>
                <a:tabLst>
                  <a:tab pos="2865755" algn="l"/>
                </a:tabLst>
                <a:defRPr/>
              </a:pPr>
              <a:r>
                <a:rPr kumimoji="0" lang="en-US" altLang="zh-CN" sz="3200" b="1" i="0" u="none" strike="noStrike" kern="1200" cap="none" spc="0" normalizeH="0" baseline="0" noProof="0" dirty="0">
                  <a:ln>
                    <a:noFill/>
                  </a:ln>
                  <a:solidFill>
                    <a:srgbClr val="024282"/>
                  </a:solidFill>
                  <a:effectLst/>
                  <a:uLnTx/>
                  <a:uFillTx/>
                  <a:latin typeface="Arial Black" panose="020B0A04020102020204" pitchFamily="34" charset="0"/>
                  <a:ea typeface="微软雅黑" panose="020B0503020204020204" pitchFamily="34" charset="-122"/>
                  <a:cs typeface="+mn-cs"/>
                  <a:sym typeface="Calibri" panose="020F0502020204030204" pitchFamily="34" charset="0"/>
                </a:rPr>
                <a:t>03</a:t>
              </a:r>
              <a:endParaRPr kumimoji="0" lang="en-US" altLang="zh-CN" sz="3200" b="1" i="0" u="none" strike="noStrike" kern="1200" cap="none" spc="0" normalizeH="0" baseline="0" noProof="0" dirty="0">
                <a:ln>
                  <a:noFill/>
                </a:ln>
                <a:solidFill>
                  <a:srgbClr val="024282"/>
                </a:solidFill>
                <a:effectLst/>
                <a:uLnTx/>
                <a:uFillTx/>
                <a:latin typeface="Arial Black" panose="020B0A04020102020204" pitchFamily="34" charset="0"/>
                <a:ea typeface="微软雅黑" panose="020B0503020204020204" pitchFamily="34" charset="-122"/>
                <a:cs typeface="+mn-cs"/>
                <a:sym typeface="Calibri" panose="020F0502020204030204" pitchFamily="34" charset="0"/>
              </a:endParaRPr>
            </a:p>
          </p:txBody>
        </p:sp>
      </p:grpSp>
      <p:grpSp>
        <p:nvGrpSpPr>
          <p:cNvPr id="20" name="组合 19"/>
          <p:cNvGrpSpPr/>
          <p:nvPr/>
        </p:nvGrpSpPr>
        <p:grpSpPr>
          <a:xfrm>
            <a:off x="5485113" y="4600110"/>
            <a:ext cx="1381373" cy="660400"/>
            <a:chOff x="5519936" y="1488468"/>
            <a:chExt cx="1381373" cy="660400"/>
          </a:xfrm>
          <a:effectLst>
            <a:outerShdw blurRad="50800" dist="38100" dir="2700000" algn="tl" rotWithShape="0">
              <a:prstClr val="black">
                <a:alpha val="40000"/>
              </a:prstClr>
            </a:outerShdw>
          </a:effectLst>
        </p:grpSpPr>
        <p:sp>
          <p:nvSpPr>
            <p:cNvPr id="21" name="平行四边形 20"/>
            <p:cNvSpPr/>
            <p:nvPr/>
          </p:nvSpPr>
          <p:spPr>
            <a:xfrm>
              <a:off x="5519936" y="1488468"/>
              <a:ext cx="1381373" cy="6604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文本框 2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597600" y="1541909"/>
              <a:ext cx="1086759" cy="58477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base" latinLnBrk="0" hangingPunct="1">
                <a:lnSpc>
                  <a:spcPct val="100000"/>
                </a:lnSpc>
                <a:spcBef>
                  <a:spcPct val="0"/>
                </a:spcBef>
                <a:spcAft>
                  <a:spcPct val="0"/>
                </a:spcAft>
                <a:buClrTx/>
                <a:buSzTx/>
                <a:buFontTx/>
                <a:buNone/>
                <a:tabLst>
                  <a:tab pos="2865755" algn="l"/>
                </a:tabLst>
                <a:defRPr/>
              </a:pPr>
              <a:r>
                <a:rPr kumimoji="0" lang="en-US" altLang="zh-CN" sz="3200" b="1" i="0" u="none" strike="noStrike" kern="1200" cap="none" spc="0" normalizeH="0" baseline="0" noProof="0" dirty="0">
                  <a:ln>
                    <a:noFill/>
                  </a:ln>
                  <a:solidFill>
                    <a:srgbClr val="024282"/>
                  </a:solidFill>
                  <a:effectLst/>
                  <a:uLnTx/>
                  <a:uFillTx/>
                  <a:latin typeface="Arial Black" panose="020B0A04020102020204" pitchFamily="34" charset="0"/>
                  <a:ea typeface="微软雅黑" panose="020B0503020204020204" pitchFamily="34" charset="-122"/>
                  <a:cs typeface="+mn-cs"/>
                  <a:sym typeface="Calibri" panose="020F0502020204030204" pitchFamily="34" charset="0"/>
                </a:rPr>
                <a:t>04</a:t>
              </a:r>
              <a:endParaRPr kumimoji="0" lang="en-US" altLang="zh-CN" sz="3200" b="1" i="0" u="none" strike="noStrike" kern="1200" cap="none" spc="0" normalizeH="0" baseline="0" noProof="0" dirty="0">
                <a:ln>
                  <a:noFill/>
                </a:ln>
                <a:solidFill>
                  <a:srgbClr val="024282"/>
                </a:solidFill>
                <a:effectLst/>
                <a:uLnTx/>
                <a:uFillTx/>
                <a:latin typeface="Arial Black" panose="020B0A04020102020204" pitchFamily="34" charset="0"/>
                <a:ea typeface="微软雅黑" panose="020B0503020204020204" pitchFamily="34" charset="-122"/>
                <a:cs typeface="+mn-cs"/>
                <a:sym typeface="Calibri" panose="020F0502020204030204" pitchFamily="34" charset="0"/>
              </a:endParaRPr>
            </a:p>
          </p:txBody>
        </p:sp>
      </p:grpSp>
      <p:sp>
        <p:nvSpPr>
          <p:cNvPr id="31" name="文本框 6"/>
          <p:cNvSpPr txBox="1">
            <a:spLocks noChangeArrowheads="1"/>
          </p:cNvSpPr>
          <p:nvPr/>
        </p:nvSpPr>
        <p:spPr bwMode="auto">
          <a:xfrm>
            <a:off x="7340000" y="651099"/>
            <a:ext cx="28271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3400" b="1" dirty="0">
                <a:solidFill>
                  <a:srgbClr val="024282"/>
                </a:solidFill>
                <a:latin typeface="微软雅黑" panose="020B0503020204020204" pitchFamily="34" charset="-122"/>
                <a:ea typeface="微软雅黑" panose="020B0503020204020204" pitchFamily="34" charset="-122"/>
              </a:rPr>
              <a:t>Background</a:t>
            </a:r>
            <a:endParaRPr lang="zh-CN" altLang="en-US" sz="3400" b="1" dirty="0">
              <a:solidFill>
                <a:srgbClr val="024282"/>
              </a:solidFill>
              <a:latin typeface="微软雅黑" panose="020B0503020204020204" pitchFamily="34" charset="-122"/>
              <a:ea typeface="微软雅黑" panose="020B0503020204020204" pitchFamily="34" charset="-122"/>
            </a:endParaRPr>
          </a:p>
        </p:txBody>
      </p:sp>
      <p:sp>
        <p:nvSpPr>
          <p:cNvPr id="35" name="文本框 6"/>
          <p:cNvSpPr txBox="1">
            <a:spLocks noChangeArrowheads="1"/>
          </p:cNvSpPr>
          <p:nvPr/>
        </p:nvSpPr>
        <p:spPr bwMode="auto">
          <a:xfrm>
            <a:off x="7340000" y="1969781"/>
            <a:ext cx="485485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zh-CN" sz="3400" b="1" dirty="0">
                <a:solidFill>
                  <a:srgbClr val="024282"/>
                </a:solidFill>
                <a:latin typeface="微软雅黑" panose="020B0503020204020204" pitchFamily="34" charset="-122"/>
                <a:ea typeface="微软雅黑" panose="020B0503020204020204" pitchFamily="34" charset="-122"/>
              </a:rPr>
              <a:t>Misfit-based Analysis</a:t>
            </a:r>
            <a:endParaRPr lang="zh-CN" altLang="en-US" sz="3400" b="1" dirty="0">
              <a:solidFill>
                <a:srgbClr val="024282"/>
              </a:solidFill>
              <a:latin typeface="微软雅黑" panose="020B0503020204020204" pitchFamily="34" charset="-122"/>
              <a:ea typeface="微软雅黑" panose="020B0503020204020204" pitchFamily="34" charset="-122"/>
            </a:endParaRPr>
          </a:p>
        </p:txBody>
      </p:sp>
      <p:sp>
        <p:nvSpPr>
          <p:cNvPr id="38" name="文本框 6"/>
          <p:cNvSpPr txBox="1">
            <a:spLocks noChangeArrowheads="1"/>
          </p:cNvSpPr>
          <p:nvPr/>
        </p:nvSpPr>
        <p:spPr bwMode="auto">
          <a:xfrm>
            <a:off x="7340000" y="3288463"/>
            <a:ext cx="46410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lvl="0" fontAlgn="base">
              <a:spcBef>
                <a:spcPct val="0"/>
              </a:spcBef>
              <a:spcAft>
                <a:spcPct val="0"/>
              </a:spcAft>
              <a:defRPr/>
            </a:pPr>
            <a:r>
              <a:rPr lang="en-CA" altLang="zh-CN" sz="3600" b="1" dirty="0">
                <a:solidFill>
                  <a:srgbClr val="024282"/>
                </a:solidFill>
                <a:latin typeface="微软雅黑" panose="020B0503020204020204" pitchFamily="34" charset="-122"/>
                <a:ea typeface="微软雅黑" panose="020B0503020204020204" pitchFamily="34" charset="-122"/>
              </a:rPr>
              <a:t>W2SG on MSE Loss</a:t>
            </a:r>
            <a:endParaRPr lang="zh-CN" altLang="en-US" sz="3600" b="1" dirty="0">
              <a:solidFill>
                <a:srgbClr val="024282"/>
              </a:solidFill>
              <a:latin typeface="微软雅黑" panose="020B0503020204020204" pitchFamily="34" charset="-122"/>
              <a:ea typeface="微软雅黑" panose="020B0503020204020204" pitchFamily="34" charset="-122"/>
            </a:endParaRPr>
          </a:p>
        </p:txBody>
      </p:sp>
      <p:sp>
        <p:nvSpPr>
          <p:cNvPr id="41" name="文本框 6"/>
          <p:cNvSpPr txBox="1">
            <a:spLocks noChangeArrowheads="1"/>
          </p:cNvSpPr>
          <p:nvPr/>
        </p:nvSpPr>
        <p:spPr bwMode="auto">
          <a:xfrm>
            <a:off x="7340000" y="4607145"/>
            <a:ext cx="42001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lvl="0" fontAlgn="base">
              <a:spcBef>
                <a:spcPct val="0"/>
              </a:spcBef>
              <a:spcAft>
                <a:spcPct val="0"/>
              </a:spcAft>
              <a:defRPr/>
            </a:pPr>
            <a:r>
              <a:rPr lang="en-CA" altLang="zh-CN" sz="3600" b="1" dirty="0">
                <a:solidFill>
                  <a:srgbClr val="024282"/>
                </a:solidFill>
                <a:latin typeface="微软雅黑" panose="020B0503020204020204" pitchFamily="34" charset="-122"/>
                <a:ea typeface="微软雅黑" panose="020B0503020204020204" pitchFamily="34" charset="-122"/>
              </a:rPr>
              <a:t>W2SG on CE Loss</a:t>
            </a:r>
            <a:endParaRPr lang="zh-CN" altLang="en-US" sz="3600" b="1" dirty="0">
              <a:solidFill>
                <a:srgbClr val="024282"/>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5485113" y="5918794"/>
            <a:ext cx="1381373" cy="660400"/>
            <a:chOff x="5519936" y="1488468"/>
            <a:chExt cx="1381373" cy="660400"/>
          </a:xfrm>
          <a:effectLst>
            <a:outerShdw blurRad="50800" dist="38100" dir="2700000" algn="tl" rotWithShape="0">
              <a:prstClr val="black">
                <a:alpha val="40000"/>
              </a:prstClr>
            </a:outerShdw>
          </a:effectLst>
        </p:grpSpPr>
        <p:sp>
          <p:nvSpPr>
            <p:cNvPr id="24" name="平行四边形 23"/>
            <p:cNvSpPr/>
            <p:nvPr/>
          </p:nvSpPr>
          <p:spPr>
            <a:xfrm>
              <a:off x="5519936" y="1488468"/>
              <a:ext cx="1381373" cy="6604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文本框 24"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597600" y="1541909"/>
              <a:ext cx="1086759" cy="58477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base" latinLnBrk="0" hangingPunct="1">
                <a:lnSpc>
                  <a:spcPct val="100000"/>
                </a:lnSpc>
                <a:spcBef>
                  <a:spcPct val="0"/>
                </a:spcBef>
                <a:spcAft>
                  <a:spcPct val="0"/>
                </a:spcAft>
                <a:buClrTx/>
                <a:buSzTx/>
                <a:buFontTx/>
                <a:buNone/>
                <a:tabLst>
                  <a:tab pos="2865755" algn="l"/>
                </a:tabLst>
                <a:defRPr/>
              </a:pPr>
              <a:r>
                <a:rPr kumimoji="0" lang="en-US" altLang="zh-CN" sz="3200" b="1" i="0" u="none" strike="noStrike" kern="1200" cap="none" spc="0" normalizeH="0" baseline="0" noProof="0" dirty="0">
                  <a:ln>
                    <a:noFill/>
                  </a:ln>
                  <a:solidFill>
                    <a:srgbClr val="024282"/>
                  </a:solidFill>
                  <a:effectLst/>
                  <a:uLnTx/>
                  <a:uFillTx/>
                  <a:latin typeface="Arial Black" panose="020B0A04020102020204" pitchFamily="34" charset="0"/>
                  <a:ea typeface="微软雅黑" panose="020B0503020204020204" pitchFamily="34" charset="-122"/>
                  <a:cs typeface="+mn-cs"/>
                  <a:sym typeface="Calibri" panose="020F0502020204030204" pitchFamily="34" charset="0"/>
                </a:rPr>
                <a:t>05</a:t>
              </a:r>
              <a:endParaRPr kumimoji="0" lang="en-US" altLang="zh-CN" sz="3200" b="1" i="0" u="none" strike="noStrike" kern="1200" cap="none" spc="0" normalizeH="0" baseline="0" noProof="0" dirty="0">
                <a:ln>
                  <a:noFill/>
                </a:ln>
                <a:solidFill>
                  <a:srgbClr val="024282"/>
                </a:solidFill>
                <a:effectLst/>
                <a:uLnTx/>
                <a:uFillTx/>
                <a:latin typeface="Arial Black" panose="020B0A04020102020204" pitchFamily="34" charset="0"/>
                <a:ea typeface="微软雅黑" panose="020B0503020204020204" pitchFamily="34" charset="-122"/>
                <a:cs typeface="+mn-cs"/>
                <a:sym typeface="Calibri" panose="020F0502020204030204" pitchFamily="34" charset="0"/>
              </a:endParaRPr>
            </a:p>
          </p:txBody>
        </p:sp>
      </p:grpSp>
      <p:sp>
        <p:nvSpPr>
          <p:cNvPr id="26" name="文本框 6"/>
          <p:cNvSpPr txBox="1">
            <a:spLocks noChangeArrowheads="1"/>
          </p:cNvSpPr>
          <p:nvPr/>
        </p:nvSpPr>
        <p:spPr bwMode="auto">
          <a:xfrm>
            <a:off x="7340000" y="5925829"/>
            <a:ext cx="30700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lvl="0" fontAlgn="base">
              <a:spcBef>
                <a:spcPct val="0"/>
              </a:spcBef>
              <a:spcAft>
                <a:spcPct val="0"/>
              </a:spcAft>
              <a:defRPr/>
            </a:pPr>
            <a:r>
              <a:rPr kumimoji="0" lang="en-CA" altLang="zh-CN" sz="3600" b="1" i="0" u="none" strike="noStrike" kern="1200" cap="none" spc="0" normalizeH="0" baseline="0" noProof="0" dirty="0">
                <a:ln>
                  <a:noFill/>
                </a:ln>
                <a:solidFill>
                  <a:srgbClr val="024282"/>
                </a:solidFill>
                <a:effectLst/>
                <a:uLnTx/>
                <a:uFillTx/>
                <a:latin typeface="微软雅黑" panose="020B0503020204020204" pitchFamily="34" charset="-122"/>
                <a:ea typeface="微软雅黑" panose="020B0503020204020204" pitchFamily="34" charset="-122"/>
                <a:cs typeface="+mn-cs"/>
              </a:rPr>
              <a:t>Experiments</a:t>
            </a:r>
            <a:endParaRPr kumimoji="0" lang="zh-CN" altLang="en-US" sz="3600" b="1" i="0" u="none" strike="noStrike" kern="1200" cap="none" spc="0" normalizeH="0" baseline="0" noProof="0" dirty="0">
              <a:ln>
                <a:noFill/>
              </a:ln>
              <a:solidFill>
                <a:srgbClr val="024282"/>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5361" y="116633"/>
            <a:ext cx="629872" cy="612768"/>
            <a:chOff x="3070727" y="196457"/>
            <a:chExt cx="692047" cy="673255"/>
          </a:xfrm>
        </p:grpSpPr>
        <p:sp>
          <p:nvSpPr>
            <p:cNvPr id="5" name="平行四边形 4"/>
            <p:cNvSpPr/>
            <p:nvPr/>
          </p:nvSpPr>
          <p:spPr>
            <a:xfrm>
              <a:off x="3070727" y="196457"/>
              <a:ext cx="629587" cy="612775"/>
            </a:xfrm>
            <a:prstGeom prst="parallelogram">
              <a:avLst/>
            </a:prstGeom>
            <a:solidFill>
              <a:srgbClr val="024282"/>
            </a:solid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133187" y="256937"/>
              <a:ext cx="629587" cy="612775"/>
            </a:xfrm>
            <a:prstGeom prst="parallelogram">
              <a:avLst/>
            </a:prstGeom>
            <a:no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p:cNvCxnSpPr/>
          <p:nvPr/>
        </p:nvCxnSpPr>
        <p:spPr>
          <a:xfrm>
            <a:off x="367840" y="809674"/>
            <a:ext cx="11488800" cy="0"/>
          </a:xfrm>
          <a:prstGeom prst="line">
            <a:avLst/>
          </a:prstGeom>
          <a:ln w="9525">
            <a:solidFill>
              <a:srgbClr val="024282"/>
            </a:solidFill>
          </a:ln>
        </p:spPr>
        <p:style>
          <a:lnRef idx="1">
            <a:schemeClr val="accent1"/>
          </a:lnRef>
          <a:fillRef idx="0">
            <a:schemeClr val="accent1"/>
          </a:fillRef>
          <a:effectRef idx="0">
            <a:schemeClr val="accent1"/>
          </a:effectRef>
          <a:fontRef idx="minor">
            <a:schemeClr val="tx1"/>
          </a:fontRef>
        </p:style>
      </p:cxnSp>
      <p:sp>
        <p:nvSpPr>
          <p:cNvPr id="10" name="文本占位符 5"/>
          <p:cNvSpPr txBox="1"/>
          <p:nvPr/>
        </p:nvSpPr>
        <p:spPr>
          <a:xfrm>
            <a:off x="1127448" y="193957"/>
            <a:ext cx="4303196"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altLang="zh-CN" dirty="0"/>
              <a:t>W2SG on MSE Loss</a:t>
            </a:r>
            <a:endParaRPr lang="en-CA" altLang="zh-CN" dirty="0"/>
          </a:p>
          <a:p>
            <a:pPr>
              <a:defRPr/>
            </a:pPr>
            <a:endParaRPr lang="zh-CN" altLang="en-US" dirty="0"/>
          </a:p>
        </p:txBody>
      </p:sp>
      <p:sp>
        <p:nvSpPr>
          <p:cNvPr id="17" name="文本框 16"/>
          <p:cNvSpPr txBox="1"/>
          <p:nvPr/>
        </p:nvSpPr>
        <p:spPr>
          <a:xfrm>
            <a:off x="11554954" y="6395745"/>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prstClr val="white">
                    <a:lumMod val="75000"/>
                  </a:prstClr>
                </a:solidFill>
                <a:latin typeface="Calibri" panose="020F0502020204030204"/>
                <a:ea typeface="宋体" panose="02010600030101010101" pitchFamily="2" charset="-122"/>
              </a:rPr>
              <a:t>15</a:t>
            </a:r>
            <a:endParaRPr kumimoji="0" lang="zh-CN" altLang="en-US"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endParaRPr>
          </a:p>
        </p:txBody>
      </p:sp>
      <p:sp>
        <p:nvSpPr>
          <p:cNvPr id="2" name="矩形 1"/>
          <p:cNvSpPr/>
          <p:nvPr/>
        </p:nvSpPr>
        <p:spPr>
          <a:xfrm>
            <a:off x="861294" y="1049029"/>
            <a:ext cx="10469412" cy="523220"/>
          </a:xfrm>
          <a:prstGeom prst="rect">
            <a:avLst/>
          </a:prstGeom>
        </p:spPr>
        <p:txBody>
          <a:bodyPr wrap="square">
            <a:spAutoFit/>
          </a:bodyPr>
          <a:lstStyle/>
          <a:p>
            <a:pPr algn="ctr">
              <a:spcBef>
                <a:spcPts val="600"/>
              </a:spcBef>
              <a:defRPr/>
            </a:pPr>
            <a:r>
              <a:rPr lang="en-CA" altLang="zh-CN" sz="2800" b="1" kern="0" dirty="0">
                <a:solidFill>
                  <a:srgbClr val="024282"/>
                </a:solidFill>
                <a:latin typeface="Times New Roman" panose="02020603050405020304" pitchFamily="18" charset="0"/>
                <a:ea typeface="+mj-ea"/>
                <a:cs typeface="Times New Roman" panose="02020603050405020304" pitchFamily="18" charset="0"/>
              </a:rPr>
              <a:t>Symmetric Bregman Divergence: Mean Squared Error Loss</a:t>
            </a:r>
            <a:endParaRPr lang="en-CA" altLang="zh-CN" sz="2800" b="1" kern="0" dirty="0">
              <a:solidFill>
                <a:srgbClr val="024282"/>
              </a:solidFill>
              <a:latin typeface="Times New Roman" panose="02020603050405020304" pitchFamily="18" charset="0"/>
              <a:ea typeface="+mj-ea"/>
              <a:cs typeface="Times New Roman" panose="02020603050405020304" pitchFamily="18" charset="0"/>
            </a:endParaRPr>
          </a:p>
        </p:txBody>
      </p:sp>
      <p:sp>
        <p:nvSpPr>
          <p:cNvPr id="3" name="Rectangle: Rounded Corners 21"/>
          <p:cNvSpPr/>
          <p:nvPr/>
        </p:nvSpPr>
        <p:spPr>
          <a:xfrm>
            <a:off x="1507085" y="1526385"/>
            <a:ext cx="9398808" cy="2577270"/>
          </a:xfrm>
          <a:prstGeom prst="roundRect">
            <a:avLst>
              <a:gd name="adj" fmla="val 9639"/>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7" name="文本框 26"/>
              <p:cNvSpPr txBox="1"/>
              <p:nvPr/>
            </p:nvSpPr>
            <p:spPr>
              <a:xfrm>
                <a:off x="1683103" y="1775692"/>
                <a:ext cx="2487453" cy="490199"/>
              </a:xfrm>
              <a:prstGeom prst="rect">
                <a:avLst/>
              </a:prstGeom>
              <a:noFill/>
            </p:spPr>
            <p:txBody>
              <a:bodyPr wrap="square" rtlCol="0">
                <a:spAutoFit/>
              </a:bodyPr>
              <a:lstStyle/>
              <a:p>
                <a:pPr algn="ctr">
                  <a:lnSpc>
                    <a:spcPct val="120000"/>
                  </a:lnSpc>
                  <a:spcAft>
                    <a:spcPts val="600"/>
                  </a:spcAft>
                  <a:buClr>
                    <a:schemeClr val="tx1"/>
                  </a:buClr>
                </a:pPr>
                <a:r>
                  <a:rPr lang="en-CA" altLang="zh-CN" sz="2400" dirty="0">
                    <a:latin typeface="Times New Roman" panose="02020603050405020304" pitchFamily="18" charset="0"/>
                    <a:cs typeface="Times New Roman" panose="02020603050405020304" pitchFamily="18" charset="0"/>
                  </a:rPr>
                  <a:t>Let</a:t>
                </a:r>
                <a14:m>
                  <m:oMath xmlns:m="http://schemas.openxmlformats.org/officeDocument/2006/math">
                    <m:r>
                      <a:rPr lang="en-CA" altLang="zh-CN" sz="2400" i="1">
                        <a:latin typeface="Cambria Math" panose="02040503050406030204" pitchFamily="18" charset="0"/>
                      </a:rPr>
                      <m:t>𝜙</m:t>
                    </m:r>
                    <m:r>
                      <a:rPr lang="en-CA" altLang="zh-CN" sz="2400" i="1">
                        <a:latin typeface="Cambria Math" panose="02040503050406030204" pitchFamily="18" charset="0"/>
                      </a:rPr>
                      <m:t>(</m:t>
                    </m:r>
                    <m:r>
                      <a:rPr lang="en-CA" altLang="zh-CN" sz="2400" i="1">
                        <a:latin typeface="Cambria Math" panose="02040503050406030204" pitchFamily="18" charset="0"/>
                      </a:rPr>
                      <m:t>𝑥</m:t>
                    </m:r>
                    <m:r>
                      <a:rPr lang="en-CA" altLang="zh-CN" sz="2400" i="1">
                        <a:latin typeface="Cambria Math" panose="02040503050406030204" pitchFamily="18" charset="0"/>
                      </a:rPr>
                      <m:t>)=∥</m:t>
                    </m:r>
                    <m:r>
                      <a:rPr lang="en-CA" altLang="zh-CN" sz="2400" i="1">
                        <a:latin typeface="Cambria Math" panose="02040503050406030204" pitchFamily="18" charset="0"/>
                      </a:rPr>
                      <m:t>𝑥</m:t>
                    </m:r>
                    <m:sSup>
                      <m:sSupPr>
                        <m:ctrlPr>
                          <a:rPr lang="zh-CN" altLang="zh-CN" sz="2400" i="1">
                            <a:latin typeface="Cambria Math" panose="02040503050406030204" pitchFamily="18" charset="0"/>
                          </a:rPr>
                        </m:ctrlPr>
                      </m:sSupPr>
                      <m:e>
                        <m:r>
                          <a:rPr lang="en-CA" altLang="zh-CN" sz="2400" i="1">
                            <a:latin typeface="Cambria Math" panose="02040503050406030204" pitchFamily="18" charset="0"/>
                          </a:rPr>
                          <m:t>∥</m:t>
                        </m:r>
                      </m:e>
                      <m:sup>
                        <m:r>
                          <a:rPr lang="en-CA" altLang="zh-CN" sz="2400" i="1">
                            <a:latin typeface="Cambria Math" panose="02040503050406030204" pitchFamily="18" charset="0"/>
                          </a:rPr>
                          <m:t>2</m:t>
                        </m:r>
                      </m:sup>
                    </m:sSup>
                  </m:oMath>
                </a14:m>
                <a:r>
                  <a:rPr lang="zh-CN" altLang="en-US" sz="2400" dirty="0">
                    <a:effectLst/>
                    <a:latin typeface="+mn-ea"/>
                  </a:rPr>
                  <a:t>，</a:t>
                </a:r>
                <a:r>
                  <a:rPr lang="zh-CN" altLang="zh-CN" sz="2400" dirty="0">
                    <a:effectLst/>
                    <a:latin typeface="+mn-ea"/>
                  </a:rPr>
                  <a:t> </a:t>
                </a:r>
                <a:endParaRPr lang="en-US" altLang="zh-CN" sz="2400" dirty="0">
                  <a:latin typeface="+mn-ea"/>
                  <a:cs typeface="Times New Roman" panose="02020603050405020304" pitchFamily="18" charset="0"/>
                </a:endParaRPr>
              </a:p>
            </p:txBody>
          </p:sp>
        </mc:Choice>
        <mc:Fallback>
          <p:sp>
            <p:nvSpPr>
              <p:cNvPr id="27" name="文本框 26"/>
              <p:cNvSpPr txBox="1">
                <a:spLocks noRot="1" noChangeAspect="1" noMove="1" noResize="1" noEditPoints="1" noAdjustHandles="1" noChangeArrowheads="1" noChangeShapeType="1" noTextEdit="1"/>
              </p:cNvSpPr>
              <p:nvPr/>
            </p:nvSpPr>
            <p:spPr>
              <a:xfrm>
                <a:off x="1683103" y="1775692"/>
                <a:ext cx="2487453" cy="490199"/>
              </a:xfrm>
              <a:prstGeom prst="rect">
                <a:avLst/>
              </a:prstGeom>
              <a:blipFill rotWithShape="1">
                <a:blip r:embed="rId1"/>
                <a:stretch>
                  <a:fillRect l="-14" t="-47" r="21" b="-2677"/>
                </a:stretch>
              </a:blipFill>
            </p:spPr>
            <p:txBody>
              <a:bodyPr/>
              <a:lstStyle/>
              <a:p>
                <a:r>
                  <a:rPr lang="zh-CN" altLang="en-US">
                    <a:noFill/>
                  </a:rPr>
                  <a:t> </a:t>
                </a:r>
              </a:p>
            </p:txBody>
          </p:sp>
        </mc:Fallback>
      </mc:AlternateContent>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640" y="2448422"/>
            <a:ext cx="8189200" cy="42652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853" y="3293084"/>
            <a:ext cx="8335063" cy="426521"/>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1509132" y="3239294"/>
            <a:ext cx="973354" cy="476669"/>
          </a:xfrm>
          <a:prstGeom prst="rect">
            <a:avLst/>
          </a:prstGeom>
          <a:noFill/>
        </p:spPr>
        <p:txBody>
          <a:bodyPr wrap="square" rtlCol="0">
            <a:spAutoFit/>
          </a:bodyPr>
          <a:lstStyle/>
          <a:p>
            <a:pPr algn="ctr">
              <a:lnSpc>
                <a:spcPct val="120000"/>
              </a:lnSpc>
              <a:spcAft>
                <a:spcPts val="600"/>
              </a:spcAft>
              <a:buClr>
                <a:schemeClr val="tx1"/>
              </a:buClr>
            </a:pPr>
            <a:r>
              <a:rPr lang="zh-CN" altLang="en-CA" sz="2400" dirty="0">
                <a:latin typeface="+mn-ea"/>
              </a:rPr>
              <a:t>此时</a:t>
            </a:r>
            <a:r>
              <a:rPr lang="zh-CN" altLang="zh-CN" sz="2400" dirty="0">
                <a:effectLst/>
                <a:latin typeface="+mn-ea"/>
              </a:rPr>
              <a:t> </a:t>
            </a:r>
            <a:endParaRPr lang="en-US" altLang="zh-CN" sz="2400" dirty="0">
              <a:latin typeface="+mn-ea"/>
              <a:cs typeface="Times New Roman" panose="02020603050405020304" pitchFamily="18" charset="0"/>
            </a:endParaRPr>
          </a:p>
        </p:txBody>
      </p:sp>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977" y="4352962"/>
            <a:ext cx="9423024" cy="880954"/>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50"/>
          <p:cNvSpPr/>
          <p:nvPr/>
        </p:nvSpPr>
        <p:spPr>
          <a:xfrm>
            <a:off x="4367074" y="3239294"/>
            <a:ext cx="4007492" cy="60496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Arrow: Right 13"/>
          <p:cNvSpPr/>
          <p:nvPr/>
        </p:nvSpPr>
        <p:spPr>
          <a:xfrm>
            <a:off x="5563779" y="5547536"/>
            <a:ext cx="795231" cy="369332"/>
          </a:xfrm>
          <a:prstGeom prst="rightArrow">
            <a:avLst/>
          </a:prstGeom>
          <a:solidFill>
            <a:srgbClr val="02428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3" name="文本框 12"/>
              <p:cNvSpPr txBox="1"/>
              <p:nvPr/>
            </p:nvSpPr>
            <p:spPr>
              <a:xfrm>
                <a:off x="6492147" y="5418911"/>
                <a:ext cx="2161199" cy="493148"/>
              </a:xfrm>
              <a:prstGeom prst="rect">
                <a:avLst/>
              </a:prstGeom>
              <a:noFill/>
            </p:spPr>
            <p:txBody>
              <a:bodyPr wrap="square" rtlCol="0">
                <a:spAutoFit/>
              </a:bodyPr>
              <a:lstStyle/>
              <a:p>
                <a:pPr algn="ctr">
                  <a:lnSpc>
                    <a:spcPct val="120000"/>
                  </a:lnSpc>
                  <a:spcAft>
                    <a:spcPts val="600"/>
                  </a:spcAft>
                  <a:buClr>
                    <a:schemeClr val="tx1"/>
                  </a:buClr>
                </a:pPr>
                <a14:m>
                  <m:oMath xmlns:m="http://schemas.openxmlformats.org/officeDocument/2006/math">
                    <m:sSub>
                      <m:sSubPr>
                        <m:ctrlPr>
                          <a:rPr lang="zh-CN" altLang="zh-CN" sz="2400" i="1" smtClean="0">
                            <a:latin typeface="Cambria Math" panose="02040503050406030204" pitchFamily="18" charset="0"/>
                          </a:rPr>
                        </m:ctrlPr>
                      </m:sSubPr>
                      <m:e>
                        <m:r>
                          <a:rPr lang="en-CA" altLang="zh-CN" sz="2400" i="1">
                            <a:latin typeface="Cambria Math" panose="02040503050406030204" pitchFamily="18" charset="0"/>
                          </a:rPr>
                          <m:t>𝜖</m:t>
                        </m:r>
                      </m:e>
                      <m:sub>
                        <m:r>
                          <a:rPr lang="en-CA" altLang="zh-CN" sz="2400" i="1">
                            <a:latin typeface="Cambria Math" panose="02040503050406030204" pitchFamily="18" charset="0"/>
                          </a:rPr>
                          <m:t>1</m:t>
                        </m:r>
                      </m:sub>
                    </m:sSub>
                    <m:r>
                      <a:rPr lang="en-CA" altLang="zh-CN" sz="2400" i="1" smtClean="0">
                        <a:latin typeface="Cambria Math" panose="02040503050406030204" pitchFamily="18" charset="0"/>
                      </a:rPr>
                      <m:t>,</m:t>
                    </m:r>
                    <m:sSub>
                      <m:sSubPr>
                        <m:ctrlPr>
                          <a:rPr lang="zh-CN" altLang="zh-CN" sz="2400" i="1" smtClean="0">
                            <a:latin typeface="Cambria Math" panose="02040503050406030204" pitchFamily="18" charset="0"/>
                          </a:rPr>
                        </m:ctrlPr>
                      </m:sSubPr>
                      <m:e>
                        <m:r>
                          <a:rPr lang="en-CA" altLang="zh-CN" sz="2400" i="1">
                            <a:latin typeface="Cambria Math" panose="02040503050406030204" pitchFamily="18" charset="0"/>
                          </a:rPr>
                          <m:t>𝜖</m:t>
                        </m:r>
                      </m:e>
                      <m:sub>
                        <m:r>
                          <a:rPr lang="en-CA" altLang="zh-CN" sz="2400" i="1">
                            <a:latin typeface="Cambria Math" panose="02040503050406030204" pitchFamily="18" charset="0"/>
                          </a:rPr>
                          <m:t>2</m:t>
                        </m:r>
                      </m:sub>
                    </m:sSub>
                  </m:oMath>
                </a14:m>
                <a:r>
                  <a:rPr lang="en-CA" altLang="zh-CN" sz="2400" dirty="0">
                    <a:latin typeface="Times New Roman" panose="02020603050405020304" pitchFamily="18" charset="0"/>
                    <a:cs typeface="Times New Roman" panose="02020603050405020304" pitchFamily="18" charset="0"/>
                  </a:rPr>
                  <a:t> decrease</a:t>
                </a:r>
                <a:endParaRPr lang="en-US" altLang="zh-CN" sz="2400" dirty="0">
                  <a:latin typeface="+mn-ea"/>
                  <a:cs typeface="Times New Roman" panose="02020603050405020304" pitchFamily="18" charset="0"/>
                </a:endParaRPr>
              </a:p>
            </p:txBody>
          </p:sp>
        </mc:Choice>
        <mc:Fallback>
          <p:sp>
            <p:nvSpPr>
              <p:cNvPr id="13" name="文本框 12"/>
              <p:cNvSpPr txBox="1">
                <a:spLocks noRot="1" noChangeAspect="1" noMove="1" noResize="1" noEditPoints="1" noAdjustHandles="1" noChangeArrowheads="1" noChangeShapeType="1" noTextEdit="1"/>
              </p:cNvSpPr>
              <p:nvPr/>
            </p:nvSpPr>
            <p:spPr>
              <a:xfrm>
                <a:off x="6492147" y="5418911"/>
                <a:ext cx="2161199" cy="493148"/>
              </a:xfrm>
              <a:prstGeom prst="rect">
                <a:avLst/>
              </a:prstGeom>
              <a:blipFill rotWithShape="1">
                <a:blip r:embed="rId5"/>
                <a:stretch>
                  <a:fillRect l="-25" t="-92" r="9" b="42"/>
                </a:stretch>
              </a:blipFill>
            </p:spPr>
            <p:txBody>
              <a:bodyPr/>
              <a:lstStyle/>
              <a:p>
                <a:r>
                  <a:rPr lang="zh-CN" altLang="en-US">
                    <a:noFill/>
                  </a:rPr>
                  <a:t> </a:t>
                </a:r>
              </a:p>
            </p:txBody>
          </p:sp>
        </mc:Fallback>
      </mc:AlternateContent>
      <p:sp>
        <p:nvSpPr>
          <p:cNvPr id="14" name="文本框 13"/>
          <p:cNvSpPr txBox="1"/>
          <p:nvPr/>
        </p:nvSpPr>
        <p:spPr>
          <a:xfrm>
            <a:off x="2354080" y="5491196"/>
            <a:ext cx="3194698" cy="1013291"/>
          </a:xfrm>
          <a:prstGeom prst="rect">
            <a:avLst/>
          </a:prstGeom>
          <a:noFill/>
        </p:spPr>
        <p:txBody>
          <a:bodyPr wrap="square" rtlCol="0">
            <a:spAutoFit/>
          </a:bodyPr>
          <a:lstStyle/>
          <a:p>
            <a:pPr marL="457200" indent="-457200">
              <a:lnSpc>
                <a:spcPct val="120000"/>
              </a:lnSpc>
              <a:spcAft>
                <a:spcPts val="600"/>
              </a:spcAft>
              <a:buClr>
                <a:schemeClr val="tx1"/>
              </a:buClr>
              <a:buFont typeface="+mj-ea"/>
              <a:buAutoNum type="circleNumDbPlain"/>
            </a:pPr>
            <a:r>
              <a:rPr lang="en-CA" altLang="zh-CN" sz="2400" dirty="0">
                <a:latin typeface="Times New Roman" panose="02020603050405020304" pitchFamily="18" charset="0"/>
                <a:cs typeface="Times New Roman" panose="02020603050405020304" pitchFamily="18" charset="0"/>
              </a:rPr>
              <a:t>Reducing the Misfit</a:t>
            </a:r>
            <a:endParaRPr lang="en-US" altLang="zh-CN" sz="2400" dirty="0">
              <a:latin typeface="Times New Roman" panose="02020603050405020304" pitchFamily="18" charset="0"/>
              <a:cs typeface="Times New Roman" panose="02020603050405020304" pitchFamily="18" charset="0"/>
            </a:endParaRPr>
          </a:p>
          <a:p>
            <a:pPr marL="457200" indent="-457200">
              <a:lnSpc>
                <a:spcPct val="120000"/>
              </a:lnSpc>
              <a:spcAft>
                <a:spcPts val="600"/>
              </a:spcAft>
              <a:buClr>
                <a:schemeClr val="tx1"/>
              </a:buClr>
              <a:buFont typeface="+mj-ea"/>
              <a:buAutoNum type="circleNumDbPlain"/>
            </a:pPr>
            <a:r>
              <a:rPr lang="en-US" altLang="zh-CN" sz="2400" dirty="0">
                <a:latin typeface="Times New Roman" panose="02020603050405020304" pitchFamily="18" charset="0"/>
                <a:cs typeface="Times New Roman" panose="02020603050405020304" pitchFamily="18" charset="0"/>
              </a:rPr>
              <a:t>Misfit=0</a:t>
            </a:r>
            <a:endParaRPr lang="en-US" altLang="zh-CN" sz="2400" dirty="0">
              <a:latin typeface="Times New Roman" panose="02020603050405020304" pitchFamily="18" charset="0"/>
              <a:cs typeface="Times New Roman" panose="02020603050405020304" pitchFamily="18" charset="0"/>
            </a:endParaRPr>
          </a:p>
        </p:txBody>
      </p:sp>
      <p:sp>
        <p:nvSpPr>
          <p:cNvPr id="15" name="Arrow: Right 13"/>
          <p:cNvSpPr/>
          <p:nvPr/>
        </p:nvSpPr>
        <p:spPr>
          <a:xfrm>
            <a:off x="5563778" y="6057373"/>
            <a:ext cx="795231" cy="369332"/>
          </a:xfrm>
          <a:prstGeom prst="rightArrow">
            <a:avLst/>
          </a:prstGeom>
          <a:solidFill>
            <a:srgbClr val="024282"/>
          </a:solidFill>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6" name="文本框 15"/>
          <p:cNvSpPr txBox="1"/>
          <p:nvPr/>
        </p:nvSpPr>
        <p:spPr>
          <a:xfrm>
            <a:off x="6370820" y="6003451"/>
            <a:ext cx="3194698" cy="496867"/>
          </a:xfrm>
          <a:prstGeom prst="rect">
            <a:avLst/>
          </a:prstGeom>
          <a:noFill/>
        </p:spPr>
        <p:txBody>
          <a:bodyPr wrap="square" rtlCol="0">
            <a:spAutoFit/>
          </a:bodyPr>
          <a:lstStyle/>
          <a:p>
            <a:pPr algn="ctr">
              <a:lnSpc>
                <a:spcPct val="120000"/>
              </a:lnSpc>
              <a:spcAft>
                <a:spcPts val="600"/>
              </a:spcAft>
              <a:buClr>
                <a:schemeClr val="tx1"/>
              </a:buClr>
            </a:pPr>
            <a:r>
              <a:rPr lang="en-CA" altLang="zh-CN" sz="2400" dirty="0">
                <a:latin typeface="Times New Roman" panose="02020603050405020304" pitchFamily="18" charset="0"/>
                <a:cs typeface="Times New Roman" panose="02020603050405020304" pitchFamily="18" charset="0"/>
              </a:rPr>
              <a:t>W2SG does not occur</a:t>
            </a:r>
            <a:endParaRPr lang="en-CA" altLang="zh-C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0246"/>
                                        </p:tgtEl>
                                        <p:attrNameLst>
                                          <p:attrName>style.visibility</p:attrName>
                                        </p:attrNameLst>
                                      </p:cBhvr>
                                      <p:to>
                                        <p:strVal val="visible"/>
                                      </p:to>
                                    </p:set>
                                    <p:animEffect transition="in" filter="blinds(horizontal)">
                                      <p:cBhvr>
                                        <p:cTn id="10" dur="500"/>
                                        <p:tgtEl>
                                          <p:spTgt spid="1024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5361" y="116633"/>
            <a:ext cx="629872" cy="612768"/>
            <a:chOff x="3070727" y="196457"/>
            <a:chExt cx="692047" cy="673255"/>
          </a:xfrm>
        </p:grpSpPr>
        <p:sp>
          <p:nvSpPr>
            <p:cNvPr id="5" name="平行四边形 4"/>
            <p:cNvSpPr/>
            <p:nvPr/>
          </p:nvSpPr>
          <p:spPr>
            <a:xfrm>
              <a:off x="3070727" y="196457"/>
              <a:ext cx="629587" cy="612775"/>
            </a:xfrm>
            <a:prstGeom prst="parallelogram">
              <a:avLst/>
            </a:prstGeom>
            <a:solidFill>
              <a:srgbClr val="024282"/>
            </a:solid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133187" y="256937"/>
              <a:ext cx="629587" cy="612775"/>
            </a:xfrm>
            <a:prstGeom prst="parallelogram">
              <a:avLst/>
            </a:prstGeom>
            <a:no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p:cNvCxnSpPr/>
          <p:nvPr/>
        </p:nvCxnSpPr>
        <p:spPr>
          <a:xfrm>
            <a:off x="367840" y="809674"/>
            <a:ext cx="11488800" cy="0"/>
          </a:xfrm>
          <a:prstGeom prst="line">
            <a:avLst/>
          </a:prstGeom>
          <a:ln w="9525">
            <a:solidFill>
              <a:srgbClr val="024282"/>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1554954" y="6395745"/>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prstClr val="white">
                    <a:lumMod val="75000"/>
                  </a:prstClr>
                </a:solidFill>
                <a:latin typeface="Calibri" panose="020F0502020204030204"/>
                <a:ea typeface="宋体" panose="02010600030101010101" pitchFamily="2" charset="-122"/>
              </a:rPr>
              <a:t>16</a:t>
            </a:r>
            <a:endParaRPr kumimoji="0" lang="zh-CN" altLang="en-US"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endParaRPr>
          </a:p>
        </p:txBody>
      </p:sp>
      <p:sp>
        <p:nvSpPr>
          <p:cNvPr id="8" name="文本框 7"/>
          <p:cNvSpPr txBox="1"/>
          <p:nvPr/>
        </p:nvSpPr>
        <p:spPr>
          <a:xfrm>
            <a:off x="571726" y="1626039"/>
            <a:ext cx="4067180" cy="496867"/>
          </a:xfrm>
          <a:prstGeom prst="rect">
            <a:avLst/>
          </a:prstGeom>
          <a:noFill/>
        </p:spPr>
        <p:txBody>
          <a:bodyPr wrap="square">
            <a:spAutoFit/>
          </a:bodyPr>
          <a:lstStyle/>
          <a:p>
            <a:pPr marL="284480" indent="-285750" algn="just">
              <a:lnSpc>
                <a:spcPct val="120000"/>
              </a:lnSpc>
              <a:spcAft>
                <a:spcPts val="600"/>
              </a:spcAft>
              <a:buClr>
                <a:schemeClr val="tx1"/>
              </a:buClr>
              <a:buFont typeface="Wingdings" panose="05000000000000000000" pitchFamily="2" charset="2"/>
              <a:buChar char="Ø"/>
            </a:pPr>
            <a:r>
              <a:rPr lang="en-CA" altLang="zh-CN" sz="2400" dirty="0">
                <a:latin typeface="Times New Roman" panose="02020603050405020304" pitchFamily="18" charset="0"/>
                <a:cs typeface="Times New Roman" panose="02020603050405020304" pitchFamily="18" charset="0"/>
              </a:rPr>
              <a:t>Data:</a:t>
            </a:r>
            <a:endParaRPr lang="en-US" altLang="zh-CN" sz="2400" i="1" dirty="0">
              <a:latin typeface="Times New Roman" panose="02020603050405020304" pitchFamily="18" charset="0"/>
              <a:cs typeface="Times New Roman" panose="02020603050405020304" pitchFamily="18" charset="0"/>
            </a:endParaRPr>
          </a:p>
        </p:txBody>
      </p:sp>
      <p:pic>
        <p:nvPicPr>
          <p:cNvPr id="1126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1153" y="1779693"/>
            <a:ext cx="2436672" cy="313814"/>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17"/>
          <p:cNvSpPr txBox="1"/>
          <p:nvPr/>
        </p:nvSpPr>
        <p:spPr>
          <a:xfrm>
            <a:off x="571726" y="2215269"/>
            <a:ext cx="4067180" cy="496867"/>
          </a:xfrm>
          <a:prstGeom prst="rect">
            <a:avLst/>
          </a:prstGeom>
          <a:noFill/>
        </p:spPr>
        <p:txBody>
          <a:bodyPr wrap="square">
            <a:spAutoFit/>
          </a:bodyPr>
          <a:lstStyle/>
          <a:p>
            <a:pPr marL="284480" indent="-285750" algn="just">
              <a:lnSpc>
                <a:spcPct val="120000"/>
              </a:lnSpc>
              <a:spcAft>
                <a:spcPts val="600"/>
              </a:spcAft>
              <a:buClr>
                <a:schemeClr val="tx1"/>
              </a:buClr>
              <a:buFont typeface="Wingdings" panose="05000000000000000000" pitchFamily="2" charset="2"/>
              <a:buChar char="Ø"/>
            </a:pPr>
            <a:r>
              <a:rPr lang="en-CA" altLang="zh-CN" sz="2400" dirty="0">
                <a:latin typeface="Times New Roman" panose="02020603050405020304" pitchFamily="18" charset="0"/>
                <a:cs typeface="Times New Roman" panose="02020603050405020304" pitchFamily="18" charset="0"/>
              </a:rPr>
              <a:t>Teacher Model:</a:t>
            </a:r>
            <a:endParaRPr lang="en-US" altLang="zh-CN" sz="2400" i="1" dirty="0">
              <a:latin typeface="Times New Roman" panose="02020603050405020304" pitchFamily="18" charset="0"/>
              <a:cs typeface="Times New Roman" panose="02020603050405020304" pitchFamily="18" charset="0"/>
            </a:endParaRP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101" y="2277650"/>
            <a:ext cx="1955882" cy="394499"/>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9"/>
          <p:cNvSpPr txBox="1"/>
          <p:nvPr/>
        </p:nvSpPr>
        <p:spPr>
          <a:xfrm>
            <a:off x="5553306" y="2190644"/>
            <a:ext cx="4067180" cy="496867"/>
          </a:xfrm>
          <a:prstGeom prst="rect">
            <a:avLst/>
          </a:prstGeom>
          <a:noFill/>
        </p:spPr>
        <p:txBody>
          <a:bodyPr wrap="square">
            <a:spAutoFit/>
          </a:bodyPr>
          <a:lstStyle/>
          <a:p>
            <a:pPr marL="284480" indent="-285750" algn="just">
              <a:lnSpc>
                <a:spcPct val="120000"/>
              </a:lnSpc>
              <a:spcAft>
                <a:spcPts val="600"/>
              </a:spcAft>
              <a:buClr>
                <a:schemeClr val="tx1"/>
              </a:buClr>
              <a:buFont typeface="Wingdings" panose="05000000000000000000" pitchFamily="2" charset="2"/>
              <a:buChar char="Ø"/>
            </a:pPr>
            <a:r>
              <a:rPr lang="en-CA" altLang="zh-CN" sz="2400" dirty="0">
                <a:latin typeface="Times New Roman" panose="02020603050405020304" pitchFamily="18" charset="0"/>
                <a:cs typeface="Times New Roman" panose="02020603050405020304" pitchFamily="18" charset="0"/>
              </a:rPr>
              <a:t>Student</a:t>
            </a:r>
            <a:r>
              <a:rPr lang="en-US" altLang="zh-CN" sz="2400" dirty="0">
                <a:latin typeface="Times New Roman" panose="02020603050405020304" pitchFamily="18" charset="0"/>
                <a:cs typeface="Times New Roman" panose="02020603050405020304" pitchFamily="18" charset="0"/>
              </a:rPr>
              <a:t> </a:t>
            </a:r>
            <a:r>
              <a:rPr lang="en-CA" altLang="zh-CN" sz="2400" dirty="0">
                <a:latin typeface="Times New Roman" panose="02020603050405020304" pitchFamily="18" charset="0"/>
                <a:cs typeface="Times New Roman" panose="02020603050405020304" pitchFamily="18" charset="0"/>
              </a:rPr>
              <a:t>Model:</a:t>
            </a:r>
            <a:endParaRPr lang="en-US" altLang="zh-CN" sz="2400" i="1" dirty="0">
              <a:latin typeface="Times New Roman" panose="02020603050405020304" pitchFamily="18" charset="0"/>
              <a:cs typeface="Times New Roman" panose="02020603050405020304" pitchFamily="18" charset="0"/>
            </a:endParaRPr>
          </a:p>
        </p:txBody>
      </p:sp>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990" y="2239379"/>
            <a:ext cx="3036272" cy="421089"/>
          </a:xfrm>
          <a:prstGeom prst="rect">
            <a:avLst/>
          </a:prstGeom>
          <a:noFill/>
          <a:extLst>
            <a:ext uri="{909E8E84-426E-40DD-AFC4-6F175D3DCCD1}">
              <a14:hiddenFill xmlns:a14="http://schemas.microsoft.com/office/drawing/2010/main">
                <a:solidFill>
                  <a:srgbClr val="FFFFFF"/>
                </a:solidFill>
              </a14:hiddenFill>
            </a:ext>
          </a:extLst>
        </p:spPr>
      </p:pic>
      <p:sp>
        <p:nvSpPr>
          <p:cNvPr id="21" name="文本框 20"/>
          <p:cNvSpPr txBox="1"/>
          <p:nvPr/>
        </p:nvSpPr>
        <p:spPr>
          <a:xfrm>
            <a:off x="571726" y="2804499"/>
            <a:ext cx="4836615" cy="493148"/>
          </a:xfrm>
          <a:prstGeom prst="rect">
            <a:avLst/>
          </a:prstGeom>
          <a:noFill/>
        </p:spPr>
        <p:txBody>
          <a:bodyPr wrap="square">
            <a:spAutoFit/>
          </a:bodyPr>
          <a:lstStyle/>
          <a:p>
            <a:pPr marL="284480" indent="-285750" algn="just">
              <a:lnSpc>
                <a:spcPct val="120000"/>
              </a:lnSpc>
              <a:spcAft>
                <a:spcPts val="600"/>
              </a:spcAft>
              <a:buClr>
                <a:schemeClr val="tx1"/>
              </a:buClr>
              <a:buFont typeface="Wingdings" panose="05000000000000000000" pitchFamily="2" charset="2"/>
              <a:buChar char="Ø"/>
            </a:pPr>
            <a:r>
              <a:rPr lang="en-CA" altLang="zh-CN" sz="2400" dirty="0">
                <a:latin typeface="Times New Roman" panose="02020603050405020304" pitchFamily="18" charset="0"/>
                <a:cs typeface="Times New Roman" panose="02020603050405020304" pitchFamily="18" charset="0"/>
              </a:rPr>
              <a:t>Ridge Regression:</a:t>
            </a:r>
            <a:endParaRPr lang="en-US" altLang="zh-CN" sz="2400" i="1" dirty="0">
              <a:latin typeface="Times New Roman" panose="02020603050405020304" pitchFamily="18" charset="0"/>
              <a:cs typeface="Times New Roman" panose="02020603050405020304" pitchFamily="18" charset="0"/>
            </a:endParaRPr>
          </a:p>
        </p:txBody>
      </p:sp>
      <p:pic>
        <p:nvPicPr>
          <p:cNvPr id="1127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7852" y="2883790"/>
            <a:ext cx="4612886" cy="59763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Rounded Corners 21"/>
          <p:cNvSpPr/>
          <p:nvPr/>
        </p:nvSpPr>
        <p:spPr>
          <a:xfrm>
            <a:off x="566290" y="3554791"/>
            <a:ext cx="11059420" cy="2578375"/>
          </a:xfrm>
          <a:prstGeom prst="roundRect">
            <a:avLst>
              <a:gd name="adj" fmla="val 9639"/>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4" name="文本框 23"/>
              <p:cNvSpPr txBox="1"/>
              <p:nvPr/>
            </p:nvSpPr>
            <p:spPr>
              <a:xfrm>
                <a:off x="566290" y="3701527"/>
                <a:ext cx="10551476" cy="1210973"/>
              </a:xfrm>
              <a:prstGeom prst="rect">
                <a:avLst/>
              </a:prstGeom>
              <a:noFill/>
            </p:spPr>
            <p:txBody>
              <a:bodyPr wrap="square">
                <a:spAutoFit/>
              </a:bodyPr>
              <a:lstStyle/>
              <a:p>
                <a14:m>
                  <m:oMath xmlns:m="http://schemas.openxmlformats.org/officeDocument/2006/math">
                    <m:r>
                      <m:rPr>
                        <m:nor/>
                      </m:rPr>
                      <a:rPr lang="en-CA" altLang="zh-CN" sz="2400" smtClean="0">
                        <a:latin typeface="Times New Roman" panose="02020603050405020304" pitchFamily="18" charset="0"/>
                        <a:cs typeface="Times New Roman" panose="02020603050405020304" pitchFamily="18" charset="0"/>
                      </a:rPr>
                      <m:t>Assume</m:t>
                    </m:r>
                    <m:r>
                      <m:rPr>
                        <m:nor/>
                      </m:rPr>
                      <a:rPr lang="en-CA" altLang="zh-CN" sz="2400" smtClean="0">
                        <a:latin typeface="Times New Roman" panose="02020603050405020304" pitchFamily="18" charset="0"/>
                        <a:cs typeface="Times New Roman" panose="02020603050405020304" pitchFamily="18" charset="0"/>
                      </a:rPr>
                      <m:t> </m:t>
                    </m:r>
                    <m:r>
                      <a:rPr lang="en-CA" altLang="zh-CN" sz="2400" i="1">
                        <a:latin typeface="Cambria Math" panose="02040503050406030204" pitchFamily="18" charset="0"/>
                      </a:rPr>
                      <m:t>𝑊</m:t>
                    </m:r>
                    <m:r>
                      <a:rPr lang="en-CA" altLang="zh-CN" sz="2400" i="1">
                        <a:latin typeface="Cambria Math" panose="02040503050406030204" pitchFamily="18" charset="0"/>
                      </a:rPr>
                      <m:t>∼</m:t>
                    </m:r>
                    <m:r>
                      <a:rPr lang="en-CA" altLang="zh-CN" sz="2400" i="1">
                        <a:latin typeface="Cambria Math" panose="02040503050406030204" pitchFamily="18" charset="0"/>
                      </a:rPr>
                      <m:t>𝒩</m:t>
                    </m:r>
                    <m:r>
                      <a:rPr lang="en-CA" altLang="zh-CN" sz="2400" i="1">
                        <a:latin typeface="Cambria Math" panose="02040503050406030204" pitchFamily="18" charset="0"/>
                      </a:rPr>
                      <m:t>(</m:t>
                    </m:r>
                    <m:r>
                      <a:rPr lang="en-CA" altLang="zh-CN" sz="2400" i="1">
                        <a:latin typeface="Cambria Math" panose="02040503050406030204" pitchFamily="18" charset="0"/>
                      </a:rPr>
                      <m:t>𝜇</m:t>
                    </m:r>
                    <m:r>
                      <a:rPr lang="en-CA" altLang="zh-CN" sz="2400" i="1">
                        <a:latin typeface="Cambria Math" panose="02040503050406030204" pitchFamily="18" charset="0"/>
                      </a:rPr>
                      <m:t>,</m:t>
                    </m:r>
                    <m:r>
                      <a:rPr lang="en-CA" altLang="zh-CN" sz="2400" i="1">
                        <a:latin typeface="Cambria Math" panose="02040503050406030204" pitchFamily="18" charset="0"/>
                      </a:rPr>
                      <m:t>𝐵</m:t>
                    </m:r>
                    <m:sSub>
                      <m:sSubPr>
                        <m:ctrlPr>
                          <a:rPr lang="zh-CN" altLang="zh-CN" sz="2400" i="1">
                            <a:latin typeface="Cambria Math" panose="02040503050406030204" pitchFamily="18" charset="0"/>
                          </a:rPr>
                        </m:ctrlPr>
                      </m:sSubPr>
                      <m:e>
                        <m:r>
                          <a:rPr lang="en-CA" altLang="zh-CN" sz="2400" b="1" i="1">
                            <a:latin typeface="Cambria Math" panose="02040503050406030204" pitchFamily="18" charset="0"/>
                          </a:rPr>
                          <m:t>𝐈</m:t>
                        </m:r>
                      </m:e>
                      <m:sub>
                        <m:sSub>
                          <m:sSubPr>
                            <m:ctrlPr>
                              <a:rPr lang="zh-CN" altLang="zh-CN" sz="2400" i="1">
                                <a:latin typeface="Cambria Math" panose="02040503050406030204" pitchFamily="18" charset="0"/>
                              </a:rPr>
                            </m:ctrlPr>
                          </m:sSubPr>
                          <m:e>
                            <m:r>
                              <a:rPr lang="en-CA" altLang="zh-CN" sz="2400" i="1">
                                <a:latin typeface="Cambria Math" panose="02040503050406030204" pitchFamily="18" charset="0"/>
                              </a:rPr>
                              <m:t>𝑑</m:t>
                            </m:r>
                          </m:e>
                          <m:sub>
                            <m:r>
                              <a:rPr lang="en-CA" altLang="zh-CN" sz="2400" i="1">
                                <a:latin typeface="Cambria Math" panose="02040503050406030204" pitchFamily="18" charset="0"/>
                              </a:rPr>
                              <m:t>𝑤</m:t>
                            </m:r>
                          </m:sub>
                        </m:sSub>
                      </m:sub>
                    </m:sSub>
                    <m:r>
                      <a:rPr lang="en-CA" altLang="zh-CN" sz="2400" i="1">
                        <a:latin typeface="Cambria Math" panose="02040503050406030204" pitchFamily="18" charset="0"/>
                      </a:rPr>
                      <m:t>).</m:t>
                    </m:r>
                    <m:r>
                      <m:rPr>
                        <m:nor/>
                      </m:rPr>
                      <a:rPr lang="en-CA" altLang="zh-CN" sz="2400">
                        <a:latin typeface="Times New Roman" panose="02020603050405020304" pitchFamily="18" charset="0"/>
                        <a:cs typeface="Times New Roman" panose="02020603050405020304" pitchFamily="18" charset="0"/>
                      </a:rPr>
                      <m:t> </m:t>
                    </m:r>
                    <m:r>
                      <m:rPr>
                        <m:nor/>
                      </m:rPr>
                      <a:rPr lang="en-CA" altLang="zh-CN" sz="2400">
                        <a:latin typeface="Times New Roman" panose="02020603050405020304" pitchFamily="18" charset="0"/>
                        <a:cs typeface="Times New Roman" panose="02020603050405020304" pitchFamily="18" charset="0"/>
                      </a:rPr>
                      <m:t>Suppose</m:t>
                    </m:r>
                    <m:r>
                      <m:rPr>
                        <m:nor/>
                      </m:rPr>
                      <a:rPr lang="en-CA" altLang="zh-CN" sz="2400">
                        <a:latin typeface="Times New Roman" panose="02020603050405020304" pitchFamily="18" charset="0"/>
                        <a:cs typeface="Times New Roman" panose="02020603050405020304" pitchFamily="18" charset="0"/>
                      </a:rPr>
                      <m:t> </m:t>
                    </m:r>
                    <m:r>
                      <m:rPr>
                        <m:nor/>
                      </m:rPr>
                      <a:rPr lang="en-CA" altLang="zh-CN" sz="2400">
                        <a:latin typeface="Times New Roman" panose="02020603050405020304" pitchFamily="18" charset="0"/>
                        <a:cs typeface="Times New Roman" panose="02020603050405020304" pitchFamily="18" charset="0"/>
                      </a:rPr>
                      <m:t>there</m:t>
                    </m:r>
                    <m:r>
                      <m:rPr>
                        <m:nor/>
                      </m:rPr>
                      <a:rPr lang="en-CA" altLang="zh-CN" sz="2400">
                        <a:latin typeface="Times New Roman" panose="02020603050405020304" pitchFamily="18" charset="0"/>
                        <a:cs typeface="Times New Roman" panose="02020603050405020304" pitchFamily="18" charset="0"/>
                      </a:rPr>
                      <m:t> </m:t>
                    </m:r>
                    <m:r>
                      <m:rPr>
                        <m:nor/>
                      </m:rPr>
                      <a:rPr lang="en-CA" altLang="zh-CN" sz="2400">
                        <a:latin typeface="Times New Roman" panose="02020603050405020304" pitchFamily="18" charset="0"/>
                        <a:cs typeface="Times New Roman" panose="02020603050405020304" pitchFamily="18" charset="0"/>
                      </a:rPr>
                      <m:t>exist</m:t>
                    </m:r>
                    <m:r>
                      <m:rPr>
                        <m:nor/>
                      </m:rPr>
                      <a:rPr lang="en-CA" altLang="zh-CN" sz="2400">
                        <a:latin typeface="Times New Roman" panose="02020603050405020304" pitchFamily="18" charset="0"/>
                        <a:cs typeface="Times New Roman" panose="02020603050405020304" pitchFamily="18" charset="0"/>
                      </a:rPr>
                      <m:t> </m:t>
                    </m:r>
                    <m:sSub>
                      <m:sSubPr>
                        <m:ctrlPr>
                          <a:rPr lang="zh-CN" altLang="zh-CN" sz="2400" i="1">
                            <a:latin typeface="Cambria Math" panose="02040503050406030204" pitchFamily="18" charset="0"/>
                          </a:rPr>
                        </m:ctrlPr>
                      </m:sSubPr>
                      <m:e>
                        <m:r>
                          <a:rPr lang="en-CA" altLang="zh-CN" sz="2400" i="1">
                            <a:latin typeface="Cambria Math" panose="02040503050406030204" pitchFamily="18" charset="0"/>
                          </a:rPr>
                          <m:t>𝛾</m:t>
                        </m:r>
                      </m:e>
                      <m:sub>
                        <m:r>
                          <a:rPr lang="en-CA" altLang="zh-CN" sz="2400" i="1">
                            <a:latin typeface="Cambria Math" panose="02040503050406030204" pitchFamily="18" charset="0"/>
                          </a:rPr>
                          <m:t>1</m:t>
                        </m:r>
                      </m:sub>
                    </m:sSub>
                    <m:r>
                      <a:rPr lang="en-CA" altLang="zh-CN" sz="2400" i="1">
                        <a:latin typeface="Cambria Math" panose="02040503050406030204" pitchFamily="18" charset="0"/>
                      </a:rPr>
                      <m:t>∈(</m:t>
                    </m:r>
                    <m:r>
                      <a:rPr lang="en-CA" altLang="zh-CN" sz="2400" i="1">
                        <a:latin typeface="Cambria Math" panose="02040503050406030204" pitchFamily="18" charset="0"/>
                      </a:rPr>
                      <m:t>1</m:t>
                    </m:r>
                    <m:r>
                      <a:rPr lang="en-CA" altLang="zh-CN" sz="2400" i="1">
                        <a:latin typeface="Cambria Math" panose="02040503050406030204" pitchFamily="18" charset="0"/>
                      </a:rPr>
                      <m:t>,</m:t>
                    </m:r>
                    <m:r>
                      <a:rPr lang="en-CA" altLang="zh-CN" sz="2400">
                        <a:latin typeface="Cambria Math" panose="02040503050406030204" pitchFamily="18" charset="0"/>
                      </a:rPr>
                      <m:t>∞</m:t>
                    </m:r>
                    <m:r>
                      <a:rPr lang="en-CA" altLang="zh-CN" sz="2400" i="1">
                        <a:latin typeface="Cambria Math" panose="02040503050406030204" pitchFamily="18" charset="0"/>
                      </a:rPr>
                      <m:t>)</m:t>
                    </m:r>
                    <m:r>
                      <m:rPr>
                        <m:nor/>
                      </m:rPr>
                      <a:rPr lang="en-CA" altLang="zh-CN" sz="2400">
                        <a:latin typeface="Times New Roman" panose="02020603050405020304" pitchFamily="18" charset="0"/>
                        <a:cs typeface="Times New Roman" panose="02020603050405020304" pitchFamily="18" charset="0"/>
                      </a:rPr>
                      <m:t> </m:t>
                    </m:r>
                    <m:r>
                      <m:rPr>
                        <m:nor/>
                      </m:rPr>
                      <a:rPr lang="en-CA" altLang="zh-CN" sz="2400">
                        <a:latin typeface="Times New Roman" panose="02020603050405020304" pitchFamily="18" charset="0"/>
                        <a:cs typeface="Times New Roman" panose="02020603050405020304" pitchFamily="18" charset="0"/>
                      </a:rPr>
                      <m:t>and</m:t>
                    </m:r>
                    <m:r>
                      <m:rPr>
                        <m:nor/>
                      </m:rPr>
                      <a:rPr lang="en-CA" altLang="zh-CN" sz="2400">
                        <a:latin typeface="Times New Roman" panose="02020603050405020304" pitchFamily="18" charset="0"/>
                        <a:cs typeface="Times New Roman" panose="02020603050405020304" pitchFamily="18" charset="0"/>
                      </a:rPr>
                      <m:t> </m:t>
                    </m:r>
                    <m:sSub>
                      <m:sSubPr>
                        <m:ctrlPr>
                          <a:rPr lang="zh-CN" altLang="zh-CN" sz="2400" i="1">
                            <a:latin typeface="Cambria Math" panose="02040503050406030204" pitchFamily="18" charset="0"/>
                          </a:rPr>
                        </m:ctrlPr>
                      </m:sSubPr>
                      <m:e>
                        <m:r>
                          <a:rPr lang="en-CA" altLang="zh-CN" sz="2400" i="1">
                            <a:latin typeface="Cambria Math" panose="02040503050406030204" pitchFamily="18" charset="0"/>
                          </a:rPr>
                          <m:t>𝛾</m:t>
                        </m:r>
                      </m:e>
                      <m:sub>
                        <m:r>
                          <a:rPr lang="en-CA" altLang="zh-CN" sz="2400" i="1">
                            <a:latin typeface="Cambria Math" panose="02040503050406030204" pitchFamily="18" charset="0"/>
                          </a:rPr>
                          <m:t>2</m:t>
                        </m:r>
                      </m:sub>
                    </m:sSub>
                    <m:r>
                      <a:rPr lang="en-CA" altLang="zh-CN" sz="2400" i="1">
                        <a:latin typeface="Cambria Math" panose="02040503050406030204" pitchFamily="18" charset="0"/>
                      </a:rPr>
                      <m:t>∈(</m:t>
                    </m:r>
                    <m:r>
                      <a:rPr lang="en-CA" altLang="zh-CN" sz="2400" i="1">
                        <a:latin typeface="Cambria Math" panose="02040503050406030204" pitchFamily="18" charset="0"/>
                      </a:rPr>
                      <m:t>0</m:t>
                    </m:r>
                    <m:r>
                      <a:rPr lang="en-CA" altLang="zh-CN" sz="2400" i="1">
                        <a:latin typeface="Cambria Math" panose="02040503050406030204" pitchFamily="18" charset="0"/>
                      </a:rPr>
                      <m:t>,</m:t>
                    </m:r>
                    <m:r>
                      <a:rPr lang="en-CA" altLang="zh-CN" sz="2400" i="1">
                        <a:latin typeface="Cambria Math" panose="02040503050406030204" pitchFamily="18" charset="0"/>
                      </a:rPr>
                      <m:t>1</m:t>
                    </m:r>
                    <m:r>
                      <a:rPr lang="en-CA" altLang="zh-CN" sz="2400" i="1">
                        <a:latin typeface="Cambria Math" panose="02040503050406030204" pitchFamily="18" charset="0"/>
                      </a:rPr>
                      <m:t>)</m:t>
                    </m:r>
                    <m:r>
                      <m:rPr>
                        <m:nor/>
                      </m:rPr>
                      <a:rPr lang="en-CA" altLang="zh-CN" sz="2400">
                        <a:latin typeface="Times New Roman" panose="02020603050405020304" pitchFamily="18" charset="0"/>
                        <a:cs typeface="Times New Roman" panose="02020603050405020304" pitchFamily="18" charset="0"/>
                      </a:rPr>
                      <m:t> </m:t>
                    </m:r>
                    <m:r>
                      <m:rPr>
                        <m:nor/>
                      </m:rPr>
                      <a:rPr lang="en-CA" altLang="zh-CN" sz="2400">
                        <a:latin typeface="Times New Roman" panose="02020603050405020304" pitchFamily="18" charset="0"/>
                        <a:cs typeface="Times New Roman" panose="02020603050405020304" pitchFamily="18" charset="0"/>
                      </a:rPr>
                      <m:t>s</m:t>
                    </m:r>
                    <m:r>
                      <m:rPr>
                        <m:nor/>
                      </m:rPr>
                      <a:rPr lang="en-CA" altLang="zh-CN" sz="2400">
                        <a:latin typeface="Times New Roman" panose="02020603050405020304" pitchFamily="18" charset="0"/>
                        <a:cs typeface="Times New Roman" panose="02020603050405020304" pitchFamily="18" charset="0"/>
                      </a:rPr>
                      <m:t>.</m:t>
                    </m:r>
                    <m:r>
                      <m:rPr>
                        <m:nor/>
                      </m:rPr>
                      <a:rPr lang="en-CA" altLang="zh-CN" sz="2400">
                        <a:latin typeface="Times New Roman" panose="02020603050405020304" pitchFamily="18" charset="0"/>
                        <a:cs typeface="Times New Roman" panose="02020603050405020304" pitchFamily="18" charset="0"/>
                      </a:rPr>
                      <m:t>t</m:t>
                    </m:r>
                    <m:r>
                      <m:rPr>
                        <m:nor/>
                      </m:rPr>
                      <a:rPr lang="en-CA" altLang="zh-CN" sz="2400">
                        <a:latin typeface="Times New Roman" panose="02020603050405020304" pitchFamily="18" charset="0"/>
                        <a:cs typeface="Times New Roman" panose="02020603050405020304" pitchFamily="18" charset="0"/>
                      </a:rPr>
                      <m:t>. </m:t>
                    </m:r>
                    <m:f>
                      <m:fPr>
                        <m:ctrlPr>
                          <a:rPr lang="zh-CN" altLang="zh-CN" sz="2400" i="1">
                            <a:latin typeface="Cambria Math" panose="02040503050406030204" pitchFamily="18" charset="0"/>
                          </a:rPr>
                        </m:ctrlPr>
                      </m:fPr>
                      <m:num>
                        <m:sSub>
                          <m:sSubPr>
                            <m:ctrlPr>
                              <a:rPr lang="zh-CN" altLang="zh-CN" sz="2400" i="1">
                                <a:latin typeface="Cambria Math" panose="02040503050406030204" pitchFamily="18" charset="0"/>
                              </a:rPr>
                            </m:ctrlPr>
                          </m:sSubPr>
                          <m:e>
                            <m:r>
                              <a:rPr lang="en-CA" altLang="zh-CN" sz="2400" i="1">
                                <a:latin typeface="Cambria Math" panose="02040503050406030204" pitchFamily="18" charset="0"/>
                              </a:rPr>
                              <m:t>𝑑</m:t>
                            </m:r>
                          </m:e>
                          <m:sub>
                            <m:r>
                              <a:rPr lang="en-CA" altLang="zh-CN" sz="2400" i="1">
                                <a:latin typeface="Cambria Math" panose="02040503050406030204" pitchFamily="18" charset="0"/>
                              </a:rPr>
                              <m:t>𝑠</m:t>
                            </m:r>
                          </m:sub>
                        </m:sSub>
                      </m:num>
                      <m:den>
                        <m:sSub>
                          <m:sSubPr>
                            <m:ctrlPr>
                              <a:rPr lang="zh-CN" altLang="zh-CN" sz="2400" i="1">
                                <a:latin typeface="Cambria Math" panose="02040503050406030204" pitchFamily="18" charset="0"/>
                              </a:rPr>
                            </m:ctrlPr>
                          </m:sSubPr>
                          <m:e>
                            <m:r>
                              <a:rPr lang="en-CA" altLang="zh-CN" sz="2400" i="1">
                                <a:latin typeface="Cambria Math" panose="02040503050406030204" pitchFamily="18" charset="0"/>
                              </a:rPr>
                              <m:t>𝑑</m:t>
                            </m:r>
                          </m:e>
                          <m:sub>
                            <m:r>
                              <a:rPr lang="en-CA" altLang="zh-CN" sz="2400" i="1">
                                <a:latin typeface="Cambria Math" panose="02040503050406030204" pitchFamily="18" charset="0"/>
                              </a:rPr>
                              <m:t>𝑤</m:t>
                            </m:r>
                          </m:sub>
                        </m:sSub>
                      </m:den>
                    </m:f>
                    <m:r>
                      <a:rPr lang="en-CA"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CA" altLang="zh-CN" sz="2400" i="1">
                            <a:latin typeface="Cambria Math" panose="02040503050406030204" pitchFamily="18" charset="0"/>
                          </a:rPr>
                          <m:t>𝛾</m:t>
                        </m:r>
                      </m:e>
                      <m:sub>
                        <m:r>
                          <a:rPr lang="en-CA" altLang="zh-CN" sz="2400" i="1">
                            <a:latin typeface="Cambria Math" panose="02040503050406030204" pitchFamily="18" charset="0"/>
                          </a:rPr>
                          <m:t>1</m:t>
                        </m:r>
                      </m:sub>
                    </m:sSub>
                    <m:r>
                      <m:rPr>
                        <m:nor/>
                      </m:rPr>
                      <a:rPr lang="en-CA" altLang="zh-CN" sz="2400">
                        <a:latin typeface="Times New Roman" panose="02020603050405020304" pitchFamily="18" charset="0"/>
                        <a:cs typeface="Times New Roman" panose="02020603050405020304" pitchFamily="18" charset="0"/>
                      </a:rPr>
                      <m:t> </m:t>
                    </m:r>
                    <m:r>
                      <m:rPr>
                        <m:nor/>
                      </m:rPr>
                      <a:rPr lang="en-CA" altLang="zh-CN" sz="2400">
                        <a:latin typeface="Times New Roman" panose="02020603050405020304" pitchFamily="18" charset="0"/>
                        <a:cs typeface="Times New Roman" panose="02020603050405020304" pitchFamily="18" charset="0"/>
                      </a:rPr>
                      <m:t>and</m:t>
                    </m:r>
                    <m:r>
                      <m:rPr>
                        <m:nor/>
                      </m:rPr>
                      <a:rPr lang="en-CA" altLang="zh-CN" sz="2400">
                        <a:latin typeface="Times New Roman" panose="02020603050405020304" pitchFamily="18" charset="0"/>
                        <a:cs typeface="Times New Roman" panose="02020603050405020304" pitchFamily="18" charset="0"/>
                      </a:rPr>
                      <m:t> </m:t>
                    </m:r>
                    <m:f>
                      <m:fPr>
                        <m:ctrlPr>
                          <a:rPr lang="zh-CN" altLang="zh-CN" sz="2400" i="1">
                            <a:latin typeface="Cambria Math" panose="02040503050406030204" pitchFamily="18" charset="0"/>
                          </a:rPr>
                        </m:ctrlPr>
                      </m:fPr>
                      <m:num>
                        <m:r>
                          <a:rPr lang="en-CA" altLang="zh-CN" sz="2400" i="1">
                            <a:latin typeface="Cambria Math" panose="02040503050406030204" pitchFamily="18" charset="0"/>
                          </a:rPr>
                          <m:t>𝑛</m:t>
                        </m:r>
                      </m:num>
                      <m:den>
                        <m:sSub>
                          <m:sSubPr>
                            <m:ctrlPr>
                              <a:rPr lang="zh-CN" altLang="zh-CN" sz="2400" i="1">
                                <a:latin typeface="Cambria Math" panose="02040503050406030204" pitchFamily="18" charset="0"/>
                              </a:rPr>
                            </m:ctrlPr>
                          </m:sSubPr>
                          <m:e>
                            <m:r>
                              <a:rPr lang="en-CA" altLang="zh-CN" sz="2400" i="1">
                                <a:latin typeface="Cambria Math" panose="02040503050406030204" pitchFamily="18" charset="0"/>
                              </a:rPr>
                              <m:t>𝑑</m:t>
                            </m:r>
                          </m:e>
                          <m:sub>
                            <m:r>
                              <a:rPr lang="en-CA" altLang="zh-CN" sz="2400" i="1">
                                <a:latin typeface="Cambria Math" panose="02040503050406030204" pitchFamily="18" charset="0"/>
                              </a:rPr>
                              <m:t>𝑤</m:t>
                            </m:r>
                          </m:sub>
                        </m:sSub>
                      </m:den>
                    </m:f>
                    <m:r>
                      <a:rPr lang="en-CA"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CA" altLang="zh-CN" sz="2400" i="1">
                            <a:latin typeface="Cambria Math" panose="02040503050406030204" pitchFamily="18" charset="0"/>
                          </a:rPr>
                          <m:t>𝛾</m:t>
                        </m:r>
                      </m:e>
                      <m:sub>
                        <m:r>
                          <a:rPr lang="en-CA" altLang="zh-CN" sz="2400" i="1">
                            <a:latin typeface="Cambria Math" panose="02040503050406030204" pitchFamily="18" charset="0"/>
                          </a:rPr>
                          <m:t>2</m:t>
                        </m:r>
                      </m:sub>
                    </m:sSub>
                    <m:r>
                      <m:rPr>
                        <m:nor/>
                      </m:rPr>
                      <a:rPr lang="en-CA" altLang="zh-CN" sz="2400">
                        <a:latin typeface="Times New Roman" panose="02020603050405020304" pitchFamily="18" charset="0"/>
                        <a:cs typeface="Times New Roman" panose="02020603050405020304" pitchFamily="18" charset="0"/>
                      </a:rPr>
                      <m:t> </m:t>
                    </m:r>
                    <m:r>
                      <m:rPr>
                        <m:nor/>
                      </m:rPr>
                      <a:rPr lang="en-CA" altLang="zh-CN" sz="2400">
                        <a:latin typeface="Times New Roman" panose="02020603050405020304" pitchFamily="18" charset="0"/>
                        <a:cs typeface="Times New Roman" panose="02020603050405020304" pitchFamily="18" charset="0"/>
                      </a:rPr>
                      <m:t>as</m:t>
                    </m:r>
                    <m:r>
                      <m:rPr>
                        <m:nor/>
                      </m:rPr>
                      <a:rPr lang="en-CA" altLang="zh-CN" sz="2400">
                        <a:latin typeface="Times New Roman" panose="02020603050405020304" pitchFamily="18" charset="0"/>
                        <a:cs typeface="Times New Roman" panose="02020603050405020304" pitchFamily="18" charset="0"/>
                      </a:rPr>
                      <m:t> </m:t>
                    </m:r>
                    <m:r>
                      <a:rPr lang="en-CA" altLang="zh-CN" sz="2400" i="1">
                        <a:latin typeface="Cambria Math" panose="02040503050406030204" pitchFamily="18" charset="0"/>
                      </a:rPr>
                      <m:t>𝑛</m:t>
                    </m:r>
                    <m:r>
                      <a:rPr lang="en-CA"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CA" altLang="zh-CN" sz="2400" i="1">
                            <a:latin typeface="Cambria Math" panose="02040503050406030204" pitchFamily="18" charset="0"/>
                          </a:rPr>
                          <m:t>𝑑</m:t>
                        </m:r>
                      </m:e>
                      <m:sub>
                        <m:r>
                          <a:rPr lang="en-CA" altLang="zh-CN" sz="2400" i="1">
                            <a:latin typeface="Cambria Math" panose="02040503050406030204" pitchFamily="18" charset="0"/>
                          </a:rPr>
                          <m:t>𝑤</m:t>
                        </m:r>
                      </m:sub>
                    </m:sSub>
                    <m:r>
                      <a:rPr lang="en-CA"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CA" altLang="zh-CN" sz="2400" i="1">
                            <a:latin typeface="Cambria Math" panose="02040503050406030204" pitchFamily="18" charset="0"/>
                          </a:rPr>
                          <m:t>𝑑</m:t>
                        </m:r>
                      </m:e>
                      <m:sub>
                        <m:r>
                          <a:rPr lang="en-CA" altLang="zh-CN" sz="2400" i="1">
                            <a:latin typeface="Cambria Math" panose="02040503050406030204" pitchFamily="18" charset="0"/>
                          </a:rPr>
                          <m:t>𝑠</m:t>
                        </m:r>
                      </m:sub>
                    </m:sSub>
                    <m:r>
                      <a:rPr lang="en-CA" altLang="zh-CN" sz="2400" i="1">
                        <a:latin typeface="Cambria Math" panose="02040503050406030204" pitchFamily="18" charset="0"/>
                      </a:rPr>
                      <m:t>→</m:t>
                    </m:r>
                    <m:r>
                      <a:rPr lang="en-CA" altLang="zh-CN" sz="2400">
                        <a:latin typeface="Cambria Math" panose="02040503050406030204" pitchFamily="18" charset="0"/>
                      </a:rPr>
                      <m:t>∞</m:t>
                    </m:r>
                    <m:r>
                      <a:rPr lang="en-CA" altLang="zh-CN" sz="2400" i="1">
                        <a:latin typeface="Cambria Math" panose="02040503050406030204" pitchFamily="18" charset="0"/>
                      </a:rPr>
                      <m:t>.</m:t>
                    </m:r>
                    <m:r>
                      <m:rPr>
                        <m:nor/>
                      </m:rPr>
                      <a:rPr lang="en-CA" altLang="zh-CN" sz="2400">
                        <a:latin typeface="Times New Roman" panose="02020603050405020304" pitchFamily="18" charset="0"/>
                        <a:cs typeface="Times New Roman" panose="02020603050405020304" pitchFamily="18" charset="0"/>
                      </a:rPr>
                      <m:t> </m:t>
                    </m:r>
                    <m:r>
                      <m:rPr>
                        <m:nor/>
                      </m:rPr>
                      <a:rPr lang="en-CA" altLang="zh-CN" sz="2400">
                        <a:latin typeface="Times New Roman" panose="02020603050405020304" pitchFamily="18" charset="0"/>
                        <a:cs typeface="Times New Roman" panose="02020603050405020304" pitchFamily="18" charset="0"/>
                      </a:rPr>
                      <m:t>Then</m:t>
                    </m:r>
                    <m:r>
                      <m:rPr>
                        <m:nor/>
                      </m:rPr>
                      <a:rPr lang="en-CA" altLang="zh-CN" sz="2400">
                        <a:latin typeface="Times New Roman" panose="02020603050405020304" pitchFamily="18" charset="0"/>
                        <a:cs typeface="Times New Roman" panose="02020603050405020304" pitchFamily="18" charset="0"/>
                      </a:rPr>
                      <m:t>, </m:t>
                    </m:r>
                    <m:r>
                      <m:rPr>
                        <m:nor/>
                      </m:rPr>
                      <a:rPr lang="en-CA" altLang="zh-CN" sz="2400">
                        <a:latin typeface="Times New Roman" panose="02020603050405020304" pitchFamily="18" charset="0"/>
                        <a:cs typeface="Times New Roman" panose="02020603050405020304" pitchFamily="18" charset="0"/>
                      </a:rPr>
                      <m:t>as</m:t>
                    </m:r>
                    <m:r>
                      <m:rPr>
                        <m:nor/>
                      </m:rPr>
                      <a:rPr lang="en-CA" altLang="zh-CN" sz="2400">
                        <a:latin typeface="Times New Roman" panose="02020603050405020304" pitchFamily="18" charset="0"/>
                        <a:cs typeface="Times New Roman" panose="02020603050405020304" pitchFamily="18" charset="0"/>
                      </a:rPr>
                      <m:t> </m:t>
                    </m:r>
                    <m:r>
                      <a:rPr lang="en-CA" altLang="zh-CN" sz="2400" i="1">
                        <a:latin typeface="Cambria Math" panose="02040503050406030204" pitchFamily="18" charset="0"/>
                      </a:rPr>
                      <m:t>𝑛</m:t>
                    </m:r>
                    <m:r>
                      <a:rPr lang="en-CA"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CA" altLang="zh-CN" sz="2400" i="1">
                            <a:latin typeface="Cambria Math" panose="02040503050406030204" pitchFamily="18" charset="0"/>
                          </a:rPr>
                          <m:t>𝑑</m:t>
                        </m:r>
                      </m:e>
                      <m:sub>
                        <m:r>
                          <a:rPr lang="en-CA" altLang="zh-CN" sz="2400" i="1">
                            <a:latin typeface="Cambria Math" panose="02040503050406030204" pitchFamily="18" charset="0"/>
                          </a:rPr>
                          <m:t>𝑠</m:t>
                        </m:r>
                      </m:sub>
                    </m:sSub>
                    <m:r>
                      <a:rPr lang="en-CA"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CA" altLang="zh-CN" sz="2400" i="1">
                            <a:latin typeface="Cambria Math" panose="02040503050406030204" pitchFamily="18" charset="0"/>
                          </a:rPr>
                          <m:t>𝑑</m:t>
                        </m:r>
                      </m:e>
                      <m:sub>
                        <m:r>
                          <a:rPr lang="en-CA" altLang="zh-CN" sz="2400" i="1">
                            <a:latin typeface="Cambria Math" panose="02040503050406030204" pitchFamily="18" charset="0"/>
                          </a:rPr>
                          <m:t>𝑤</m:t>
                        </m:r>
                      </m:sub>
                    </m:sSub>
                    <m:r>
                      <a:rPr lang="en-CA" altLang="zh-CN" sz="2400" i="1">
                        <a:latin typeface="Cambria Math" panose="02040503050406030204" pitchFamily="18" charset="0"/>
                      </a:rPr>
                      <m:t>→</m:t>
                    </m:r>
                    <m:r>
                      <a:rPr lang="en-CA" altLang="zh-CN" sz="2400">
                        <a:latin typeface="Cambria Math" panose="02040503050406030204" pitchFamily="18" charset="0"/>
                      </a:rPr>
                      <m:t>∞</m:t>
                    </m:r>
                    <m:r>
                      <a:rPr lang="en-CA" altLang="zh-CN" sz="2400" i="1">
                        <a:latin typeface="Cambria Math" panose="02040503050406030204" pitchFamily="18" charset="0"/>
                      </a:rPr>
                      <m:t>,</m:t>
                    </m:r>
                    <m:r>
                      <m:rPr>
                        <m:nor/>
                      </m:rPr>
                      <a:rPr lang="en-CA" altLang="zh-CN" sz="2400">
                        <a:latin typeface="Times New Roman" panose="02020603050405020304" pitchFamily="18" charset="0"/>
                        <a:cs typeface="Times New Roman" panose="02020603050405020304" pitchFamily="18" charset="0"/>
                      </a:rPr>
                      <m:t> </m:t>
                    </m:r>
                    <m:r>
                      <m:rPr>
                        <m:nor/>
                      </m:rPr>
                      <a:rPr lang="en-CA" altLang="zh-CN" sz="2400">
                        <a:latin typeface="Times New Roman" panose="02020603050405020304" pitchFamily="18" charset="0"/>
                        <a:cs typeface="Times New Roman" panose="02020603050405020304" pitchFamily="18" charset="0"/>
                      </a:rPr>
                      <m:t>we</m:t>
                    </m:r>
                    <m:r>
                      <m:rPr>
                        <m:nor/>
                      </m:rPr>
                      <a:rPr lang="en-CA" altLang="zh-CN" sz="2400">
                        <a:latin typeface="Times New Roman" panose="02020603050405020304" pitchFamily="18" charset="0"/>
                        <a:cs typeface="Times New Roman" panose="02020603050405020304" pitchFamily="18" charset="0"/>
                      </a:rPr>
                      <m:t> </m:t>
                    </m:r>
                    <m:r>
                      <m:rPr>
                        <m:nor/>
                      </m:rPr>
                      <a:rPr lang="en-CA" altLang="zh-CN" sz="2400">
                        <a:latin typeface="Times New Roman" panose="02020603050405020304" pitchFamily="18" charset="0"/>
                        <a:cs typeface="Times New Roman" panose="02020603050405020304" pitchFamily="18" charset="0"/>
                      </a:rPr>
                      <m:t>have</m:t>
                    </m:r>
                  </m:oMath>
                </a14:m>
                <a:r>
                  <a:rPr lang="zh-CN" altLang="zh-CN" sz="2400" dirty="0">
                    <a:effectLst/>
                    <a:latin typeface="Times New Roman" panose="02020603050405020304" pitchFamily="18" charset="0"/>
                    <a:cs typeface="Times New Roman" panose="02020603050405020304" pitchFamily="18" charset="0"/>
                  </a:rPr>
                  <a:t> </a:t>
                </a:r>
                <a:endParaRPr lang="zh-CN" altLang="zh-CN" sz="2400" dirty="0">
                  <a:latin typeface="Times New Roman" panose="02020603050405020304" pitchFamily="18" charset="0"/>
                  <a:cs typeface="Times New Roman" panose="02020603050405020304" pitchFamily="18" charset="0"/>
                </a:endParaRPr>
              </a:p>
            </p:txBody>
          </p:sp>
        </mc:Choice>
        <mc:Fallback>
          <p:sp>
            <p:nvSpPr>
              <p:cNvPr id="24" name="文本框 23"/>
              <p:cNvSpPr txBox="1">
                <a:spLocks noRot="1" noChangeAspect="1" noMove="1" noResize="1" noEditPoints="1" noAdjustHandles="1" noChangeArrowheads="1" noChangeShapeType="1" noTextEdit="1"/>
              </p:cNvSpPr>
              <p:nvPr/>
            </p:nvSpPr>
            <p:spPr>
              <a:xfrm>
                <a:off x="566290" y="3701527"/>
                <a:ext cx="10551476" cy="1210973"/>
              </a:xfrm>
              <a:prstGeom prst="rect">
                <a:avLst/>
              </a:prstGeom>
              <a:blipFill rotWithShape="1">
                <a:blip r:embed="rId5"/>
                <a:stretch>
                  <a:fillRect l="-5" t="-9" r="2" b="12"/>
                </a:stretch>
              </a:blipFill>
            </p:spPr>
            <p:txBody>
              <a:bodyPr/>
              <a:lstStyle/>
              <a:p>
                <a:r>
                  <a:rPr lang="zh-CN" altLang="en-US">
                    <a:noFill/>
                  </a:rPr>
                  <a:t> </a:t>
                </a:r>
              </a:p>
            </p:txBody>
          </p:sp>
        </mc:Fallback>
      </mc:AlternateContent>
      <p:sp>
        <p:nvSpPr>
          <p:cNvPr id="25" name="文本占位符 5"/>
          <p:cNvSpPr txBox="1"/>
          <p:nvPr/>
        </p:nvSpPr>
        <p:spPr>
          <a:xfrm>
            <a:off x="1127448" y="193957"/>
            <a:ext cx="4303196"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altLang="zh-CN" dirty="0"/>
              <a:t>W2SG on MSE Loss</a:t>
            </a:r>
            <a:endParaRPr lang="en-CA" altLang="zh-CN" dirty="0"/>
          </a:p>
        </p:txBody>
      </p:sp>
      <p:sp>
        <p:nvSpPr>
          <p:cNvPr id="26" name="矩形 25"/>
          <p:cNvSpPr/>
          <p:nvPr/>
        </p:nvSpPr>
        <p:spPr>
          <a:xfrm>
            <a:off x="861294" y="1049029"/>
            <a:ext cx="10469412" cy="523220"/>
          </a:xfrm>
          <a:prstGeom prst="rect">
            <a:avLst/>
          </a:prstGeom>
        </p:spPr>
        <p:txBody>
          <a:bodyPr wrap="square">
            <a:spAutoFit/>
          </a:bodyPr>
          <a:lstStyle/>
          <a:p>
            <a:pPr algn="ctr">
              <a:spcBef>
                <a:spcPts val="600"/>
              </a:spcBef>
              <a:defRPr/>
            </a:pPr>
            <a:r>
              <a:rPr lang="en-CA" altLang="zh-CN" sz="2800" b="1" kern="0" dirty="0">
                <a:solidFill>
                  <a:srgbClr val="024282"/>
                </a:solidFill>
                <a:latin typeface="Times New Roman" panose="02020603050405020304" pitchFamily="18" charset="0"/>
                <a:ea typeface="+mj-ea"/>
                <a:cs typeface="Times New Roman" panose="02020603050405020304" pitchFamily="18" charset="0"/>
              </a:rPr>
              <a:t>Example</a:t>
            </a:r>
            <a:r>
              <a:rPr lang="zh-CN" altLang="en-US" sz="2800" b="1" kern="0" dirty="0">
                <a:solidFill>
                  <a:srgbClr val="024282"/>
                </a:solidFill>
                <a:latin typeface="Times New Roman" panose="02020603050405020304" pitchFamily="18" charset="0"/>
                <a:ea typeface="+mj-ea"/>
                <a:cs typeface="Times New Roman" panose="02020603050405020304" pitchFamily="18" charset="0"/>
              </a:rPr>
              <a:t>：</a:t>
            </a:r>
            <a:r>
              <a:rPr lang="en-US" altLang="zh-CN" sz="2800" b="1" kern="0" dirty="0">
                <a:solidFill>
                  <a:srgbClr val="024282"/>
                </a:solidFill>
                <a:latin typeface="Times New Roman" panose="02020603050405020304" pitchFamily="18" charset="0"/>
                <a:ea typeface="+mj-ea"/>
                <a:cs typeface="Times New Roman" panose="02020603050405020304" pitchFamily="18" charset="0"/>
              </a:rPr>
              <a:t>Ridge</a:t>
            </a:r>
            <a:r>
              <a:rPr lang="zh-CN" altLang="en-US" sz="2800" b="1" kern="0" dirty="0">
                <a:solidFill>
                  <a:srgbClr val="024282"/>
                </a:solidFill>
                <a:latin typeface="Times New Roman" panose="02020603050405020304" pitchFamily="18" charset="0"/>
                <a:ea typeface="+mj-ea"/>
                <a:cs typeface="Times New Roman" panose="02020603050405020304" pitchFamily="18" charset="0"/>
              </a:rPr>
              <a:t> </a:t>
            </a:r>
            <a:r>
              <a:rPr lang="en-US" altLang="zh-CN" sz="2800" b="1" kern="0" dirty="0">
                <a:solidFill>
                  <a:srgbClr val="024282"/>
                </a:solidFill>
                <a:latin typeface="Times New Roman" panose="02020603050405020304" pitchFamily="18" charset="0"/>
                <a:ea typeface="+mj-ea"/>
                <a:cs typeface="Times New Roman" panose="02020603050405020304" pitchFamily="18" charset="0"/>
              </a:rPr>
              <a:t>Regression</a:t>
            </a:r>
            <a:endParaRPr kumimoji="0" lang="zh-CN" altLang="en-US" sz="2800" b="1" i="0" u="none" strike="noStrike" kern="0" cap="none" spc="0" normalizeH="0" baseline="0" noProof="0" dirty="0">
              <a:ln>
                <a:noFill/>
              </a:ln>
              <a:solidFill>
                <a:srgbClr val="024282"/>
              </a:solidFill>
              <a:effectLst/>
              <a:uLnTx/>
              <a:uFillTx/>
              <a:latin typeface="Times New Roman" panose="02020603050405020304" pitchFamily="18" charset="0"/>
              <a:ea typeface="+mj-ea"/>
              <a:cs typeface="Times New Roman" panose="02020603050405020304" pitchFamily="18" charset="0"/>
            </a:endParaRPr>
          </a:p>
        </p:txBody>
      </p:sp>
      <p:pic>
        <p:nvPicPr>
          <p:cNvPr id="14" name="图片 13" descr="文本&#10;&#10;AI 生成的内容可能不正确。"/>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2616" y="4430784"/>
            <a:ext cx="9298824" cy="1477719"/>
          </a:xfrm>
          <a:prstGeom prst="rect">
            <a:avLst/>
          </a:prstGeom>
        </p:spPr>
      </p:pic>
      <mc:AlternateContent xmlns:mc="http://schemas.openxmlformats.org/markup-compatibility/2006">
        <mc:Choice xmlns:a14="http://schemas.microsoft.com/office/drawing/2010/main" Requires="a14">
          <p:sp>
            <p:nvSpPr>
              <p:cNvPr id="16" name="文本框 15"/>
              <p:cNvSpPr txBox="1"/>
              <p:nvPr/>
            </p:nvSpPr>
            <p:spPr>
              <a:xfrm>
                <a:off x="232208" y="5524323"/>
                <a:ext cx="11441151" cy="461665"/>
              </a:xfrm>
              <a:prstGeom prst="rect">
                <a:avLst/>
              </a:prstGeom>
              <a:noFill/>
            </p:spPr>
            <p:txBody>
              <a:bodyPr wrap="square">
                <a:spAutoFit/>
              </a:bodyPr>
              <a:lstStyle/>
              <a:p>
                <a14:m>
                  <m:oMathPara xmlns:m="http://schemas.openxmlformats.org/officeDocument/2006/math">
                    <m:oMathParaPr>
                      <m:jc m:val="centerGroup"/>
                    </m:oMathParaPr>
                    <m:oMath xmlns:m="http://schemas.openxmlformats.org/officeDocument/2006/math">
                      <m:r>
                        <m:rPr>
                          <m:nor/>
                        </m:rPr>
                        <a:rPr lang="zh-CN" altLang="en-US" sz="2400" b="0" smtClean="0">
                          <a:latin typeface="Times New Roman" panose="02020603050405020304" pitchFamily="18" charset="0"/>
                          <a:cs typeface="Times New Roman" panose="02020603050405020304" pitchFamily="18" charset="0"/>
                        </a:rPr>
                        <m:t>where</m:t>
                      </m:r>
                      <m:r>
                        <m:rPr>
                          <m:nor/>
                        </m:rPr>
                        <a:rPr lang="zh-CN" altLang="en-US" sz="2400" b="0" smtClean="0">
                          <a:latin typeface="Times New Roman" panose="02020603050405020304" pitchFamily="18" charset="0"/>
                          <a:cs typeface="Times New Roman" panose="02020603050405020304" pitchFamily="18" charset="0"/>
                        </a:rPr>
                        <m:t> </m:t>
                      </m:r>
                      <m:r>
                        <a:rPr lang="zh-CN" altLang="en-US" sz="2400" b="0" i="1">
                          <a:latin typeface="Cambria Math" panose="02040503050406030204" pitchFamily="18" charset="0"/>
                        </a:rPr>
                        <m:t>𝜅</m:t>
                      </m:r>
                      <m:r>
                        <a:rPr lang="zh-CN" altLang="en-US" sz="2400" b="0" i="0">
                          <a:latin typeface="Cambria Math" panose="02040503050406030204" pitchFamily="18" charset="0"/>
                        </a:rPr>
                        <m:t>∈</m:t>
                      </m:r>
                      <m:d>
                        <m:dPr>
                          <m:ctrlPr>
                            <a:rPr lang="zh-CN" altLang="en-US" sz="2400" b="0" i="1">
                              <a:latin typeface="Cambria Math" panose="02040503050406030204" pitchFamily="18" charset="0"/>
                            </a:rPr>
                          </m:ctrlPr>
                        </m:dPr>
                        <m:e>
                          <m:r>
                            <a:rPr lang="zh-CN" altLang="en-US" sz="2400" b="0" i="0">
                              <a:latin typeface="Cambria Math" panose="02040503050406030204" pitchFamily="18" charset="0"/>
                            </a:rPr>
                            <m:t>0</m:t>
                          </m:r>
                          <m:r>
                            <a:rPr lang="zh-CN" altLang="en-US" sz="2400" b="0" i="0">
                              <a:latin typeface="Cambria Math" panose="02040503050406030204" pitchFamily="18" charset="0"/>
                            </a:rPr>
                            <m:t>,</m:t>
                          </m:r>
                          <m:r>
                            <a:rPr lang="zh-CN" altLang="en-US" sz="2400" b="0" i="0">
                              <a:latin typeface="Cambria Math" panose="02040503050406030204" pitchFamily="18" charset="0"/>
                            </a:rPr>
                            <m:t>1</m:t>
                          </m:r>
                        </m:e>
                      </m:d>
                      <m:r>
                        <m:rPr>
                          <m:nor/>
                        </m:rPr>
                        <a:rPr lang="zh-CN" altLang="en-US" sz="2400" b="0" i="1">
                          <a:latin typeface="Times New Roman" panose="02020603050405020304" pitchFamily="18" charset="0"/>
                          <a:cs typeface="Times New Roman" panose="02020603050405020304" pitchFamily="18" charset="0"/>
                        </a:rPr>
                        <m:t> </m:t>
                      </m:r>
                      <m:r>
                        <m:rPr>
                          <m:nor/>
                        </m:rPr>
                        <a:rPr lang="zh-CN" altLang="en-US" sz="2400" b="0" i="1">
                          <a:latin typeface="Times New Roman" panose="02020603050405020304" pitchFamily="18" charset="0"/>
                          <a:cs typeface="Times New Roman" panose="02020603050405020304" pitchFamily="18" charset="0"/>
                        </a:rPr>
                        <m:t>is</m:t>
                      </m:r>
                      <m:r>
                        <m:rPr>
                          <m:nor/>
                        </m:rPr>
                        <a:rPr lang="zh-CN" altLang="en-US" sz="2400" b="0" i="1">
                          <a:latin typeface="Times New Roman" panose="02020603050405020304" pitchFamily="18" charset="0"/>
                          <a:cs typeface="Times New Roman" panose="02020603050405020304" pitchFamily="18" charset="0"/>
                        </a:rPr>
                        <m:t> </m:t>
                      </m:r>
                      <m:r>
                        <m:rPr>
                          <m:nor/>
                        </m:rPr>
                        <a:rPr lang="zh-CN" altLang="en-US" sz="2400" b="0" i="1">
                          <a:latin typeface="Times New Roman" panose="02020603050405020304" pitchFamily="18" charset="0"/>
                          <a:cs typeface="Times New Roman" panose="02020603050405020304" pitchFamily="18" charset="0"/>
                        </a:rPr>
                        <m:t>the</m:t>
                      </m:r>
                      <m:r>
                        <m:rPr>
                          <m:nor/>
                        </m:rPr>
                        <a:rPr lang="zh-CN" altLang="en-US" sz="2400" b="0" i="1">
                          <a:latin typeface="Times New Roman" panose="02020603050405020304" pitchFamily="18" charset="0"/>
                          <a:cs typeface="Times New Roman" panose="02020603050405020304" pitchFamily="18" charset="0"/>
                        </a:rPr>
                        <m:t> </m:t>
                      </m:r>
                      <m:r>
                        <m:rPr>
                          <m:nor/>
                        </m:rPr>
                        <a:rPr lang="zh-CN" altLang="en-US" sz="2400" b="0" i="1">
                          <a:latin typeface="Times New Roman" panose="02020603050405020304" pitchFamily="18" charset="0"/>
                          <a:cs typeface="Times New Roman" panose="02020603050405020304" pitchFamily="18" charset="0"/>
                        </a:rPr>
                        <m:t>unique</m:t>
                      </m:r>
                      <m:r>
                        <m:rPr>
                          <m:nor/>
                        </m:rPr>
                        <a:rPr lang="zh-CN" altLang="en-US" sz="2400" b="0" i="1">
                          <a:latin typeface="Times New Roman" panose="02020603050405020304" pitchFamily="18" charset="0"/>
                          <a:cs typeface="Times New Roman" panose="02020603050405020304" pitchFamily="18" charset="0"/>
                        </a:rPr>
                        <m:t> </m:t>
                      </m:r>
                      <m:r>
                        <m:rPr>
                          <m:nor/>
                        </m:rPr>
                        <a:rPr lang="zh-CN" altLang="en-US" sz="2400" b="0" i="1">
                          <a:latin typeface="Times New Roman" panose="02020603050405020304" pitchFamily="18" charset="0"/>
                          <a:cs typeface="Times New Roman" panose="02020603050405020304" pitchFamily="18" charset="0"/>
                        </a:rPr>
                        <m:t>solution</m:t>
                      </m:r>
                      <m:r>
                        <m:rPr>
                          <m:nor/>
                        </m:rPr>
                        <a:rPr lang="zh-CN" altLang="en-US" sz="2400" b="0" i="1">
                          <a:latin typeface="Times New Roman" panose="02020603050405020304" pitchFamily="18" charset="0"/>
                          <a:cs typeface="Times New Roman" panose="02020603050405020304" pitchFamily="18" charset="0"/>
                        </a:rPr>
                        <m:t> </m:t>
                      </m:r>
                      <m:r>
                        <m:rPr>
                          <m:nor/>
                        </m:rPr>
                        <a:rPr lang="zh-CN" altLang="en-US" sz="2400" b="0" i="1">
                          <a:latin typeface="Times New Roman" panose="02020603050405020304" pitchFamily="18" charset="0"/>
                          <a:cs typeface="Times New Roman" panose="02020603050405020304" pitchFamily="18" charset="0"/>
                        </a:rPr>
                        <m:t>to</m:t>
                      </m:r>
                      <m:r>
                        <m:rPr>
                          <m:nor/>
                        </m:rPr>
                        <a:rPr lang="zh-CN" altLang="en-US" sz="2400" b="0" i="1">
                          <a:latin typeface="Times New Roman" panose="02020603050405020304" pitchFamily="18" charset="0"/>
                          <a:cs typeface="Times New Roman" panose="02020603050405020304" pitchFamily="18" charset="0"/>
                        </a:rPr>
                        <m:t> </m:t>
                      </m:r>
                      <m:sSup>
                        <m:sSupPr>
                          <m:ctrlPr>
                            <a:rPr lang="zh-CN" altLang="en-US" sz="2400" b="0" i="1">
                              <a:latin typeface="Cambria Math" panose="02040503050406030204" pitchFamily="18" charset="0"/>
                            </a:rPr>
                          </m:ctrlPr>
                        </m:sSupPr>
                        <m:e>
                          <m:r>
                            <a:rPr lang="zh-CN" altLang="en-US" sz="2400" b="0" i="1">
                              <a:latin typeface="Cambria Math" panose="02040503050406030204" pitchFamily="18" charset="0"/>
                            </a:rPr>
                            <m:t>𝜂</m:t>
                          </m:r>
                        </m:e>
                        <m:sup>
                          <m:r>
                            <a:rPr lang="zh-CN" altLang="en-US" sz="2400" b="0" i="0">
                              <a:latin typeface="Cambria Math" panose="02040503050406030204" pitchFamily="18" charset="0"/>
                            </a:rPr>
                            <m:t>2</m:t>
                          </m:r>
                        </m:sup>
                      </m:sSup>
                      <m:d>
                        <m:dPr>
                          <m:ctrlPr>
                            <a:rPr lang="zh-CN" altLang="en-US" sz="2400" b="0" i="1">
                              <a:latin typeface="Cambria Math" panose="02040503050406030204" pitchFamily="18" charset="0"/>
                            </a:rPr>
                          </m:ctrlPr>
                        </m:dPr>
                        <m:e>
                          <m:r>
                            <a:rPr lang="zh-CN" altLang="en-US" sz="2400" b="0" i="0">
                              <a:latin typeface="Cambria Math" panose="02040503050406030204" pitchFamily="18" charset="0"/>
                            </a:rPr>
                            <m:t>1</m:t>
                          </m:r>
                          <m:r>
                            <a:rPr lang="zh-CN" altLang="en-US" sz="2400" b="0" i="0">
                              <a:latin typeface="Cambria Math" panose="02040503050406030204" pitchFamily="18" charset="0"/>
                            </a:rPr>
                            <m:t>−</m:t>
                          </m:r>
                          <m:r>
                            <a:rPr lang="zh-CN" altLang="en-US" sz="2400" b="0" i="1">
                              <a:latin typeface="Cambria Math" panose="02040503050406030204" pitchFamily="18" charset="0"/>
                            </a:rPr>
                            <m:t>𝜅</m:t>
                          </m:r>
                        </m:e>
                      </m:d>
                      <m:r>
                        <a:rPr lang="zh-CN" altLang="en-US" sz="2400" b="0" i="0">
                          <a:latin typeface="Cambria Math" panose="02040503050406030204" pitchFamily="18" charset="0"/>
                        </a:rPr>
                        <m:t>=</m:t>
                      </m:r>
                      <m:sSub>
                        <m:sSubPr>
                          <m:ctrlPr>
                            <a:rPr lang="zh-CN" altLang="en-US" sz="2400" b="0" i="1">
                              <a:latin typeface="Cambria Math" panose="02040503050406030204" pitchFamily="18" charset="0"/>
                            </a:rPr>
                          </m:ctrlPr>
                        </m:sSubPr>
                        <m:e>
                          <m:r>
                            <a:rPr lang="zh-CN" altLang="en-US" sz="2400" b="0" i="1">
                              <a:latin typeface="Cambria Math" panose="02040503050406030204" pitchFamily="18" charset="0"/>
                            </a:rPr>
                            <m:t>𝛾</m:t>
                          </m:r>
                        </m:e>
                        <m:sub>
                          <m:r>
                            <a:rPr lang="zh-CN" altLang="en-US" sz="2400" b="0" i="0">
                              <a:latin typeface="Cambria Math" panose="02040503050406030204" pitchFamily="18" charset="0"/>
                            </a:rPr>
                            <m:t>2</m:t>
                          </m:r>
                        </m:sub>
                      </m:sSub>
                      <m:r>
                        <a:rPr lang="zh-CN" altLang="en-US" sz="2400" b="0" i="1">
                          <a:latin typeface="Cambria Math" panose="02040503050406030204" pitchFamily="18" charset="0"/>
                        </a:rPr>
                        <m:t>𝜅</m:t>
                      </m:r>
                      <m:d>
                        <m:dPr>
                          <m:ctrlPr>
                            <a:rPr lang="zh-CN" altLang="en-US" sz="2400" b="0" i="1">
                              <a:latin typeface="Cambria Math" panose="02040503050406030204" pitchFamily="18" charset="0"/>
                            </a:rPr>
                          </m:ctrlPr>
                        </m:dPr>
                        <m:e>
                          <m:r>
                            <a:rPr lang="zh-CN" altLang="en-US" sz="2400" b="0" i="1">
                              <a:latin typeface="Cambria Math" panose="02040503050406030204" pitchFamily="18" charset="0"/>
                            </a:rPr>
                            <m:t>𝜅</m:t>
                          </m:r>
                          <m:r>
                            <a:rPr lang="zh-CN" altLang="en-US" sz="2400" b="0" i="0">
                              <a:latin typeface="Cambria Math" panose="02040503050406030204" pitchFamily="18" charset="0"/>
                            </a:rPr>
                            <m:t>+</m:t>
                          </m:r>
                          <m:sSub>
                            <m:sSubPr>
                              <m:ctrlPr>
                                <a:rPr lang="zh-CN" altLang="en-US" sz="2400" b="0" i="1">
                                  <a:latin typeface="Cambria Math" panose="02040503050406030204" pitchFamily="18" charset="0"/>
                                </a:rPr>
                              </m:ctrlPr>
                            </m:sSubPr>
                            <m:e>
                              <m:r>
                                <a:rPr lang="zh-CN" altLang="en-US" sz="2400" b="0" i="1">
                                  <a:latin typeface="Cambria Math" panose="02040503050406030204" pitchFamily="18" charset="0"/>
                                </a:rPr>
                                <m:t>𝛾</m:t>
                              </m:r>
                            </m:e>
                            <m:sub>
                              <m:r>
                                <a:rPr lang="zh-CN" altLang="en-US" sz="2400" b="0" i="0">
                                  <a:latin typeface="Cambria Math" panose="02040503050406030204" pitchFamily="18" charset="0"/>
                                </a:rPr>
                                <m:t>1</m:t>
                              </m:r>
                            </m:sub>
                          </m:sSub>
                          <m:r>
                            <a:rPr lang="zh-CN" altLang="en-US" sz="2400" b="0" i="0">
                              <a:latin typeface="Cambria Math" panose="02040503050406030204" pitchFamily="18" charset="0"/>
                            </a:rPr>
                            <m:t>−</m:t>
                          </m:r>
                          <m:r>
                            <a:rPr lang="zh-CN" altLang="en-US" sz="2400" b="0" i="0">
                              <a:latin typeface="Cambria Math" panose="02040503050406030204" pitchFamily="18" charset="0"/>
                            </a:rPr>
                            <m:t>1</m:t>
                          </m:r>
                        </m:e>
                      </m:d>
                      <m:d>
                        <m:dPr>
                          <m:ctrlPr>
                            <a:rPr lang="zh-CN" altLang="en-US" sz="2400" b="0" i="1">
                              <a:latin typeface="Cambria Math" panose="02040503050406030204" pitchFamily="18" charset="0"/>
                            </a:rPr>
                          </m:ctrlPr>
                        </m:dPr>
                        <m:e>
                          <m:r>
                            <a:rPr lang="zh-CN" altLang="en-US" sz="2400" b="0" i="0">
                              <a:latin typeface="Cambria Math" panose="02040503050406030204" pitchFamily="18" charset="0"/>
                            </a:rPr>
                            <m:t>1</m:t>
                          </m:r>
                          <m:r>
                            <a:rPr lang="zh-CN" altLang="en-US" sz="2400" b="0" i="0">
                              <a:latin typeface="Cambria Math" panose="02040503050406030204" pitchFamily="18" charset="0"/>
                            </a:rPr>
                            <m:t>−</m:t>
                          </m:r>
                          <m:sSub>
                            <m:sSubPr>
                              <m:ctrlPr>
                                <a:rPr lang="zh-CN" altLang="en-US" sz="2400" b="0" i="1">
                                  <a:latin typeface="Cambria Math" panose="02040503050406030204" pitchFamily="18" charset="0"/>
                                </a:rPr>
                              </m:ctrlPr>
                            </m:sSubPr>
                            <m:e>
                              <m:r>
                                <a:rPr lang="zh-CN" altLang="en-US" sz="2400" b="0" i="1">
                                  <a:latin typeface="Cambria Math" panose="02040503050406030204" pitchFamily="18" charset="0"/>
                                </a:rPr>
                                <m:t>𝛾</m:t>
                              </m:r>
                            </m:e>
                            <m:sub>
                              <m:r>
                                <a:rPr lang="zh-CN" altLang="en-US" sz="2400" b="0" i="0">
                                  <a:latin typeface="Cambria Math" panose="02040503050406030204" pitchFamily="18" charset="0"/>
                                </a:rPr>
                                <m:t>2</m:t>
                              </m:r>
                            </m:sub>
                          </m:sSub>
                          <m:r>
                            <a:rPr lang="zh-CN" altLang="en-US" sz="2400" b="0" i="0">
                              <a:latin typeface="Cambria Math" panose="02040503050406030204" pitchFamily="18" charset="0"/>
                            </a:rPr>
                            <m:t>+</m:t>
                          </m:r>
                          <m:sSub>
                            <m:sSubPr>
                              <m:ctrlPr>
                                <a:rPr lang="zh-CN" altLang="en-US" sz="2400" b="0" i="1">
                                  <a:latin typeface="Cambria Math" panose="02040503050406030204" pitchFamily="18" charset="0"/>
                                </a:rPr>
                              </m:ctrlPr>
                            </m:sSubPr>
                            <m:e>
                              <m:r>
                                <a:rPr lang="zh-CN" altLang="en-US" sz="2400" b="0" i="1">
                                  <a:latin typeface="Cambria Math" panose="02040503050406030204" pitchFamily="18" charset="0"/>
                                </a:rPr>
                                <m:t>𝛾</m:t>
                              </m:r>
                            </m:e>
                            <m:sub>
                              <m:r>
                                <a:rPr lang="zh-CN" altLang="en-US" sz="2400" b="0" i="0">
                                  <a:latin typeface="Cambria Math" panose="02040503050406030204" pitchFamily="18" charset="0"/>
                                </a:rPr>
                                <m:t>2</m:t>
                              </m:r>
                            </m:sub>
                          </m:sSub>
                          <m:r>
                            <a:rPr lang="zh-CN" altLang="en-US" sz="2400" b="0" i="1">
                              <a:latin typeface="Cambria Math" panose="02040503050406030204" pitchFamily="18" charset="0"/>
                            </a:rPr>
                            <m:t>𝜅</m:t>
                          </m:r>
                        </m:e>
                      </m:d>
                    </m:oMath>
                  </m:oMathPara>
                </a14:m>
                <a:endParaRPr lang="zh-CN" altLang="en-US" sz="2400" dirty="0">
                  <a:latin typeface="Times New Roman" panose="02020603050405020304" pitchFamily="18" charset="0"/>
                  <a:cs typeface="Times New Roman" panose="02020603050405020304" pitchFamily="18" charset="0"/>
                </a:endParaRPr>
              </a:p>
            </p:txBody>
          </p:sp>
        </mc:Choice>
        <mc:Fallback>
          <p:sp>
            <p:nvSpPr>
              <p:cNvPr id="16" name="文本框 15"/>
              <p:cNvSpPr txBox="1">
                <a:spLocks noRot="1" noChangeAspect="1" noMove="1" noResize="1" noEditPoints="1" noAdjustHandles="1" noChangeArrowheads="1" noChangeShapeType="1" noTextEdit="1"/>
              </p:cNvSpPr>
              <p:nvPr/>
            </p:nvSpPr>
            <p:spPr>
              <a:xfrm>
                <a:off x="232208" y="5524323"/>
                <a:ext cx="11441151" cy="461665"/>
              </a:xfrm>
              <a:prstGeom prst="rect">
                <a:avLst/>
              </a:prstGeom>
              <a:blipFill rotWithShape="1">
                <a:blip r:embed="rId7"/>
                <a:stretch>
                  <a:fillRect l="-4" t="-99" r="1" b="104"/>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5361" y="116633"/>
            <a:ext cx="629872" cy="612768"/>
            <a:chOff x="3070727" y="196457"/>
            <a:chExt cx="692047" cy="673255"/>
          </a:xfrm>
        </p:grpSpPr>
        <p:sp>
          <p:nvSpPr>
            <p:cNvPr id="5" name="平行四边形 4"/>
            <p:cNvSpPr/>
            <p:nvPr/>
          </p:nvSpPr>
          <p:spPr>
            <a:xfrm>
              <a:off x="3070727" y="196457"/>
              <a:ext cx="629587" cy="612775"/>
            </a:xfrm>
            <a:prstGeom prst="parallelogram">
              <a:avLst/>
            </a:prstGeom>
            <a:solidFill>
              <a:srgbClr val="024282"/>
            </a:solid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133187" y="256937"/>
              <a:ext cx="629587" cy="612775"/>
            </a:xfrm>
            <a:prstGeom prst="parallelogram">
              <a:avLst/>
            </a:prstGeom>
            <a:no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p:cNvCxnSpPr/>
          <p:nvPr/>
        </p:nvCxnSpPr>
        <p:spPr>
          <a:xfrm>
            <a:off x="367840" y="809674"/>
            <a:ext cx="11488800" cy="0"/>
          </a:xfrm>
          <a:prstGeom prst="line">
            <a:avLst/>
          </a:prstGeom>
          <a:ln w="9525">
            <a:solidFill>
              <a:srgbClr val="024282"/>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1554954" y="6395745"/>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prstClr val="white">
                    <a:lumMod val="75000"/>
                  </a:prstClr>
                </a:solidFill>
                <a:latin typeface="Calibri" panose="020F0502020204030204"/>
                <a:ea typeface="宋体" panose="02010600030101010101" pitchFamily="2" charset="-122"/>
              </a:rPr>
              <a:t>17</a:t>
            </a:r>
            <a:endParaRPr kumimoji="0" lang="zh-CN" altLang="en-US"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endParaRPr>
          </a:p>
        </p:txBody>
      </p:sp>
      <p:sp>
        <p:nvSpPr>
          <p:cNvPr id="27" name="箭头: 下 21"/>
          <p:cNvSpPr/>
          <p:nvPr/>
        </p:nvSpPr>
        <p:spPr>
          <a:xfrm>
            <a:off x="8297166" y="3390661"/>
            <a:ext cx="455755" cy="374754"/>
          </a:xfrm>
          <a:prstGeom prst="downArrow">
            <a:avLst/>
          </a:prstGeom>
          <a:solidFill>
            <a:srgbClr val="8BB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8" name="矩形: 圆角 29"/>
          <p:cNvSpPr/>
          <p:nvPr/>
        </p:nvSpPr>
        <p:spPr>
          <a:xfrm>
            <a:off x="5824635" y="3828919"/>
            <a:ext cx="5400815" cy="1530910"/>
          </a:xfrm>
          <a:prstGeom prst="roundRect">
            <a:avLst>
              <a:gd name="adj" fmla="val 1171"/>
            </a:avLst>
          </a:prstGeom>
          <a:noFill/>
          <a:ln w="19050">
            <a:solidFill>
              <a:srgbClr val="02428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74295" algn="just">
              <a:lnSpc>
                <a:spcPct val="120000"/>
              </a:lnSpc>
              <a:spcAft>
                <a:spcPts val="600"/>
              </a:spcAft>
              <a:buClr>
                <a:schemeClr val="accent1"/>
              </a:buClr>
            </a:pPr>
            <a:endParaRPr lang="en-US" altLang="zh-CN" sz="2000" dirty="0">
              <a:solidFill>
                <a:schemeClr val="tx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5824635" y="3858707"/>
            <a:ext cx="5400815" cy="1383264"/>
          </a:xfrm>
          <a:prstGeom prst="rect">
            <a:avLst/>
          </a:prstGeom>
          <a:noFill/>
        </p:spPr>
        <p:txBody>
          <a:bodyPr wrap="square">
            <a:spAutoFit/>
          </a:bodyPr>
          <a:lstStyle/>
          <a:p>
            <a:pPr algn="just">
              <a:lnSpc>
                <a:spcPct val="120000"/>
              </a:lnSpc>
              <a:spcAft>
                <a:spcPts val="600"/>
              </a:spcAft>
              <a:buClr>
                <a:schemeClr val="tx1"/>
              </a:buClr>
            </a:pPr>
            <a:r>
              <a:rPr lang="en-CA" altLang="zh-CN" sz="2400" b="1" dirty="0">
                <a:solidFill>
                  <a:srgbClr val="024282"/>
                </a:solidFill>
                <a:latin typeface="Times New Roman" panose="02020603050405020304" pitchFamily="18" charset="0"/>
                <a:cs typeface="Times New Roman" panose="02020603050405020304" pitchFamily="18" charset="0"/>
              </a:rPr>
              <a:t>A larger student model reduces the misfit and facilitates W2SG, though the performance gain eventually saturates.</a:t>
            </a:r>
            <a:endParaRPr lang="en-CA" altLang="zh-CN" sz="2400" b="1" dirty="0">
              <a:solidFill>
                <a:srgbClr val="024282"/>
              </a:solidFill>
              <a:latin typeface="Times New Roman" panose="02020603050405020304" pitchFamily="18" charset="0"/>
              <a:cs typeface="Times New Roman" panose="02020603050405020304" pitchFamily="18" charset="0"/>
            </a:endParaRPr>
          </a:p>
        </p:txBody>
      </p:sp>
      <p:sp>
        <p:nvSpPr>
          <p:cNvPr id="31" name="文本占位符 5"/>
          <p:cNvSpPr txBox="1"/>
          <p:nvPr/>
        </p:nvSpPr>
        <p:spPr>
          <a:xfrm>
            <a:off x="1127448" y="193957"/>
            <a:ext cx="4303196"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altLang="zh-CN" dirty="0"/>
              <a:t>W2SG on MSE Loss</a:t>
            </a:r>
            <a:endParaRPr lang="en-CA" altLang="zh-CN" dirty="0"/>
          </a:p>
        </p:txBody>
      </p:sp>
      <p:pic>
        <p:nvPicPr>
          <p:cNvPr id="3" name="图片 2" descr="文本&#10;&#10;AI 生成的内容可能不正确。"/>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50950" y="1663919"/>
            <a:ext cx="6987550" cy="1395185"/>
          </a:xfrm>
          <a:prstGeom prst="rect">
            <a:avLst/>
          </a:prstGeom>
        </p:spPr>
      </p:pic>
      <p:pic>
        <p:nvPicPr>
          <p:cNvPr id="9" name="图片 8" descr="文本&#10;&#10;AI 生成的内容可能不正确。"/>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686" y="2328497"/>
            <a:ext cx="4864184" cy="1078207"/>
          </a:xfrm>
          <a:prstGeom prst="rect">
            <a:avLst/>
          </a:prstGeom>
        </p:spPr>
      </p:pic>
      <p:pic>
        <p:nvPicPr>
          <p:cNvPr id="21" name="图片 20" descr="图表, 折线图&#10;&#10;AI 生成的内容可能不正确。"/>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566" y="1811565"/>
            <a:ext cx="5400815" cy="4230010"/>
          </a:xfrm>
          <a:prstGeom prst="rect">
            <a:avLst/>
          </a:prstGeom>
        </p:spPr>
      </p:pic>
      <p:sp>
        <p:nvSpPr>
          <p:cNvPr id="22" name="矩形 21"/>
          <p:cNvSpPr/>
          <p:nvPr/>
        </p:nvSpPr>
        <p:spPr>
          <a:xfrm>
            <a:off x="861294" y="1049029"/>
            <a:ext cx="10469412" cy="523220"/>
          </a:xfrm>
          <a:prstGeom prst="rect">
            <a:avLst/>
          </a:prstGeom>
        </p:spPr>
        <p:txBody>
          <a:bodyPr wrap="square">
            <a:spAutoFit/>
          </a:bodyPr>
          <a:lstStyle/>
          <a:p>
            <a:pPr algn="ctr">
              <a:spcBef>
                <a:spcPts val="600"/>
              </a:spcBef>
              <a:defRPr/>
            </a:pPr>
            <a:r>
              <a:rPr lang="en-CA" altLang="zh-CN" sz="2800" b="1" kern="0" dirty="0">
                <a:solidFill>
                  <a:srgbClr val="024282"/>
                </a:solidFill>
                <a:latin typeface="Times New Roman" panose="02020603050405020304" pitchFamily="18" charset="0"/>
                <a:ea typeface="+mj-ea"/>
                <a:cs typeface="Times New Roman" panose="02020603050405020304" pitchFamily="18" charset="0"/>
              </a:rPr>
              <a:t>Example</a:t>
            </a:r>
            <a:r>
              <a:rPr lang="zh-CN" altLang="en-US" sz="2800" b="1" kern="0" dirty="0">
                <a:solidFill>
                  <a:srgbClr val="024282"/>
                </a:solidFill>
                <a:latin typeface="Times New Roman" panose="02020603050405020304" pitchFamily="18" charset="0"/>
                <a:ea typeface="+mj-ea"/>
                <a:cs typeface="Times New Roman" panose="02020603050405020304" pitchFamily="18" charset="0"/>
              </a:rPr>
              <a:t>：</a:t>
            </a:r>
            <a:r>
              <a:rPr lang="en-US" altLang="zh-CN" sz="2800" b="1" kern="0" dirty="0">
                <a:solidFill>
                  <a:srgbClr val="024282"/>
                </a:solidFill>
                <a:latin typeface="Times New Roman" panose="02020603050405020304" pitchFamily="18" charset="0"/>
                <a:ea typeface="+mj-ea"/>
                <a:cs typeface="Times New Roman" panose="02020603050405020304" pitchFamily="18" charset="0"/>
              </a:rPr>
              <a:t>Ridge</a:t>
            </a:r>
            <a:r>
              <a:rPr lang="zh-CN" altLang="en-US" sz="2800" b="1" kern="0" dirty="0">
                <a:solidFill>
                  <a:srgbClr val="024282"/>
                </a:solidFill>
                <a:latin typeface="Times New Roman" panose="02020603050405020304" pitchFamily="18" charset="0"/>
                <a:ea typeface="+mj-ea"/>
                <a:cs typeface="Times New Roman" panose="02020603050405020304" pitchFamily="18" charset="0"/>
              </a:rPr>
              <a:t> </a:t>
            </a:r>
            <a:r>
              <a:rPr lang="en-US" altLang="zh-CN" sz="2800" b="1" kern="0" dirty="0">
                <a:solidFill>
                  <a:srgbClr val="024282"/>
                </a:solidFill>
                <a:latin typeface="Times New Roman" panose="02020603050405020304" pitchFamily="18" charset="0"/>
                <a:ea typeface="+mj-ea"/>
                <a:cs typeface="Times New Roman" panose="02020603050405020304" pitchFamily="18" charset="0"/>
              </a:rPr>
              <a:t>Regression</a:t>
            </a:r>
            <a:endParaRPr kumimoji="0" lang="zh-CN" altLang="en-US" sz="2800" b="1" i="0" u="none" strike="noStrike" kern="0" cap="none" spc="0" normalizeH="0" baseline="0" noProof="0" dirty="0">
              <a:ln>
                <a:noFill/>
              </a:ln>
              <a:solidFill>
                <a:srgbClr val="024282"/>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13680" y="102733"/>
            <a:ext cx="6641214" cy="6641214"/>
          </a:xfrm>
          <a:prstGeom prst="rect">
            <a:avLst/>
          </a:prstGeom>
        </p:spPr>
      </p:pic>
      <p:sp>
        <p:nvSpPr>
          <p:cNvPr id="2" name="文本占位符 3"/>
          <p:cNvSpPr txBox="1"/>
          <p:nvPr/>
        </p:nvSpPr>
        <p:spPr>
          <a:xfrm>
            <a:off x="6436079" y="779207"/>
            <a:ext cx="4256684" cy="16129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6000" b="1" kern="1200">
                <a:gradFill>
                  <a:gsLst>
                    <a:gs pos="36000">
                      <a:srgbClr val="024282"/>
                    </a:gs>
                    <a:gs pos="100000">
                      <a:srgbClr val="2764A7">
                        <a:lumMod val="15000"/>
                        <a:lumOff val="85000"/>
                        <a:alpha val="27000"/>
                      </a:srgbClr>
                    </a:gs>
                  </a:gsLst>
                  <a:lin ang="5400000" scaled="0"/>
                </a:gra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9900" b="1" i="0" u="none" strike="noStrike" kern="1200" cap="none" spc="0" normalizeH="0" baseline="0" noProof="0" dirty="0">
                <a:ln>
                  <a:noFill/>
                </a:ln>
                <a:gradFill>
                  <a:gsLst>
                    <a:gs pos="36000">
                      <a:srgbClr val="024282"/>
                    </a:gs>
                    <a:gs pos="100000">
                      <a:srgbClr val="2764A7">
                        <a:lumMod val="15000"/>
                        <a:lumOff val="85000"/>
                        <a:alpha val="27000"/>
                      </a:srgbClr>
                    </a:gs>
                  </a:gsLst>
                  <a:lin ang="5400000" scaled="0"/>
                </a:gradFill>
                <a:effectLst/>
                <a:uLnTx/>
                <a:uFillTx/>
                <a:latin typeface="Arial Black" panose="020B0A04020102020204" pitchFamily="34" charset="0"/>
                <a:ea typeface="微软雅黑" panose="020B0503020204020204" pitchFamily="34" charset="-122"/>
                <a:cs typeface="+mn-cs"/>
              </a:rPr>
              <a:t>04</a:t>
            </a:r>
            <a:endParaRPr kumimoji="0" lang="zh-CN" altLang="en-US" sz="19900" b="1" i="0" u="none" strike="noStrike" kern="1200" cap="none" spc="0" normalizeH="0" baseline="0" noProof="0" dirty="0">
              <a:ln>
                <a:noFill/>
              </a:ln>
              <a:gradFill>
                <a:gsLst>
                  <a:gs pos="36000">
                    <a:srgbClr val="024282"/>
                  </a:gs>
                  <a:gs pos="100000">
                    <a:srgbClr val="2764A7">
                      <a:lumMod val="15000"/>
                      <a:lumOff val="85000"/>
                      <a:alpha val="27000"/>
                    </a:srgbClr>
                  </a:gs>
                </a:gsLst>
                <a:lin ang="5400000" scaled="0"/>
              </a:gradFill>
              <a:effectLst/>
              <a:uLnTx/>
              <a:uFillTx/>
              <a:latin typeface="Arial Black" panose="020B0A04020102020204" pitchFamily="34" charset="0"/>
              <a:ea typeface="微软雅黑" panose="020B0503020204020204" pitchFamily="34" charset="-122"/>
              <a:cs typeface="+mn-cs"/>
            </a:endParaRPr>
          </a:p>
        </p:txBody>
      </p:sp>
      <p:sp>
        <p:nvSpPr>
          <p:cNvPr id="3" name="文本占位符 4"/>
          <p:cNvSpPr txBox="1"/>
          <p:nvPr/>
        </p:nvSpPr>
        <p:spPr>
          <a:xfrm>
            <a:off x="1674655" y="3246898"/>
            <a:ext cx="8606773" cy="660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ct val="0"/>
              </a:spcBef>
              <a:spcAft>
                <a:spcPct val="0"/>
              </a:spcAft>
              <a:defRPr/>
            </a:pPr>
            <a:r>
              <a:rPr lang="en-CA" altLang="zh-CN" sz="6600" dirty="0"/>
              <a:t>W2SG on CE Loss</a:t>
            </a:r>
            <a:endParaRPr lang="zh-CN" altLang="en-US" sz="6600" dirty="0"/>
          </a:p>
        </p:txBody>
      </p:sp>
      <p:cxnSp>
        <p:nvCxnSpPr>
          <p:cNvPr id="16" name="直接连接符 15"/>
          <p:cNvCxnSpPr/>
          <p:nvPr/>
        </p:nvCxnSpPr>
        <p:spPr>
          <a:xfrm>
            <a:off x="2156111" y="4293096"/>
            <a:ext cx="6696744" cy="0"/>
          </a:xfrm>
          <a:prstGeom prst="line">
            <a:avLst/>
          </a:prstGeom>
          <a:ln w="28575">
            <a:solidFill>
              <a:srgbClr val="024282"/>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2"/>
          <a:srcRect l="40729" t="42393"/>
          <a:stretch>
            <a:fillRect/>
          </a:stretch>
        </p:blipFill>
        <p:spPr>
          <a:xfrm>
            <a:off x="0" y="0"/>
            <a:ext cx="4437337" cy="2763968"/>
          </a:xfrm>
          <a:prstGeom prst="rect">
            <a:avLst/>
          </a:prstGeom>
        </p:spPr>
      </p:pic>
      <p:pic>
        <p:nvPicPr>
          <p:cNvPr id="12" name="图片 11"/>
          <p:cNvPicPr>
            <a:picLocks noChangeAspect="1"/>
          </p:cNvPicPr>
          <p:nvPr/>
        </p:nvPicPr>
        <p:blipFill>
          <a:blip r:embed="rId3"/>
          <a:srcRect r="41687" b="41802"/>
          <a:stretch>
            <a:fillRect/>
          </a:stretch>
        </p:blipFill>
        <p:spPr>
          <a:xfrm>
            <a:off x="7822801" y="4150801"/>
            <a:ext cx="4369200" cy="2707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5361" y="116633"/>
            <a:ext cx="629872" cy="612768"/>
            <a:chOff x="3070727" y="196457"/>
            <a:chExt cx="692047" cy="673255"/>
          </a:xfrm>
        </p:grpSpPr>
        <p:sp>
          <p:nvSpPr>
            <p:cNvPr id="5" name="平行四边形 4"/>
            <p:cNvSpPr/>
            <p:nvPr/>
          </p:nvSpPr>
          <p:spPr>
            <a:xfrm>
              <a:off x="3070727" y="196457"/>
              <a:ext cx="629587" cy="612775"/>
            </a:xfrm>
            <a:prstGeom prst="parallelogram">
              <a:avLst/>
            </a:prstGeom>
            <a:solidFill>
              <a:srgbClr val="024282"/>
            </a:solid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133187" y="256937"/>
              <a:ext cx="629587" cy="612775"/>
            </a:xfrm>
            <a:prstGeom prst="parallelogram">
              <a:avLst/>
            </a:prstGeom>
            <a:no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p:cNvCxnSpPr/>
          <p:nvPr/>
        </p:nvCxnSpPr>
        <p:spPr>
          <a:xfrm>
            <a:off x="367840" y="809674"/>
            <a:ext cx="11488800" cy="0"/>
          </a:xfrm>
          <a:prstGeom prst="line">
            <a:avLst/>
          </a:prstGeom>
          <a:ln w="9525">
            <a:solidFill>
              <a:srgbClr val="024282"/>
            </a:solidFill>
          </a:ln>
        </p:spPr>
        <p:style>
          <a:lnRef idx="1">
            <a:schemeClr val="accent1"/>
          </a:lnRef>
          <a:fillRef idx="0">
            <a:schemeClr val="accent1"/>
          </a:fillRef>
          <a:effectRef idx="0">
            <a:schemeClr val="accent1"/>
          </a:effectRef>
          <a:fontRef idx="minor">
            <a:schemeClr val="tx1"/>
          </a:fontRef>
        </p:style>
      </p:cxnSp>
      <p:sp>
        <p:nvSpPr>
          <p:cNvPr id="10" name="文本占位符 5"/>
          <p:cNvSpPr txBox="1"/>
          <p:nvPr/>
        </p:nvSpPr>
        <p:spPr>
          <a:xfrm>
            <a:off x="1127448" y="193957"/>
            <a:ext cx="8369092"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altLang="zh-CN" dirty="0"/>
              <a:t>W2SG on CE Loss</a:t>
            </a:r>
            <a:endParaRPr lang="zh-CN" altLang="en-US" dirty="0"/>
          </a:p>
        </p:txBody>
      </p:sp>
      <p:sp>
        <p:nvSpPr>
          <p:cNvPr id="17" name="文本框 16"/>
          <p:cNvSpPr txBox="1"/>
          <p:nvPr/>
        </p:nvSpPr>
        <p:spPr>
          <a:xfrm>
            <a:off x="11554954" y="6395745"/>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prstClr val="white">
                    <a:lumMod val="75000"/>
                  </a:prstClr>
                </a:solidFill>
                <a:latin typeface="Calibri" panose="020F0502020204030204"/>
                <a:ea typeface="宋体" panose="02010600030101010101" pitchFamily="2" charset="-122"/>
              </a:rPr>
              <a:t>18</a:t>
            </a:r>
            <a:endParaRPr kumimoji="0" lang="zh-CN" altLang="en-US"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endParaRPr>
          </a:p>
        </p:txBody>
      </p:sp>
      <p:sp>
        <p:nvSpPr>
          <p:cNvPr id="2" name="矩形 1"/>
          <p:cNvSpPr/>
          <p:nvPr/>
        </p:nvSpPr>
        <p:spPr>
          <a:xfrm>
            <a:off x="861294" y="1049029"/>
            <a:ext cx="10469412" cy="523220"/>
          </a:xfrm>
          <a:prstGeom prst="rect">
            <a:avLst/>
          </a:prstGeom>
        </p:spPr>
        <p:txBody>
          <a:bodyPr wrap="square">
            <a:spAutoFit/>
          </a:bodyPr>
          <a:lstStyle/>
          <a:p>
            <a:pPr algn="ctr">
              <a:spcBef>
                <a:spcPts val="600"/>
              </a:spcBef>
              <a:defRPr/>
            </a:pPr>
            <a:r>
              <a:rPr lang="en-CA" altLang="zh-CN" sz="2800" b="1" kern="0" dirty="0">
                <a:solidFill>
                  <a:srgbClr val="024282"/>
                </a:solidFill>
                <a:latin typeface="Times New Roman" panose="02020603050405020304" pitchFamily="18" charset="0"/>
                <a:ea typeface="+mj-ea"/>
                <a:cs typeface="Times New Roman" panose="02020603050405020304" pitchFamily="18" charset="0"/>
              </a:rPr>
              <a:t>Asymmetric Bregman Divergence: KL Divergence</a:t>
            </a:r>
            <a:endParaRPr lang="en-CA" altLang="zh-CN" sz="2800" b="1" kern="0" dirty="0">
              <a:solidFill>
                <a:srgbClr val="024282"/>
              </a:solidFill>
              <a:latin typeface="Times New Roman" panose="02020603050405020304" pitchFamily="18" charset="0"/>
              <a:ea typeface="+mj-ea"/>
              <a:cs typeface="Times New Roman" panose="02020603050405020304" pitchFamily="18" charset="0"/>
            </a:endParaRPr>
          </a:p>
        </p:txBody>
      </p:sp>
      <p:sp>
        <p:nvSpPr>
          <p:cNvPr id="3" name="Rectangle: Rounded Corners 21"/>
          <p:cNvSpPr/>
          <p:nvPr/>
        </p:nvSpPr>
        <p:spPr>
          <a:xfrm>
            <a:off x="1396596" y="4254523"/>
            <a:ext cx="9398808" cy="2019877"/>
          </a:xfrm>
          <a:prstGeom prst="roundRect">
            <a:avLst>
              <a:gd name="adj" fmla="val 9639"/>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7" name="文本框 26"/>
              <p:cNvSpPr txBox="1"/>
              <p:nvPr/>
            </p:nvSpPr>
            <p:spPr>
              <a:xfrm>
                <a:off x="1444237" y="4448339"/>
                <a:ext cx="5837507" cy="493148"/>
              </a:xfrm>
              <a:prstGeom prst="rect">
                <a:avLst/>
              </a:prstGeom>
              <a:noFill/>
            </p:spPr>
            <p:txBody>
              <a:bodyPr wrap="square" rtlCol="0">
                <a:spAutoFit/>
              </a:bodyPr>
              <a:lstStyle/>
              <a:p>
                <a:pPr algn="ctr">
                  <a:lnSpc>
                    <a:spcPct val="120000"/>
                  </a:lnSpc>
                  <a:spcAft>
                    <a:spcPts val="600"/>
                  </a:spcAft>
                  <a:buClr>
                    <a:schemeClr val="tx1"/>
                  </a:buClr>
                </a:pPr>
                <a:r>
                  <a:rPr lang="en-CA" altLang="zh-CN" sz="2400" dirty="0">
                    <a:latin typeface="Times New Roman" panose="02020603050405020304" pitchFamily="18" charset="0"/>
                    <a:cs typeface="Times New Roman" panose="02020603050405020304" pitchFamily="18" charset="0"/>
                  </a:rPr>
                  <a:t>Let </a:t>
                </a:r>
                <a14:m>
                  <m:oMath xmlns:m="http://schemas.openxmlformats.org/officeDocument/2006/math">
                    <m:r>
                      <a:rPr lang="en-CA" altLang="zh-CN" sz="2400" b="0" i="1">
                        <a:latin typeface="Cambria Math" panose="02040503050406030204" pitchFamily="18" charset="0"/>
                      </a:rPr>
                      <m:t>𝜙</m:t>
                    </m:r>
                    <m:r>
                      <a:rPr lang="en-CA" altLang="zh-CN" sz="2400" b="0" i="1">
                        <a:latin typeface="Cambria Math" panose="02040503050406030204" pitchFamily="18" charset="0"/>
                      </a:rPr>
                      <m:t>(</m:t>
                    </m:r>
                    <m:r>
                      <a:rPr lang="en-CA" altLang="zh-CN" sz="2400" b="0" i="1">
                        <a:latin typeface="Cambria Math" panose="02040503050406030204" pitchFamily="18" charset="0"/>
                      </a:rPr>
                      <m:t>𝑥</m:t>
                    </m:r>
                    <m:r>
                      <a:rPr lang="en-CA" altLang="zh-CN" sz="2400" b="0" i="1">
                        <a:latin typeface="Cambria Math" panose="02040503050406030204" pitchFamily="18" charset="0"/>
                      </a:rPr>
                      <m:t>)=∑</m:t>
                    </m:r>
                    <m:sSub>
                      <m:sSubPr>
                        <m:ctrlPr>
                          <a:rPr lang="zh-CN" altLang="zh-CN" sz="2400" i="1">
                            <a:latin typeface="Cambria Math" panose="02040503050406030204" pitchFamily="18" charset="0"/>
                          </a:rPr>
                        </m:ctrlPr>
                      </m:sSubPr>
                      <m:e>
                        <m:r>
                          <a:rPr lang="en-CA" altLang="zh-CN" sz="2400" b="0" i="1">
                            <a:latin typeface="Cambria Math" panose="02040503050406030204" pitchFamily="18" charset="0"/>
                          </a:rPr>
                          <m:t>𝑥</m:t>
                        </m:r>
                      </m:e>
                      <m:sub>
                        <m:r>
                          <a:rPr lang="en-CA" altLang="zh-CN" sz="2400" b="0" i="1">
                            <a:latin typeface="Cambria Math" panose="02040503050406030204" pitchFamily="18" charset="0"/>
                          </a:rPr>
                          <m:t>𝑖</m:t>
                        </m:r>
                      </m:sub>
                    </m:sSub>
                    <m:r>
                      <a:rPr lang="en-CA" altLang="zh-CN" sz="2400" b="0" i="1">
                        <a:latin typeface="Cambria Math" panose="02040503050406030204" pitchFamily="18" charset="0"/>
                      </a:rPr>
                      <m:t>𝑙𝑜𝑔</m:t>
                    </m:r>
                    <m:sSub>
                      <m:sSubPr>
                        <m:ctrlPr>
                          <a:rPr lang="zh-CN" altLang="zh-CN" sz="2400" i="1">
                            <a:latin typeface="Cambria Math" panose="02040503050406030204" pitchFamily="18" charset="0"/>
                          </a:rPr>
                        </m:ctrlPr>
                      </m:sSubPr>
                      <m:e>
                        <m:r>
                          <a:rPr lang="en-CA" altLang="zh-CN" sz="2400" b="0" i="1">
                            <a:latin typeface="Cambria Math" panose="02040503050406030204" pitchFamily="18" charset="0"/>
                          </a:rPr>
                          <m:t>𝑥</m:t>
                        </m:r>
                      </m:e>
                      <m:sub>
                        <m:r>
                          <a:rPr lang="en-CA" altLang="zh-CN" sz="2400" b="0" i="1">
                            <a:latin typeface="Cambria Math" panose="02040503050406030204" pitchFamily="18" charset="0"/>
                          </a:rPr>
                          <m:t>𝑖</m:t>
                        </m:r>
                      </m:sub>
                    </m:sSub>
                  </m:oMath>
                </a14:m>
                <a:r>
                  <a:rPr lang="zh-CN" altLang="en-US" sz="2400" dirty="0">
                    <a:effectLst/>
                    <a:latin typeface="Times New Roman" panose="02020603050405020304" pitchFamily="18" charset="0"/>
                    <a:cs typeface="Times New Roman" panose="02020603050405020304" pitchFamily="18" charset="0"/>
                  </a:rPr>
                  <a:t>，</a:t>
                </a:r>
                <a:r>
                  <a:rPr lang="en-CA" altLang="zh-CN" sz="2400" dirty="0">
                    <a:latin typeface="Times New Roman" panose="02020603050405020304" pitchFamily="18" charset="0"/>
                    <a:cs typeface="Times New Roman" panose="02020603050405020304" pitchFamily="18" charset="0"/>
                  </a:rPr>
                  <a:t>reverse cross-entropy</a:t>
                </a:r>
                <a:r>
                  <a:rPr lang="zh-CN" altLang="zh-CN" sz="2400" dirty="0">
                    <a:effectLst/>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p:txBody>
          </p:sp>
        </mc:Choice>
        <mc:Fallback>
          <p:sp>
            <p:nvSpPr>
              <p:cNvPr id="27" name="文本框 26"/>
              <p:cNvSpPr txBox="1">
                <a:spLocks noRot="1" noChangeAspect="1" noMove="1" noResize="1" noEditPoints="1" noAdjustHandles="1" noChangeArrowheads="1" noChangeShapeType="1" noTextEdit="1"/>
              </p:cNvSpPr>
              <p:nvPr/>
            </p:nvSpPr>
            <p:spPr>
              <a:xfrm>
                <a:off x="1444237" y="4448339"/>
                <a:ext cx="5837507" cy="493148"/>
              </a:xfrm>
              <a:prstGeom prst="rect">
                <a:avLst/>
              </a:prstGeom>
              <a:blipFill rotWithShape="1">
                <a:blip r:embed="rId1"/>
                <a:stretch>
                  <a:fillRect l="-4" t="-33" r="3" b="11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文本框 7"/>
              <p:cNvSpPr txBox="1"/>
              <p:nvPr/>
            </p:nvSpPr>
            <p:spPr>
              <a:xfrm>
                <a:off x="359855" y="1650314"/>
                <a:ext cx="5427627" cy="496867"/>
              </a:xfrm>
              <a:prstGeom prst="rect">
                <a:avLst/>
              </a:prstGeom>
              <a:noFill/>
            </p:spPr>
            <p:txBody>
              <a:bodyPr wrap="square">
                <a:spAutoFit/>
              </a:bodyPr>
              <a:lstStyle/>
              <a:p>
                <a:pPr marL="284480" indent="-285750" algn="just">
                  <a:lnSpc>
                    <a:spcPct val="120000"/>
                  </a:lnSpc>
                  <a:spcAft>
                    <a:spcPts val="600"/>
                  </a:spcAft>
                  <a:buClr>
                    <a:schemeClr val="tx1"/>
                  </a:buClr>
                  <a:buFont typeface="Wingdings" panose="05000000000000000000" pitchFamily="2" charset="2"/>
                  <a:buChar char="Ø"/>
                </a:pPr>
                <a14:m>
                  <m:oMath xmlns:m="http://schemas.openxmlformats.org/officeDocument/2006/math">
                    <m:r>
                      <a:rPr lang="en-CA" altLang="zh-CN" sz="2400" i="1" smtClean="0">
                        <a:latin typeface="Cambria Math" panose="02040503050406030204" pitchFamily="18" charset="0"/>
                      </a:rPr>
                      <m:t>𝐾</m:t>
                    </m:r>
                  </m:oMath>
                </a14:m>
                <a:r>
                  <a:rPr lang="en-CA" altLang="zh-CN" sz="2400" dirty="0">
                    <a:latin typeface="Times New Roman" panose="02020603050405020304" pitchFamily="18" charset="0"/>
                    <a:cs typeface="Times New Roman" panose="02020603050405020304" pitchFamily="18" charset="0"/>
                  </a:rPr>
                  <a:t>-class classification problem</a:t>
                </a:r>
                <a:r>
                  <a:rPr lang="zh-CN" altLang="zh-CN" sz="2400" dirty="0">
                    <a:effectLst/>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p:txBody>
          </p:sp>
        </mc:Choice>
        <mc:Fallback>
          <p:sp>
            <p:nvSpPr>
              <p:cNvPr id="8" name="文本框 7"/>
              <p:cNvSpPr txBox="1">
                <a:spLocks noRot="1" noChangeAspect="1" noMove="1" noResize="1" noEditPoints="1" noAdjustHandles="1" noChangeArrowheads="1" noChangeShapeType="1" noTextEdit="1"/>
              </p:cNvSpPr>
              <p:nvPr/>
            </p:nvSpPr>
            <p:spPr>
              <a:xfrm>
                <a:off x="359855" y="1650314"/>
                <a:ext cx="5427627" cy="496867"/>
              </a:xfrm>
              <a:prstGeom prst="rect">
                <a:avLst/>
              </a:prstGeom>
              <a:blipFill rotWithShape="1">
                <a:blip r:embed="rId2"/>
                <a:stretch>
                  <a:fillRect l="-8" t="-118" r="2" b="50"/>
                </a:stretch>
              </a:blipFill>
            </p:spPr>
            <p:txBody>
              <a:bodyPr/>
              <a:lstStyle/>
              <a:p>
                <a:r>
                  <a:rPr lang="zh-CN" altLang="en-US">
                    <a:noFill/>
                  </a:rPr>
                  <a:t> </a:t>
                </a:r>
              </a:p>
            </p:txBody>
          </p:sp>
        </mc:Fallback>
      </mc:AlternateContent>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843" y="2509974"/>
            <a:ext cx="3148989" cy="856243"/>
          </a:xfrm>
          <a:prstGeom prst="rect">
            <a:avLst/>
          </a:prstGeom>
          <a:noFill/>
          <a:extLst>
            <a:ext uri="{909E8E84-426E-40DD-AFC4-6F175D3DCCD1}">
              <a14:hiddenFill xmlns:a14="http://schemas.microsoft.com/office/drawing/2010/main">
                <a:solidFill>
                  <a:srgbClr val="FFFFFF"/>
                </a:solidFill>
              </a14:hiddenFill>
            </a:ext>
          </a:extLst>
        </p:spPr>
      </p:pic>
      <p:sp>
        <p:nvSpPr>
          <p:cNvPr id="18" name="文本框 17"/>
          <p:cNvSpPr txBox="1"/>
          <p:nvPr/>
        </p:nvSpPr>
        <p:spPr>
          <a:xfrm>
            <a:off x="359856" y="2624640"/>
            <a:ext cx="2784788" cy="496867"/>
          </a:xfrm>
          <a:prstGeom prst="rect">
            <a:avLst/>
          </a:prstGeom>
          <a:noFill/>
        </p:spPr>
        <p:txBody>
          <a:bodyPr wrap="square">
            <a:spAutoFit/>
          </a:bodyPr>
          <a:lstStyle/>
          <a:p>
            <a:pPr marL="284480" indent="-285750" algn="just">
              <a:lnSpc>
                <a:spcPct val="120000"/>
              </a:lnSpc>
              <a:spcAft>
                <a:spcPts val="600"/>
              </a:spcAft>
              <a:buClr>
                <a:schemeClr val="tx1"/>
              </a:buClr>
              <a:buFont typeface="Wingdings" panose="05000000000000000000" pitchFamily="2" charset="2"/>
              <a:buChar char="Ø"/>
            </a:pPr>
            <a:r>
              <a:rPr lang="en-CA" altLang="zh-CN" sz="2400" dirty="0">
                <a:latin typeface="Times New Roman" panose="02020603050405020304" pitchFamily="18" charset="0"/>
                <a:cs typeface="Times New Roman" panose="02020603050405020304" pitchFamily="18" charset="0"/>
              </a:rPr>
              <a:t>Cross-entropy loss:</a:t>
            </a:r>
            <a:endParaRPr lang="en-US" altLang="zh-CN" sz="2400" dirty="0">
              <a:latin typeface="Times New Roman" panose="02020603050405020304" pitchFamily="18" charset="0"/>
              <a:cs typeface="Times New Roman" panose="02020603050405020304" pitchFamily="18" charset="0"/>
            </a:endParaRPr>
          </a:p>
        </p:txBody>
      </p:sp>
      <p:sp>
        <p:nvSpPr>
          <p:cNvPr id="19" name="文本框 18"/>
          <p:cNvSpPr txBox="1"/>
          <p:nvPr/>
        </p:nvSpPr>
        <p:spPr>
          <a:xfrm>
            <a:off x="6554990" y="1650314"/>
            <a:ext cx="2595219" cy="496867"/>
          </a:xfrm>
          <a:prstGeom prst="rect">
            <a:avLst/>
          </a:prstGeom>
          <a:noFill/>
        </p:spPr>
        <p:txBody>
          <a:bodyPr wrap="square">
            <a:spAutoFit/>
          </a:bodyPr>
          <a:lstStyle/>
          <a:p>
            <a:pPr marL="284480" indent="-285750" algn="just">
              <a:lnSpc>
                <a:spcPct val="120000"/>
              </a:lnSpc>
              <a:spcAft>
                <a:spcPts val="600"/>
              </a:spcAft>
              <a:buClr>
                <a:schemeClr val="tx1"/>
              </a:buClr>
              <a:buFont typeface="Wingdings" panose="05000000000000000000" pitchFamily="2" charset="2"/>
              <a:buChar char="Ø"/>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KL divergence:</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0973" y="1523671"/>
            <a:ext cx="3034646" cy="898879"/>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9"/>
          <p:cNvSpPr txBox="1"/>
          <p:nvPr/>
        </p:nvSpPr>
        <p:spPr>
          <a:xfrm>
            <a:off x="6566141" y="2624640"/>
            <a:ext cx="2595219" cy="496867"/>
          </a:xfrm>
          <a:prstGeom prst="rect">
            <a:avLst/>
          </a:prstGeom>
          <a:noFill/>
        </p:spPr>
        <p:txBody>
          <a:bodyPr wrap="square">
            <a:spAutoFit/>
          </a:bodyPr>
          <a:lstStyle/>
          <a:p>
            <a:pPr marL="284480" indent="-285750" algn="just">
              <a:lnSpc>
                <a:spcPct val="120000"/>
              </a:lnSpc>
              <a:spcAft>
                <a:spcPts val="600"/>
              </a:spcAft>
              <a:buClr>
                <a:schemeClr val="tx1"/>
              </a:buClr>
              <a:buFont typeface="Wingdings" panose="05000000000000000000" pitchFamily="2" charset="2"/>
              <a:buChar char="Ø"/>
            </a:pPr>
            <a:r>
              <a:rPr lang="en-CA" altLang="zh-CN" sz="2400" dirty="0">
                <a:latin typeface="Times New Roman" panose="02020603050405020304" pitchFamily="18" charset="0"/>
                <a:cs typeface="Times New Roman" panose="02020603050405020304" pitchFamily="18" charset="0"/>
              </a:rPr>
              <a:t>Entropy:</a:t>
            </a:r>
            <a:endParaRPr lang="en-CA" altLang="zh-CN" sz="2400" dirty="0">
              <a:latin typeface="Times New Roman" panose="02020603050405020304" pitchFamily="18" charset="0"/>
              <a:cs typeface="Times New Roman" panose="02020603050405020304" pitchFamily="18" charset="0"/>
            </a:endParaRPr>
          </a:p>
        </p:txBody>
      </p:sp>
      <p:pic>
        <p:nvPicPr>
          <p:cNvPr id="133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8415" y="2488641"/>
            <a:ext cx="2958140" cy="93091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8315" y="3620331"/>
            <a:ext cx="3662837" cy="305713"/>
          </a:xfrm>
          <a:prstGeom prst="rect">
            <a:avLst/>
          </a:prstGeom>
          <a:noFill/>
          <a:extLst>
            <a:ext uri="{909E8E84-426E-40DD-AFC4-6F175D3DCCD1}">
              <a14:hiddenFill xmlns:a14="http://schemas.microsoft.com/office/drawing/2010/main">
                <a:solidFill>
                  <a:srgbClr val="FFFFFF"/>
                </a:solidFill>
              </a14:hiddenFill>
            </a:ext>
          </a:extLst>
        </p:spPr>
      </p:pic>
      <p:sp>
        <p:nvSpPr>
          <p:cNvPr id="22" name="矩形: 圆角 29"/>
          <p:cNvSpPr/>
          <p:nvPr/>
        </p:nvSpPr>
        <p:spPr>
          <a:xfrm>
            <a:off x="3997079" y="3470494"/>
            <a:ext cx="4020648" cy="605389"/>
          </a:xfrm>
          <a:prstGeom prst="roundRect">
            <a:avLst>
              <a:gd name="adj" fmla="val 1171"/>
            </a:avLst>
          </a:prstGeom>
          <a:noFill/>
          <a:ln w="19050">
            <a:solidFill>
              <a:srgbClr val="02428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74295" algn="just">
              <a:lnSpc>
                <a:spcPct val="120000"/>
              </a:lnSpc>
              <a:spcAft>
                <a:spcPts val="600"/>
              </a:spcAft>
              <a:buClr>
                <a:schemeClr val="accent1"/>
              </a:buClr>
            </a:pPr>
            <a:endParaRPr lang="en-US" altLang="zh-CN" sz="2000" dirty="0">
              <a:solidFill>
                <a:schemeClr val="tx1"/>
              </a:solidFill>
              <a:latin typeface="微软雅黑" panose="020B0503020204020204" pitchFamily="34" charset="-122"/>
              <a:ea typeface="微软雅黑" panose="020B0503020204020204" pitchFamily="34" charset="-122"/>
            </a:endParaRPr>
          </a:p>
        </p:txBody>
      </p:sp>
      <p:pic>
        <p:nvPicPr>
          <p:cNvPr id="1332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6418" y="4318917"/>
            <a:ext cx="3402967" cy="866861"/>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463" y="5310641"/>
            <a:ext cx="8953073" cy="695961"/>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50"/>
          <p:cNvSpPr/>
          <p:nvPr/>
        </p:nvSpPr>
        <p:spPr>
          <a:xfrm>
            <a:off x="8633130" y="5258764"/>
            <a:ext cx="1324909" cy="7895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randombar(horizontal)">
                                      <p:cBhvr>
                                        <p:cTn id="7" dur="500"/>
                                        <p:tgtEl>
                                          <p:spTgt spid="13320"/>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checkerboard(across)">
                                      <p:cBhvr>
                                        <p:cTn id="18" dur="500"/>
                                        <p:tgtEl>
                                          <p:spTgt spid="27"/>
                                        </p:tgtEl>
                                      </p:cBhvr>
                                    </p:animEffect>
                                  </p:childTnLst>
                                </p:cTn>
                              </p:par>
                              <p:par>
                                <p:cTn id="19" presetID="5" presetClass="entr" presetSubtype="10" fill="hold" nodeType="withEffect">
                                  <p:stCondLst>
                                    <p:cond delay="0"/>
                                  </p:stCondLst>
                                  <p:childTnLst>
                                    <p:set>
                                      <p:cBhvr>
                                        <p:cTn id="20" dur="1" fill="hold">
                                          <p:stCondLst>
                                            <p:cond delay="0"/>
                                          </p:stCondLst>
                                        </p:cTn>
                                        <p:tgtEl>
                                          <p:spTgt spid="13322"/>
                                        </p:tgtEl>
                                        <p:attrNameLst>
                                          <p:attrName>style.visibility</p:attrName>
                                        </p:attrNameLst>
                                      </p:cBhvr>
                                      <p:to>
                                        <p:strVal val="visible"/>
                                      </p:to>
                                    </p:set>
                                    <p:animEffect transition="in" filter="checkerboard(across)">
                                      <p:cBhvr>
                                        <p:cTn id="21" dur="500"/>
                                        <p:tgtEl>
                                          <p:spTgt spid="13322"/>
                                        </p:tgtEl>
                                      </p:cBhvr>
                                    </p:animEffect>
                                  </p:childTnLst>
                                </p:cTn>
                              </p:par>
                              <p:par>
                                <p:cTn id="22" presetID="2" presetClass="entr" presetSubtype="4" fill="hold" nodeType="withEffect">
                                  <p:stCondLst>
                                    <p:cond delay="0"/>
                                  </p:stCondLst>
                                  <p:childTnLst>
                                    <p:set>
                                      <p:cBhvr>
                                        <p:cTn id="23" dur="1" fill="hold">
                                          <p:stCondLst>
                                            <p:cond delay="0"/>
                                          </p:stCondLst>
                                        </p:cTn>
                                        <p:tgtEl>
                                          <p:spTgt spid="13324"/>
                                        </p:tgtEl>
                                        <p:attrNameLst>
                                          <p:attrName>style.visibility</p:attrName>
                                        </p:attrNameLst>
                                      </p:cBhvr>
                                      <p:to>
                                        <p:strVal val="visible"/>
                                      </p:to>
                                    </p:set>
                                    <p:anim calcmode="lin" valueType="num">
                                      <p:cBhvr additive="base">
                                        <p:cTn id="24" dur="500" fill="hold"/>
                                        <p:tgtEl>
                                          <p:spTgt spid="13324"/>
                                        </p:tgtEl>
                                        <p:attrNameLst>
                                          <p:attrName>ppt_x</p:attrName>
                                        </p:attrNameLst>
                                      </p:cBhvr>
                                      <p:tavLst>
                                        <p:tav tm="0">
                                          <p:val>
                                            <p:strVal val="#ppt_x"/>
                                          </p:val>
                                        </p:tav>
                                        <p:tav tm="100000">
                                          <p:val>
                                            <p:strVal val="#ppt_x"/>
                                          </p:val>
                                        </p:tav>
                                      </p:tavLst>
                                    </p:anim>
                                    <p:anim calcmode="lin" valueType="num">
                                      <p:cBhvr additive="base">
                                        <p:cTn id="25" dur="500" fill="hold"/>
                                        <p:tgtEl>
                                          <p:spTgt spid="1332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p:bldP spid="22" grpId="1"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5361" y="116633"/>
            <a:ext cx="629872" cy="612768"/>
            <a:chOff x="3070727" y="196457"/>
            <a:chExt cx="692047" cy="673255"/>
          </a:xfrm>
        </p:grpSpPr>
        <p:sp>
          <p:nvSpPr>
            <p:cNvPr id="5" name="平行四边形 4"/>
            <p:cNvSpPr/>
            <p:nvPr/>
          </p:nvSpPr>
          <p:spPr>
            <a:xfrm>
              <a:off x="3070727" y="196457"/>
              <a:ext cx="629587" cy="612775"/>
            </a:xfrm>
            <a:prstGeom prst="parallelogram">
              <a:avLst/>
            </a:prstGeom>
            <a:solidFill>
              <a:srgbClr val="024282"/>
            </a:solid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133187" y="256937"/>
              <a:ext cx="629587" cy="612775"/>
            </a:xfrm>
            <a:prstGeom prst="parallelogram">
              <a:avLst/>
            </a:prstGeom>
            <a:no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p:cNvCxnSpPr/>
          <p:nvPr/>
        </p:nvCxnSpPr>
        <p:spPr>
          <a:xfrm>
            <a:off x="367840" y="809674"/>
            <a:ext cx="11488800" cy="0"/>
          </a:xfrm>
          <a:prstGeom prst="line">
            <a:avLst/>
          </a:prstGeom>
          <a:ln w="9525">
            <a:solidFill>
              <a:srgbClr val="024282"/>
            </a:solidFill>
          </a:ln>
        </p:spPr>
        <p:style>
          <a:lnRef idx="1">
            <a:schemeClr val="accent1"/>
          </a:lnRef>
          <a:fillRef idx="0">
            <a:schemeClr val="accent1"/>
          </a:fillRef>
          <a:effectRef idx="0">
            <a:schemeClr val="accent1"/>
          </a:effectRef>
          <a:fontRef idx="minor">
            <a:schemeClr val="tx1"/>
          </a:fontRef>
        </p:style>
      </p:cxnSp>
      <p:sp>
        <p:nvSpPr>
          <p:cNvPr id="10" name="文本占位符 5"/>
          <p:cNvSpPr txBox="1"/>
          <p:nvPr/>
        </p:nvSpPr>
        <p:spPr>
          <a:xfrm>
            <a:off x="1127448" y="193957"/>
            <a:ext cx="8369092"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altLang="zh-CN" dirty="0"/>
              <a:t>W2SG on CE Loss</a:t>
            </a:r>
            <a:endParaRPr lang="zh-CN" altLang="en-US" dirty="0"/>
          </a:p>
        </p:txBody>
      </p:sp>
      <p:sp>
        <p:nvSpPr>
          <p:cNvPr id="17" name="文本框 16"/>
          <p:cNvSpPr txBox="1"/>
          <p:nvPr/>
        </p:nvSpPr>
        <p:spPr>
          <a:xfrm>
            <a:off x="11554954" y="6395745"/>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prstClr val="white">
                    <a:lumMod val="75000"/>
                  </a:prstClr>
                </a:solidFill>
                <a:latin typeface="Calibri" panose="020F0502020204030204"/>
                <a:ea typeface="宋体" panose="02010600030101010101" pitchFamily="2" charset="-122"/>
              </a:rPr>
              <a:t>19</a:t>
            </a:r>
            <a:endParaRPr kumimoji="0" lang="zh-CN" altLang="en-US"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endParaRPr>
          </a:p>
        </p:txBody>
      </p:sp>
      <p:sp>
        <p:nvSpPr>
          <p:cNvPr id="3" name="Rectangle: Rounded Corners 21"/>
          <p:cNvSpPr/>
          <p:nvPr/>
        </p:nvSpPr>
        <p:spPr>
          <a:xfrm>
            <a:off x="1542748" y="3579636"/>
            <a:ext cx="9398808" cy="1165822"/>
          </a:xfrm>
          <a:prstGeom prst="roundRect">
            <a:avLst>
              <a:gd name="adj" fmla="val 9639"/>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24" name="Picture 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65615" y="3781699"/>
            <a:ext cx="8953073" cy="695961"/>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392209" y="1593031"/>
            <a:ext cx="8335035" cy="496867"/>
          </a:xfrm>
          <a:prstGeom prst="rect">
            <a:avLst/>
          </a:prstGeom>
          <a:noFill/>
        </p:spPr>
        <p:txBody>
          <a:bodyPr wrap="square">
            <a:spAutoFit/>
          </a:bodyPr>
          <a:lstStyle/>
          <a:p>
            <a:pPr marL="284480" indent="-285750" algn="just">
              <a:lnSpc>
                <a:spcPct val="120000"/>
              </a:lnSpc>
              <a:spcAft>
                <a:spcPts val="600"/>
              </a:spcAft>
              <a:buClr>
                <a:schemeClr val="tx1"/>
              </a:buClr>
              <a:buFont typeface="Wingdings" panose="05000000000000000000" pitchFamily="2" charset="2"/>
              <a:buChar char="Ø"/>
            </a:pPr>
            <a:r>
              <a:rPr lang="en-CA" altLang="zh-CN" sz="2400" dirty="0">
                <a:latin typeface="Times New Roman" panose="02020603050405020304" pitchFamily="18" charset="0"/>
                <a:cs typeface="Times New Roman" panose="02020603050405020304" pitchFamily="18" charset="0"/>
              </a:rPr>
              <a:t>The original W2SG paper designs a regularized loss:</a:t>
            </a:r>
            <a:endParaRPr lang="en-CA" altLang="zh-CN" sz="2400" dirty="0">
              <a:latin typeface="Times New Roman" panose="02020603050405020304" pitchFamily="18" charset="0"/>
              <a:cs typeface="Times New Roman" panose="02020603050405020304" pitchFamily="18" charset="0"/>
            </a:endParaRPr>
          </a:p>
        </p:txBody>
      </p:sp>
      <p:sp>
        <p:nvSpPr>
          <p:cNvPr id="11" name="矩形 50"/>
          <p:cNvSpPr/>
          <p:nvPr/>
        </p:nvSpPr>
        <p:spPr>
          <a:xfrm>
            <a:off x="8727244" y="3685102"/>
            <a:ext cx="1401919" cy="87584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4059" y="2190958"/>
            <a:ext cx="7463883" cy="36833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2" name="文本框 11"/>
              <p:cNvSpPr txBox="1"/>
              <p:nvPr/>
            </p:nvSpPr>
            <p:spPr>
              <a:xfrm>
                <a:off x="700619" y="2637843"/>
                <a:ext cx="9398808" cy="979948"/>
              </a:xfrm>
              <a:prstGeom prst="rect">
                <a:avLst/>
              </a:prstGeom>
              <a:noFill/>
            </p:spPr>
            <p:txBody>
              <a:bodyPr wrap="square" rtlCol="0">
                <a:spAutoFit/>
              </a:bodyPr>
              <a:lstStyle/>
              <a:p>
                <a:pPr algn="just">
                  <a:lnSpc>
                    <a:spcPct val="120000"/>
                  </a:lnSpc>
                  <a:spcAft>
                    <a:spcPts val="600"/>
                  </a:spcAft>
                  <a:buClr>
                    <a:schemeClr val="tx1"/>
                  </a:buClr>
                </a:pPr>
                <a:r>
                  <a:rPr lang="en-US" altLang="zh-CN" sz="2400" dirty="0">
                    <a:latin typeface="Times New Roman" panose="02020603050405020304" pitchFamily="18" charset="0"/>
                    <a:cs typeface="Times New Roman" panose="02020603050405020304" pitchFamily="18" charset="0"/>
                  </a:rPr>
                  <a:t>where </a:t>
                </a:r>
                <a14:m>
                  <m:oMath xmlns:m="http://schemas.openxmlformats.org/officeDocument/2006/math">
                    <m:sSub>
                      <m:sSubPr>
                        <m:ctrlPr>
                          <a:rPr lang="zh-CN" altLang="zh-CN" sz="2400" i="1">
                            <a:latin typeface="Cambria Math" panose="02040503050406030204" pitchFamily="18" charset="0"/>
                          </a:rPr>
                        </m:ctrlPr>
                      </m:sSubPr>
                      <m:e>
                        <m:acc>
                          <m:accPr>
                            <m:ctrlPr>
                              <a:rPr lang="zh-CN" altLang="zh-CN" sz="2400" i="1">
                                <a:latin typeface="Cambria Math" panose="02040503050406030204" pitchFamily="18" charset="0"/>
                              </a:rPr>
                            </m:ctrlPr>
                          </m:accPr>
                          <m:e>
                            <m:r>
                              <a:rPr lang="en-CA" altLang="zh-CN" sz="2400" i="1">
                                <a:latin typeface="Cambria Math" panose="02040503050406030204" pitchFamily="18" charset="0"/>
                              </a:rPr>
                              <m:t>𝑓</m:t>
                            </m:r>
                          </m:e>
                        </m:acc>
                      </m:e>
                      <m:sub>
                        <m:r>
                          <m:rPr>
                            <m:sty m:val="p"/>
                          </m:rPr>
                          <a:rPr lang="en-CA" altLang="zh-CN" sz="2400">
                            <a:latin typeface="Cambria Math" panose="02040503050406030204" pitchFamily="18" charset="0"/>
                          </a:rPr>
                          <m:t>w</m:t>
                        </m:r>
                        <m:r>
                          <a:rPr lang="en-CA" altLang="zh-CN" sz="2400" i="1">
                            <a:latin typeface="Cambria Math" panose="02040503050406030204" pitchFamily="18" charset="0"/>
                          </a:rPr>
                          <m:t>′</m:t>
                        </m:r>
                      </m:sub>
                    </m:sSub>
                    <m:d>
                      <m:dPr>
                        <m:ctrlPr>
                          <a:rPr lang="zh-CN" altLang="zh-CN" sz="2400" i="1">
                            <a:latin typeface="Cambria Math" panose="02040503050406030204" pitchFamily="18" charset="0"/>
                          </a:rPr>
                        </m:ctrlPr>
                      </m:dPr>
                      <m:e>
                        <m:r>
                          <a:rPr lang="en-CA" altLang="zh-CN" sz="2400" i="1">
                            <a:latin typeface="Cambria Math" panose="02040503050406030204" pitchFamily="18" charset="0"/>
                          </a:rPr>
                          <m:t>𝑥</m:t>
                        </m:r>
                      </m:e>
                    </m:d>
                  </m:oMath>
                </a14:m>
                <a:r>
                  <a:rPr lang="en-CA" altLang="zh-CN" sz="2400" dirty="0">
                    <a:latin typeface="Times New Roman" panose="02020603050405020304" pitchFamily="18" charset="0"/>
                    <a:cs typeface="Times New Roman" panose="02020603050405020304" pitchFamily="18" charset="0"/>
                  </a:rPr>
                  <a:t> denotes the hardened prediction of the student model, i.e. </a:t>
                </a:r>
                <a14:m>
                  <m:oMath xmlns:m="http://schemas.openxmlformats.org/officeDocument/2006/math">
                    <m:sSub>
                      <m:sSubPr>
                        <m:ctrlPr>
                          <a:rPr lang="zh-CN" altLang="zh-CN" sz="2400" i="1">
                            <a:latin typeface="Cambria Math" panose="02040503050406030204" pitchFamily="18" charset="0"/>
                          </a:rPr>
                        </m:ctrlPr>
                      </m:sSubPr>
                      <m:e>
                        <m:acc>
                          <m:accPr>
                            <m:ctrlPr>
                              <a:rPr lang="zh-CN" altLang="zh-CN" sz="2400" i="1">
                                <a:latin typeface="Cambria Math" panose="02040503050406030204" pitchFamily="18" charset="0"/>
                              </a:rPr>
                            </m:ctrlPr>
                          </m:accPr>
                          <m:e>
                            <m:r>
                              <a:rPr lang="en-CA" altLang="zh-CN" sz="2400" i="1">
                                <a:latin typeface="Cambria Math" panose="02040503050406030204" pitchFamily="18" charset="0"/>
                              </a:rPr>
                              <m:t>𝑓</m:t>
                            </m:r>
                          </m:e>
                        </m:acc>
                      </m:e>
                      <m:sub>
                        <m:r>
                          <m:rPr>
                            <m:sty m:val="p"/>
                          </m:rPr>
                          <a:rPr lang="en-CA" altLang="zh-CN" sz="2400">
                            <a:latin typeface="Cambria Math" panose="02040503050406030204" pitchFamily="18" charset="0"/>
                          </a:rPr>
                          <m:t>w</m:t>
                        </m:r>
                        <m:r>
                          <a:rPr lang="en-CA" altLang="zh-CN" sz="2400" i="1">
                            <a:latin typeface="Cambria Math" panose="02040503050406030204" pitchFamily="18" charset="0"/>
                          </a:rPr>
                          <m:t>′</m:t>
                        </m:r>
                      </m:sub>
                    </m:sSub>
                    <m:d>
                      <m:dPr>
                        <m:ctrlPr>
                          <a:rPr lang="zh-CN" altLang="zh-CN" sz="2400" i="1">
                            <a:latin typeface="Cambria Math" panose="02040503050406030204" pitchFamily="18" charset="0"/>
                          </a:rPr>
                        </m:ctrlPr>
                      </m:dPr>
                      <m:e>
                        <m:r>
                          <a:rPr lang="en-CA" altLang="zh-CN" sz="2400" i="1">
                            <a:latin typeface="Cambria Math" panose="02040503050406030204" pitchFamily="18" charset="0"/>
                          </a:rPr>
                          <m:t>𝑥</m:t>
                        </m:r>
                      </m:e>
                    </m:d>
                  </m:oMath>
                </a14:m>
                <a:r>
                  <a:rPr lang="en-CA" altLang="zh-CN" sz="2400" dirty="0">
                    <a:latin typeface="Times New Roman" panose="02020603050405020304" pitchFamily="18" charset="0"/>
                    <a:cs typeface="Times New Roman" panose="02020603050405020304" pitchFamily="18" charset="0"/>
                  </a:rPr>
                  <a:t> is a one-hot vector.</a:t>
                </a:r>
                <a:endParaRPr lang="en-CA" altLang="zh-CN" sz="2400" dirty="0">
                  <a:latin typeface="Times New Roman" panose="02020603050405020304" pitchFamily="18" charset="0"/>
                  <a:cs typeface="Times New Roman" panose="02020603050405020304" pitchFamily="18" charset="0"/>
                </a:endParaRPr>
              </a:p>
            </p:txBody>
          </p:sp>
        </mc:Choice>
        <mc:Fallback>
          <p:sp>
            <p:nvSpPr>
              <p:cNvPr id="12" name="文本框 11"/>
              <p:cNvSpPr txBox="1">
                <a:spLocks noRot="1" noChangeAspect="1" noMove="1" noResize="1" noEditPoints="1" noAdjustHandles="1" noChangeArrowheads="1" noChangeShapeType="1" noTextEdit="1"/>
              </p:cNvSpPr>
              <p:nvPr/>
            </p:nvSpPr>
            <p:spPr>
              <a:xfrm>
                <a:off x="700619" y="2637843"/>
                <a:ext cx="9398808" cy="979948"/>
              </a:xfrm>
              <a:prstGeom prst="rect">
                <a:avLst/>
              </a:prstGeom>
              <a:blipFill rotWithShape="1">
                <a:blip r:embed="rId3"/>
                <a:stretch>
                  <a:fillRect l="-2" t="-5" r="4" b="-7043"/>
                </a:stretch>
              </a:blipFill>
            </p:spPr>
            <p:txBody>
              <a:bodyPr/>
              <a:lstStyle/>
              <a:p>
                <a:r>
                  <a:rPr lang="zh-CN" altLang="en-US">
                    <a:noFill/>
                  </a:rPr>
                  <a:t> </a:t>
                </a:r>
              </a:p>
            </p:txBody>
          </p:sp>
        </mc:Fallback>
      </mc:AlternateContent>
      <p:sp>
        <p:nvSpPr>
          <p:cNvPr id="15" name="矩形: 圆角 29"/>
          <p:cNvSpPr/>
          <p:nvPr/>
        </p:nvSpPr>
        <p:spPr>
          <a:xfrm>
            <a:off x="1503388" y="5176459"/>
            <a:ext cx="9676306" cy="838357"/>
          </a:xfrm>
          <a:prstGeom prst="roundRect">
            <a:avLst>
              <a:gd name="adj" fmla="val 1171"/>
            </a:avLst>
          </a:prstGeom>
          <a:noFill/>
          <a:ln w="19050">
            <a:solidFill>
              <a:srgbClr val="02428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74295" algn="just">
              <a:lnSpc>
                <a:spcPct val="120000"/>
              </a:lnSpc>
              <a:spcAft>
                <a:spcPts val="600"/>
              </a:spcAft>
              <a:buClr>
                <a:schemeClr val="accent1"/>
              </a:buClr>
            </a:pPr>
            <a:endParaRPr lang="en-US" altLang="zh-CN" sz="2000" dirty="0">
              <a:solidFill>
                <a:schemeClr val="tx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523068" y="5063599"/>
            <a:ext cx="9636946" cy="940066"/>
          </a:xfrm>
          <a:prstGeom prst="rect">
            <a:avLst/>
          </a:prstGeom>
          <a:noFill/>
        </p:spPr>
        <p:txBody>
          <a:bodyPr wrap="square">
            <a:spAutoFit/>
          </a:bodyPr>
          <a:lstStyle/>
          <a:p>
            <a:pPr algn="just">
              <a:lnSpc>
                <a:spcPct val="120000"/>
              </a:lnSpc>
              <a:spcAft>
                <a:spcPts val="600"/>
              </a:spcAft>
              <a:buClr>
                <a:schemeClr val="tx1"/>
              </a:buClr>
            </a:pPr>
            <a:r>
              <a:rPr lang="en-CA" altLang="zh-CN" sz="2400" dirty="0">
                <a:latin typeface="Times New Roman" panose="02020603050405020304" pitchFamily="18" charset="0"/>
                <a:cs typeface="Times New Roman" panose="02020603050405020304" pitchFamily="18" charset="0"/>
              </a:rPr>
              <a:t>Reducing the entropy of the student model’s outputs (improving the confidence of student predictions) can promote the occurrence of W2SG.</a:t>
            </a:r>
            <a:endParaRPr lang="en-CA" altLang="zh-CN" sz="2400" dirty="0">
              <a:latin typeface="Times New Roman" panose="02020603050405020304" pitchFamily="18" charset="0"/>
              <a:cs typeface="Times New Roman" panose="02020603050405020304" pitchFamily="18" charset="0"/>
            </a:endParaRPr>
          </a:p>
        </p:txBody>
      </p:sp>
      <p:sp>
        <p:nvSpPr>
          <p:cNvPr id="21" name="矩形 50"/>
          <p:cNvSpPr/>
          <p:nvPr/>
        </p:nvSpPr>
        <p:spPr>
          <a:xfrm>
            <a:off x="7387936" y="2070206"/>
            <a:ext cx="2492006" cy="60983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下 21"/>
          <p:cNvSpPr/>
          <p:nvPr/>
        </p:nvSpPr>
        <p:spPr>
          <a:xfrm rot="16200000">
            <a:off x="9899859" y="2222588"/>
            <a:ext cx="455755" cy="374754"/>
          </a:xfrm>
          <a:prstGeom prst="downArrow">
            <a:avLst/>
          </a:prstGeom>
          <a:solidFill>
            <a:srgbClr val="8BB7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4" name="文本框 23"/>
          <p:cNvSpPr txBox="1"/>
          <p:nvPr/>
        </p:nvSpPr>
        <p:spPr>
          <a:xfrm>
            <a:off x="10265495" y="1461894"/>
            <a:ext cx="1828397" cy="1826462"/>
          </a:xfrm>
          <a:prstGeom prst="rect">
            <a:avLst/>
          </a:prstGeom>
          <a:noFill/>
        </p:spPr>
        <p:txBody>
          <a:bodyPr wrap="square">
            <a:spAutoFit/>
          </a:bodyPr>
          <a:lstStyle/>
          <a:p>
            <a:pPr algn="just">
              <a:lnSpc>
                <a:spcPct val="120000"/>
              </a:lnSpc>
              <a:spcAft>
                <a:spcPts val="600"/>
              </a:spcAft>
              <a:buClr>
                <a:schemeClr val="tx1"/>
              </a:buClr>
            </a:pPr>
            <a:r>
              <a:rPr lang="en-CA" altLang="zh-CN" sz="2400" dirty="0">
                <a:solidFill>
                  <a:srgbClr val="002060"/>
                </a:solidFill>
                <a:latin typeface="Times New Roman" panose="02020603050405020304" pitchFamily="18" charset="0"/>
                <a:cs typeface="Times New Roman" panose="02020603050405020304" pitchFamily="18" charset="0"/>
              </a:rPr>
              <a:t>Reducing the entropy of the student’s predictions</a:t>
            </a:r>
            <a:endParaRPr lang="en-CA" altLang="zh-CN" sz="2400" dirty="0">
              <a:solidFill>
                <a:srgbClr val="002060"/>
              </a:solidFill>
              <a:latin typeface="Times New Roman" panose="02020603050405020304" pitchFamily="18" charset="0"/>
              <a:cs typeface="Times New Roman" panose="02020603050405020304" pitchFamily="18" charset="0"/>
            </a:endParaRPr>
          </a:p>
        </p:txBody>
      </p:sp>
      <p:sp>
        <p:nvSpPr>
          <p:cNvPr id="2" name="矩形 1"/>
          <p:cNvSpPr/>
          <p:nvPr/>
        </p:nvSpPr>
        <p:spPr>
          <a:xfrm>
            <a:off x="861294" y="1049029"/>
            <a:ext cx="10469412" cy="523220"/>
          </a:xfrm>
          <a:prstGeom prst="rect">
            <a:avLst/>
          </a:prstGeom>
        </p:spPr>
        <p:txBody>
          <a:bodyPr wrap="square">
            <a:spAutoFit/>
          </a:bodyPr>
          <a:lstStyle/>
          <a:p>
            <a:pPr algn="ctr">
              <a:spcBef>
                <a:spcPts val="600"/>
              </a:spcBef>
              <a:defRPr/>
            </a:pPr>
            <a:r>
              <a:rPr lang="en-CA" altLang="zh-CN" sz="2800" b="1" kern="0" dirty="0">
                <a:solidFill>
                  <a:srgbClr val="024282"/>
                </a:solidFill>
                <a:latin typeface="Times New Roman" panose="02020603050405020304" pitchFamily="18" charset="0"/>
                <a:ea typeface="+mj-ea"/>
                <a:cs typeface="Times New Roman" panose="02020603050405020304" pitchFamily="18" charset="0"/>
              </a:rPr>
              <a:t>Asymmetric Bregman Divergence: KL Divergence</a:t>
            </a:r>
            <a:endParaRPr lang="en-CA" altLang="zh-CN" sz="2800" b="1" kern="0" dirty="0">
              <a:solidFill>
                <a:srgbClr val="024282"/>
              </a:solidFill>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p:bldP spid="21" grpId="0" animBg="1"/>
      <p:bldP spid="23" grpId="0" animBg="1"/>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5361" y="116633"/>
            <a:ext cx="629872" cy="612768"/>
            <a:chOff x="3070727" y="196457"/>
            <a:chExt cx="692047" cy="673255"/>
          </a:xfrm>
        </p:grpSpPr>
        <p:sp>
          <p:nvSpPr>
            <p:cNvPr id="5" name="平行四边形 4"/>
            <p:cNvSpPr/>
            <p:nvPr/>
          </p:nvSpPr>
          <p:spPr>
            <a:xfrm>
              <a:off x="3070727" y="196457"/>
              <a:ext cx="629587" cy="612775"/>
            </a:xfrm>
            <a:prstGeom prst="parallelogram">
              <a:avLst/>
            </a:prstGeom>
            <a:solidFill>
              <a:srgbClr val="024282"/>
            </a:solid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133187" y="256937"/>
              <a:ext cx="629587" cy="612775"/>
            </a:xfrm>
            <a:prstGeom prst="parallelogram">
              <a:avLst/>
            </a:prstGeom>
            <a:no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p:cNvCxnSpPr/>
          <p:nvPr/>
        </p:nvCxnSpPr>
        <p:spPr>
          <a:xfrm>
            <a:off x="367840" y="809674"/>
            <a:ext cx="11488800" cy="0"/>
          </a:xfrm>
          <a:prstGeom prst="line">
            <a:avLst/>
          </a:prstGeom>
          <a:ln w="9525">
            <a:solidFill>
              <a:srgbClr val="024282"/>
            </a:solidFill>
          </a:ln>
        </p:spPr>
        <p:style>
          <a:lnRef idx="1">
            <a:schemeClr val="accent1"/>
          </a:lnRef>
          <a:fillRef idx="0">
            <a:schemeClr val="accent1"/>
          </a:fillRef>
          <a:effectRef idx="0">
            <a:schemeClr val="accent1"/>
          </a:effectRef>
          <a:fontRef idx="minor">
            <a:schemeClr val="tx1"/>
          </a:fontRef>
        </p:style>
      </p:cxnSp>
      <p:sp>
        <p:nvSpPr>
          <p:cNvPr id="10" name="文本占位符 5"/>
          <p:cNvSpPr txBox="1"/>
          <p:nvPr/>
        </p:nvSpPr>
        <p:spPr>
          <a:xfrm>
            <a:off x="1127448" y="193957"/>
            <a:ext cx="8369092"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altLang="zh-CN" dirty="0"/>
              <a:t>W2SG on CE Loss</a:t>
            </a:r>
            <a:endParaRPr lang="zh-CN" altLang="en-US" dirty="0"/>
          </a:p>
        </p:txBody>
      </p:sp>
      <p:sp>
        <p:nvSpPr>
          <p:cNvPr id="17" name="文本框 16"/>
          <p:cNvSpPr txBox="1"/>
          <p:nvPr/>
        </p:nvSpPr>
        <p:spPr>
          <a:xfrm>
            <a:off x="11554954" y="6395745"/>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prstClr val="white">
                    <a:lumMod val="75000"/>
                  </a:prstClr>
                </a:solidFill>
                <a:latin typeface="Calibri" panose="020F0502020204030204"/>
                <a:ea typeface="宋体" panose="02010600030101010101" pitchFamily="2" charset="-122"/>
              </a:rPr>
              <a:t>20</a:t>
            </a:r>
            <a:endParaRPr kumimoji="0" lang="zh-CN" altLang="en-US"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endParaRPr>
          </a:p>
        </p:txBody>
      </p:sp>
      <p:sp>
        <p:nvSpPr>
          <p:cNvPr id="2" name="矩形 1"/>
          <p:cNvSpPr/>
          <p:nvPr/>
        </p:nvSpPr>
        <p:spPr>
          <a:xfrm>
            <a:off x="861294" y="1049029"/>
            <a:ext cx="10469412" cy="523220"/>
          </a:xfrm>
          <a:prstGeom prst="rect">
            <a:avLst/>
          </a:prstGeom>
        </p:spPr>
        <p:txBody>
          <a:bodyPr wrap="square">
            <a:spAutoFit/>
          </a:bodyPr>
          <a:lstStyle/>
          <a:p>
            <a:pPr algn="ctr">
              <a:spcBef>
                <a:spcPts val="600"/>
              </a:spcBef>
              <a:defRPr/>
            </a:pPr>
            <a:r>
              <a:rPr lang="en-CA" altLang="zh-CN" sz="2800" b="1" kern="0" dirty="0">
                <a:solidFill>
                  <a:srgbClr val="024282"/>
                </a:solidFill>
                <a:latin typeface="Times New Roman" panose="02020603050405020304" pitchFamily="18" charset="0"/>
                <a:cs typeface="Times New Roman" panose="02020603050405020304" pitchFamily="18" charset="0"/>
              </a:rPr>
              <a:t>Advantage of RCE Loss: Robustness to Low-Confidence Labels</a:t>
            </a:r>
            <a:endParaRPr lang="en-CA" altLang="zh-CN" sz="2800" b="1" kern="0" dirty="0">
              <a:solidFill>
                <a:srgbClr val="024282"/>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558858" y="2376730"/>
            <a:ext cx="4067180" cy="496867"/>
          </a:xfrm>
          <a:prstGeom prst="rect">
            <a:avLst/>
          </a:prstGeom>
          <a:noFill/>
        </p:spPr>
        <p:txBody>
          <a:bodyPr wrap="square">
            <a:spAutoFit/>
          </a:bodyPr>
          <a:lstStyle/>
          <a:p>
            <a:pPr marL="284480" indent="-285750" algn="just">
              <a:lnSpc>
                <a:spcPct val="120000"/>
              </a:lnSpc>
              <a:spcAft>
                <a:spcPts val="600"/>
              </a:spcAft>
              <a:buClr>
                <a:schemeClr val="tx1"/>
              </a:buClr>
              <a:buFont typeface="Wingdings" panose="05000000000000000000" pitchFamily="2" charset="2"/>
              <a:buChar char="Ø"/>
            </a:pPr>
            <a:r>
              <a:rPr lang="en-CA" altLang="zh-CN" sz="2400" dirty="0">
                <a:latin typeface="Times New Roman" panose="02020603050405020304" pitchFamily="18" charset="0"/>
                <a:cs typeface="Times New Roman" panose="02020603050405020304" pitchFamily="18" charset="0"/>
              </a:rPr>
              <a:t>Data distribution:</a:t>
            </a:r>
            <a:endParaRPr lang="en-US" altLang="zh-CN" sz="2400" i="1"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5485831" y="2376729"/>
            <a:ext cx="4338397" cy="496867"/>
          </a:xfrm>
          <a:prstGeom prst="rect">
            <a:avLst/>
          </a:prstGeom>
          <a:noFill/>
        </p:spPr>
        <p:txBody>
          <a:bodyPr wrap="square">
            <a:spAutoFit/>
          </a:bodyPr>
          <a:lstStyle/>
          <a:p>
            <a:pPr marL="284480" indent="-285750" algn="just">
              <a:lnSpc>
                <a:spcPct val="120000"/>
              </a:lnSpc>
              <a:spcAft>
                <a:spcPts val="600"/>
              </a:spcAft>
              <a:buClr>
                <a:schemeClr val="tx1"/>
              </a:buClr>
              <a:buFont typeface="Wingdings" panose="05000000000000000000" pitchFamily="2" charset="2"/>
              <a:buChar char="Ø"/>
            </a:pPr>
            <a:r>
              <a:rPr lang="en-CA" altLang="zh-CN" sz="2400" dirty="0">
                <a:latin typeface="Times New Roman" panose="02020603050405020304" pitchFamily="18" charset="0"/>
                <a:cs typeface="Times New Roman" panose="02020603050405020304" pitchFamily="18" charset="0"/>
              </a:rPr>
              <a:t>Label-shifted data distribution:</a:t>
            </a:r>
            <a:endParaRPr lang="en-US" altLang="zh-CN" sz="2400" i="1" dirty="0">
              <a:latin typeface="Times New Roman" panose="02020603050405020304" pitchFamily="18" charset="0"/>
              <a:cs typeface="Times New Roman" panose="02020603050405020304" pitchFamily="18" charset="0"/>
            </a:endParaRPr>
          </a:p>
        </p:txBody>
      </p:sp>
      <p:sp>
        <p:nvSpPr>
          <p:cNvPr id="16" name="文本框 15"/>
          <p:cNvSpPr txBox="1"/>
          <p:nvPr/>
        </p:nvSpPr>
        <p:spPr>
          <a:xfrm>
            <a:off x="558858" y="2983426"/>
            <a:ext cx="4836615" cy="496867"/>
          </a:xfrm>
          <a:prstGeom prst="rect">
            <a:avLst/>
          </a:prstGeom>
          <a:noFill/>
        </p:spPr>
        <p:txBody>
          <a:bodyPr wrap="square">
            <a:spAutoFit/>
          </a:bodyPr>
          <a:lstStyle/>
          <a:p>
            <a:pPr marL="284480" marR="0" lvl="0" indent="-285750" algn="just" defTabSz="914400" rtl="0" eaLnBrk="1" fontAlgn="auto" latinLnBrk="0" hangingPunct="1">
              <a:lnSpc>
                <a:spcPct val="120000"/>
              </a:lnSpc>
              <a:spcBef>
                <a:spcPts val="0"/>
              </a:spcBef>
              <a:spcAft>
                <a:spcPts val="600"/>
              </a:spcAft>
              <a:buClr>
                <a:prstClr val="black"/>
              </a:buClr>
              <a:buSzTx/>
              <a:buFont typeface="Wingdings" panose="05000000000000000000" pitchFamily="2" charset="2"/>
              <a:buChar char="Ø"/>
              <a:defRPr/>
            </a:pPr>
            <a:r>
              <a:rPr kumimoji="0" lang="en-CA"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Label shift construction:</a:t>
            </a:r>
            <a:endParaRPr kumimoji="0" lang="en-US" altLang="zh-CN" sz="2400" b="0" i="1"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536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67769" y="2555144"/>
            <a:ext cx="1829041" cy="272324"/>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9151" y="2483008"/>
            <a:ext cx="1893621" cy="416596"/>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22"/>
          <p:cNvSpPr txBox="1"/>
          <p:nvPr/>
        </p:nvSpPr>
        <p:spPr>
          <a:xfrm>
            <a:off x="558858" y="1748745"/>
            <a:ext cx="5241242" cy="496867"/>
          </a:xfrm>
          <a:prstGeom prst="rect">
            <a:avLst/>
          </a:prstGeom>
          <a:noFill/>
        </p:spPr>
        <p:txBody>
          <a:bodyPr wrap="square">
            <a:spAutoFit/>
          </a:bodyPr>
          <a:lstStyle/>
          <a:p>
            <a:pPr marL="284480" indent="-285750" algn="just">
              <a:lnSpc>
                <a:spcPct val="120000"/>
              </a:lnSpc>
              <a:spcAft>
                <a:spcPts val="600"/>
              </a:spcAft>
              <a:buClr>
                <a:schemeClr val="tx1"/>
              </a:buClr>
              <a:buFont typeface="Wingdings" panose="05000000000000000000" pitchFamily="2" charset="2"/>
              <a:buChar char="Ø"/>
            </a:pPr>
            <a:r>
              <a:rPr lang="en-CA" altLang="zh-CN" sz="2400" dirty="0">
                <a:latin typeface="Times New Roman" panose="02020603050405020304" pitchFamily="18" charset="0"/>
                <a:cs typeface="Times New Roman" panose="02020603050405020304" pitchFamily="18" charset="0"/>
              </a:rPr>
              <a:t>Binary classification problem</a:t>
            </a:r>
            <a:r>
              <a:rPr lang="zh-CN" altLang="zh-CN" sz="2400" dirty="0">
                <a:effectLst/>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p:txBody>
      </p:sp>
      <p:pic>
        <p:nvPicPr>
          <p:cNvPr id="153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230" y="2983425"/>
            <a:ext cx="3832697" cy="61732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21"/>
          <p:cNvSpPr/>
          <p:nvPr/>
        </p:nvSpPr>
        <p:spPr>
          <a:xfrm>
            <a:off x="1277078" y="3790876"/>
            <a:ext cx="9398808" cy="1495310"/>
          </a:xfrm>
          <a:prstGeom prst="roundRect">
            <a:avLst>
              <a:gd name="adj" fmla="val 9639"/>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mc:Choice xmlns:a14="http://schemas.microsoft.com/office/drawing/2010/main" Requires="a14">
          <p:sp>
            <p:nvSpPr>
              <p:cNvPr id="25" name="文本框 24"/>
              <p:cNvSpPr txBox="1"/>
              <p:nvPr/>
            </p:nvSpPr>
            <p:spPr>
              <a:xfrm>
                <a:off x="1433193" y="3927540"/>
                <a:ext cx="9193917" cy="1383264"/>
              </a:xfrm>
              <a:prstGeom prst="rect">
                <a:avLst/>
              </a:prstGeom>
              <a:noFill/>
            </p:spPr>
            <p:txBody>
              <a:bodyPr wrap="square">
                <a:spAutoFit/>
              </a:bodyPr>
              <a:lstStyle/>
              <a:p>
                <a:pPr algn="just">
                  <a:lnSpc>
                    <a:spcPct val="120000"/>
                  </a:lnSpc>
                  <a:spcAft>
                    <a:spcPts val="600"/>
                  </a:spcAft>
                  <a:buClr>
                    <a:schemeClr val="tx1"/>
                  </a:buClr>
                </a:pPr>
                <a:r>
                  <a:rPr lang="en-CA" altLang="zh-CN" sz="2400" dirty="0">
                    <a:latin typeface="Times New Roman" panose="02020603050405020304" pitchFamily="18" charset="0"/>
                    <a:cs typeface="Times New Roman" panose="02020603050405020304" pitchFamily="18" charset="0"/>
                  </a:rPr>
                  <a:t>If RCE is used as the loss function, then the minimizer of the total risk under</a:t>
                </a:r>
                <a:r>
                  <a:rPr lang="en-US" altLang="zh-CN" sz="2400" dirty="0">
                    <a:latin typeface="Times New Roman" panose="02020603050405020304" pitchFamily="18" charset="0"/>
                    <a:cs typeface="Times New Roman" panose="02020603050405020304" pitchFamily="18" charset="0"/>
                  </a:rPr>
                  <a:t> </a:t>
                </a:r>
                <a14:m>
                  <m:oMath xmlns:m="http://schemas.openxmlformats.org/officeDocument/2006/math">
                    <m:acc>
                      <m:accPr>
                        <m:ctrlPr>
                          <a:rPr lang="zh-CN" altLang="zh-CN" sz="2400" i="1">
                            <a:solidFill>
                              <a:srgbClr val="002060"/>
                            </a:solidFill>
                            <a:latin typeface="Cambria Math" panose="02040503050406030204" pitchFamily="18" charset="0"/>
                            <a:cs typeface="Times New Roman" panose="02020603050405020304" pitchFamily="18" charset="0"/>
                          </a:rPr>
                        </m:ctrlPr>
                      </m:accPr>
                      <m:e>
                        <m:r>
                          <a:rPr lang="en-CA" altLang="zh-CN" sz="2400" i="1">
                            <a:solidFill>
                              <a:srgbClr val="002060"/>
                            </a:solidFill>
                            <a:latin typeface="Cambria Math" panose="02040503050406030204" pitchFamily="18" charset="0"/>
                            <a:cs typeface="Times New Roman" panose="02020603050405020304" pitchFamily="18" charset="0"/>
                          </a:rPr>
                          <m:t>𝜇</m:t>
                        </m:r>
                      </m:e>
                    </m:acc>
                  </m:oMath>
                </a14:m>
                <a:r>
                  <a:rPr lang="en-CA" altLang="zh-CN" sz="2400" dirty="0">
                    <a:solidFill>
                      <a:srgbClr val="002060"/>
                    </a:solidFill>
                    <a:latin typeface="Times New Roman" panose="02020603050405020304" pitchFamily="18" charset="0"/>
                    <a:cs typeface="Times New Roman" panose="02020603050405020304" pitchFamily="18" charset="0"/>
                  </a:rPr>
                  <a:t> is also the minimizer of the total risk under the original distribution </a:t>
                </a:r>
                <a14:m>
                  <m:oMath xmlns:m="http://schemas.openxmlformats.org/officeDocument/2006/math">
                    <m:r>
                      <a:rPr lang="en-CA" altLang="zh-CN" sz="2400" i="1">
                        <a:solidFill>
                          <a:srgbClr val="002060"/>
                        </a:solidFill>
                        <a:latin typeface="Cambria Math" panose="02040503050406030204" pitchFamily="18" charset="0"/>
                        <a:cs typeface="Times New Roman" panose="02020603050405020304" pitchFamily="18" charset="0"/>
                      </a:rPr>
                      <m:t>𝜇</m:t>
                    </m:r>
                  </m:oMath>
                </a14:m>
                <a:endParaRPr lang="en-US" altLang="zh-CN" sz="2400" dirty="0">
                  <a:latin typeface="Times New Roman" panose="02020603050405020304" pitchFamily="18" charset="0"/>
                  <a:cs typeface="Times New Roman" panose="02020603050405020304" pitchFamily="18" charset="0"/>
                </a:endParaRPr>
              </a:p>
            </p:txBody>
          </p:sp>
        </mc:Choice>
        <mc:Fallback>
          <p:sp>
            <p:nvSpPr>
              <p:cNvPr id="25" name="文本框 24"/>
              <p:cNvSpPr txBox="1">
                <a:spLocks noRot="1" noChangeAspect="1" noMove="1" noResize="1" noEditPoints="1" noAdjustHandles="1" noChangeArrowheads="1" noChangeShapeType="1" noTextEdit="1"/>
              </p:cNvSpPr>
              <p:nvPr/>
            </p:nvSpPr>
            <p:spPr>
              <a:xfrm>
                <a:off x="1433193" y="3927540"/>
                <a:ext cx="9193917" cy="1383264"/>
              </a:xfrm>
              <a:prstGeom prst="rect">
                <a:avLst/>
              </a:prstGeom>
              <a:blipFill rotWithShape="1">
                <a:blip r:embed="rId4"/>
                <a:stretch>
                  <a:fillRect l="-7" t="-5" r="4" b="22"/>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13680" y="102733"/>
            <a:ext cx="6641214" cy="6641214"/>
          </a:xfrm>
          <a:prstGeom prst="rect">
            <a:avLst/>
          </a:prstGeom>
        </p:spPr>
      </p:pic>
      <p:sp>
        <p:nvSpPr>
          <p:cNvPr id="2" name="文本占位符 3"/>
          <p:cNvSpPr txBox="1"/>
          <p:nvPr/>
        </p:nvSpPr>
        <p:spPr>
          <a:xfrm>
            <a:off x="6436079" y="779207"/>
            <a:ext cx="4256684" cy="16129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6000" b="1" kern="1200">
                <a:gradFill>
                  <a:gsLst>
                    <a:gs pos="36000">
                      <a:srgbClr val="024282"/>
                    </a:gs>
                    <a:gs pos="100000">
                      <a:srgbClr val="2764A7">
                        <a:lumMod val="15000"/>
                        <a:lumOff val="85000"/>
                        <a:alpha val="27000"/>
                      </a:srgbClr>
                    </a:gs>
                  </a:gsLst>
                  <a:lin ang="5400000" scaled="0"/>
                </a:gra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9900" b="1" i="0" u="none" strike="noStrike" kern="1200" cap="none" spc="0" normalizeH="0" baseline="0" noProof="0" dirty="0">
                <a:ln>
                  <a:noFill/>
                </a:ln>
                <a:gradFill>
                  <a:gsLst>
                    <a:gs pos="36000">
                      <a:srgbClr val="024282"/>
                    </a:gs>
                    <a:gs pos="100000">
                      <a:srgbClr val="2764A7">
                        <a:lumMod val="15000"/>
                        <a:lumOff val="85000"/>
                        <a:alpha val="27000"/>
                      </a:srgbClr>
                    </a:gs>
                  </a:gsLst>
                  <a:lin ang="5400000" scaled="0"/>
                </a:gradFill>
                <a:effectLst/>
                <a:uLnTx/>
                <a:uFillTx/>
                <a:latin typeface="Arial Black" panose="020B0A04020102020204" pitchFamily="34" charset="0"/>
                <a:ea typeface="微软雅黑" panose="020B0503020204020204" pitchFamily="34" charset="-122"/>
                <a:cs typeface="+mn-cs"/>
              </a:rPr>
              <a:t>05</a:t>
            </a:r>
            <a:endParaRPr kumimoji="0" lang="zh-CN" altLang="en-US" sz="19900" b="1" i="0" u="none" strike="noStrike" kern="1200" cap="none" spc="0" normalizeH="0" baseline="0" noProof="0" dirty="0">
              <a:ln>
                <a:noFill/>
              </a:ln>
              <a:gradFill>
                <a:gsLst>
                  <a:gs pos="36000">
                    <a:srgbClr val="024282"/>
                  </a:gs>
                  <a:gs pos="100000">
                    <a:srgbClr val="2764A7">
                      <a:lumMod val="15000"/>
                      <a:lumOff val="85000"/>
                      <a:alpha val="27000"/>
                    </a:srgbClr>
                  </a:gs>
                </a:gsLst>
                <a:lin ang="5400000" scaled="0"/>
              </a:gradFill>
              <a:effectLst/>
              <a:uLnTx/>
              <a:uFillTx/>
              <a:latin typeface="Arial Black" panose="020B0A04020102020204" pitchFamily="34" charset="0"/>
              <a:ea typeface="微软雅黑" panose="020B0503020204020204" pitchFamily="34" charset="-122"/>
              <a:cs typeface="+mn-cs"/>
            </a:endParaRPr>
          </a:p>
        </p:txBody>
      </p:sp>
      <p:sp>
        <p:nvSpPr>
          <p:cNvPr id="3" name="文本占位符 4"/>
          <p:cNvSpPr txBox="1"/>
          <p:nvPr/>
        </p:nvSpPr>
        <p:spPr>
          <a:xfrm>
            <a:off x="2520176" y="3246898"/>
            <a:ext cx="5441795" cy="660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ct val="0"/>
              </a:spcBef>
              <a:spcAft>
                <a:spcPct val="0"/>
              </a:spcAft>
              <a:defRPr/>
            </a:pPr>
            <a:r>
              <a:rPr lang="en-CA" altLang="zh-CN" sz="6600" dirty="0"/>
              <a:t>Experiments</a:t>
            </a:r>
            <a:endParaRPr lang="zh-CN" altLang="en-US" sz="6600" dirty="0"/>
          </a:p>
        </p:txBody>
      </p:sp>
      <p:cxnSp>
        <p:nvCxnSpPr>
          <p:cNvPr id="16" name="直接连接符 15"/>
          <p:cNvCxnSpPr/>
          <p:nvPr/>
        </p:nvCxnSpPr>
        <p:spPr>
          <a:xfrm>
            <a:off x="2156111" y="4293096"/>
            <a:ext cx="6696744" cy="0"/>
          </a:xfrm>
          <a:prstGeom prst="line">
            <a:avLst/>
          </a:prstGeom>
          <a:ln w="28575">
            <a:solidFill>
              <a:srgbClr val="024282"/>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2"/>
          <a:srcRect l="40729" t="42393"/>
          <a:stretch>
            <a:fillRect/>
          </a:stretch>
        </p:blipFill>
        <p:spPr>
          <a:xfrm>
            <a:off x="0" y="0"/>
            <a:ext cx="4437337" cy="2763968"/>
          </a:xfrm>
          <a:prstGeom prst="rect">
            <a:avLst/>
          </a:prstGeom>
        </p:spPr>
      </p:pic>
      <p:pic>
        <p:nvPicPr>
          <p:cNvPr id="12" name="图片 11"/>
          <p:cNvPicPr>
            <a:picLocks noChangeAspect="1"/>
          </p:cNvPicPr>
          <p:nvPr/>
        </p:nvPicPr>
        <p:blipFill>
          <a:blip r:embed="rId3"/>
          <a:srcRect r="41687" b="41802"/>
          <a:stretch>
            <a:fillRect/>
          </a:stretch>
        </p:blipFill>
        <p:spPr>
          <a:xfrm>
            <a:off x="7822801" y="4150801"/>
            <a:ext cx="4369200" cy="27072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5361" y="116633"/>
            <a:ext cx="629872" cy="612768"/>
            <a:chOff x="3070727" y="196457"/>
            <a:chExt cx="692047" cy="673255"/>
          </a:xfrm>
        </p:grpSpPr>
        <p:sp>
          <p:nvSpPr>
            <p:cNvPr id="5" name="平行四边形 4"/>
            <p:cNvSpPr/>
            <p:nvPr/>
          </p:nvSpPr>
          <p:spPr>
            <a:xfrm>
              <a:off x="3070727" y="196457"/>
              <a:ext cx="629587" cy="612775"/>
            </a:xfrm>
            <a:prstGeom prst="parallelogram">
              <a:avLst/>
            </a:prstGeom>
            <a:solidFill>
              <a:srgbClr val="024282"/>
            </a:solid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133187" y="256937"/>
              <a:ext cx="629587" cy="612775"/>
            </a:xfrm>
            <a:prstGeom prst="parallelogram">
              <a:avLst/>
            </a:prstGeom>
            <a:no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p:cNvCxnSpPr/>
          <p:nvPr/>
        </p:nvCxnSpPr>
        <p:spPr>
          <a:xfrm>
            <a:off x="367840" y="809674"/>
            <a:ext cx="11488800" cy="0"/>
          </a:xfrm>
          <a:prstGeom prst="line">
            <a:avLst/>
          </a:prstGeom>
          <a:ln w="9525">
            <a:solidFill>
              <a:srgbClr val="024282"/>
            </a:solidFill>
          </a:ln>
        </p:spPr>
        <p:style>
          <a:lnRef idx="1">
            <a:schemeClr val="accent1"/>
          </a:lnRef>
          <a:fillRef idx="0">
            <a:schemeClr val="accent1"/>
          </a:fillRef>
          <a:effectRef idx="0">
            <a:schemeClr val="accent1"/>
          </a:effectRef>
          <a:fontRef idx="minor">
            <a:schemeClr val="tx1"/>
          </a:fontRef>
        </p:style>
      </p:cxnSp>
      <p:sp>
        <p:nvSpPr>
          <p:cNvPr id="10" name="文本占位符 5"/>
          <p:cNvSpPr txBox="1"/>
          <p:nvPr/>
        </p:nvSpPr>
        <p:spPr>
          <a:xfrm>
            <a:off x="1127448" y="193957"/>
            <a:ext cx="8369092"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altLang="zh-CN" dirty="0"/>
              <a:t>Experiments</a:t>
            </a:r>
            <a:endParaRPr lang="zh-CN" altLang="en-US" dirty="0"/>
          </a:p>
        </p:txBody>
      </p:sp>
      <p:sp>
        <p:nvSpPr>
          <p:cNvPr id="17" name="文本框 16"/>
          <p:cNvSpPr txBox="1"/>
          <p:nvPr/>
        </p:nvSpPr>
        <p:spPr>
          <a:xfrm>
            <a:off x="11554954" y="6395745"/>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prstClr val="white">
                    <a:lumMod val="75000"/>
                  </a:prstClr>
                </a:solidFill>
                <a:latin typeface="Calibri" panose="020F0502020204030204"/>
                <a:ea typeface="宋体" panose="02010600030101010101" pitchFamily="2" charset="-122"/>
              </a:rPr>
              <a:t>21</a:t>
            </a:r>
            <a:endParaRPr kumimoji="0" lang="zh-CN" altLang="en-US"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endParaRPr>
          </a:p>
        </p:txBody>
      </p:sp>
      <p:sp>
        <p:nvSpPr>
          <p:cNvPr id="2" name="矩形 1"/>
          <p:cNvSpPr/>
          <p:nvPr/>
        </p:nvSpPr>
        <p:spPr>
          <a:xfrm>
            <a:off x="861294" y="814856"/>
            <a:ext cx="10469412" cy="523220"/>
          </a:xfrm>
          <a:prstGeom prst="rect">
            <a:avLst/>
          </a:prstGeom>
        </p:spPr>
        <p:txBody>
          <a:bodyPr wrap="square">
            <a:spAutoFit/>
          </a:bodyPr>
          <a:lstStyle/>
          <a:p>
            <a:pPr algn="ctr">
              <a:spcBef>
                <a:spcPts val="600"/>
              </a:spcBef>
              <a:defRPr/>
            </a:pPr>
            <a:r>
              <a:rPr kumimoji="0" lang="en-US" altLang="zh-CN" sz="2800" b="1" i="0" u="none" strike="noStrike" kern="0" cap="none" spc="0" normalizeH="0" baseline="0" noProof="0" dirty="0">
                <a:ln>
                  <a:noFill/>
                </a:ln>
                <a:solidFill>
                  <a:srgbClr val="024282"/>
                </a:solidFill>
                <a:effectLst/>
                <a:uLnTx/>
                <a:uFillTx/>
                <a:latin typeface="Times New Roman" panose="02020603050405020304" pitchFamily="18" charset="0"/>
                <a:ea typeface="+mj-ea"/>
                <a:cs typeface="Times New Roman" panose="02020603050405020304" pitchFamily="18" charset="0"/>
              </a:rPr>
              <a:t>Bias-Variance Decomposition of Weak and Strong Models</a:t>
            </a:r>
            <a:endParaRPr kumimoji="0" lang="en-US" altLang="zh-CN" sz="2800" b="1" i="0" u="none" strike="noStrike" kern="0" cap="none" spc="0" normalizeH="0" baseline="0" noProof="0" dirty="0">
              <a:ln>
                <a:noFill/>
              </a:ln>
              <a:solidFill>
                <a:srgbClr val="024282"/>
              </a:solidFill>
              <a:effectLst/>
              <a:uLnTx/>
              <a:uFillTx/>
              <a:latin typeface="Times New Roman" panose="02020603050405020304" pitchFamily="18" charset="0"/>
              <a:ea typeface="+mj-ea"/>
              <a:cs typeface="Times New Roman" panose="02020603050405020304" pitchFamily="18" charset="0"/>
            </a:endParaRPr>
          </a:p>
        </p:txBody>
      </p:sp>
      <p:sp>
        <p:nvSpPr>
          <p:cNvPr id="23" name="文本框 22"/>
          <p:cNvSpPr txBox="1"/>
          <p:nvPr/>
        </p:nvSpPr>
        <p:spPr>
          <a:xfrm>
            <a:off x="1447063" y="4012617"/>
            <a:ext cx="3304539" cy="493148"/>
          </a:xfrm>
          <a:prstGeom prst="rect">
            <a:avLst/>
          </a:prstGeom>
          <a:noFill/>
        </p:spPr>
        <p:txBody>
          <a:bodyPr wrap="square">
            <a:spAutoFit/>
          </a:bodyPr>
          <a:lstStyle/>
          <a:p>
            <a:pPr algn="just">
              <a:lnSpc>
                <a:spcPct val="120000"/>
              </a:lnSpc>
              <a:spcAft>
                <a:spcPts val="600"/>
              </a:spcAft>
              <a:buClr>
                <a:schemeClr val="tx1"/>
              </a:buClr>
            </a:pPr>
            <a:r>
              <a:rPr lang="en-US" altLang="zh-CN" sz="2400" dirty="0">
                <a:latin typeface="Times New Roman" panose="02020603050405020304" pitchFamily="18" charset="0"/>
                <a:cs typeface="Times New Roman" panose="02020603050405020304" pitchFamily="18" charset="0"/>
              </a:rPr>
              <a:t>Amazon Polarity </a:t>
            </a:r>
            <a:r>
              <a:rPr lang="en-CA" altLang="zh-CN" sz="2400" dirty="0">
                <a:latin typeface="Times New Roman" panose="02020603050405020304" pitchFamily="18" charset="0"/>
                <a:cs typeface="Times New Roman" panose="02020603050405020304" pitchFamily="18" charset="0"/>
              </a:rPr>
              <a:t>Dataset</a:t>
            </a:r>
            <a:endParaRPr lang="en-CA" altLang="zh-CN" sz="24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1"/>
          <a:stretch>
            <a:fillRect/>
          </a:stretch>
        </p:blipFill>
        <p:spPr>
          <a:xfrm>
            <a:off x="861294" y="1464442"/>
            <a:ext cx="10323379" cy="2548175"/>
          </a:xfrm>
          <a:prstGeom prst="rect">
            <a:avLst/>
          </a:prstGeom>
        </p:spPr>
      </p:pic>
      <p:sp>
        <p:nvSpPr>
          <p:cNvPr id="8" name="文本框 7"/>
          <p:cNvSpPr txBox="1"/>
          <p:nvPr/>
        </p:nvSpPr>
        <p:spPr>
          <a:xfrm>
            <a:off x="5894996" y="4010213"/>
            <a:ext cx="3601543" cy="496867"/>
          </a:xfrm>
          <a:prstGeom prst="rect">
            <a:avLst/>
          </a:prstGeom>
          <a:noFill/>
        </p:spPr>
        <p:txBody>
          <a:bodyPr wrap="square">
            <a:spAutoFit/>
          </a:bodyPr>
          <a:lstStyle/>
          <a:p>
            <a:pPr algn="just">
              <a:lnSpc>
                <a:spcPct val="120000"/>
              </a:lnSpc>
              <a:spcAft>
                <a:spcPts val="600"/>
              </a:spcAft>
              <a:buClr>
                <a:schemeClr val="tx1"/>
              </a:buClr>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Twitter Sentiment Dataset</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文本框 10"/>
          <p:cNvSpPr txBox="1"/>
          <p:nvPr/>
        </p:nvSpPr>
        <p:spPr>
          <a:xfrm>
            <a:off x="652699" y="4676233"/>
            <a:ext cx="6249906" cy="496867"/>
          </a:xfrm>
          <a:prstGeom prst="rect">
            <a:avLst/>
          </a:prstGeom>
          <a:noFill/>
        </p:spPr>
        <p:txBody>
          <a:bodyPr wrap="square">
            <a:spAutoFit/>
          </a:bodyPr>
          <a:lstStyle/>
          <a:p>
            <a:pPr marL="284480" indent="-285750" algn="just">
              <a:lnSpc>
                <a:spcPct val="120000"/>
              </a:lnSpc>
              <a:spcAft>
                <a:spcPts val="600"/>
              </a:spcAft>
              <a:buClr>
                <a:schemeClr val="tx1"/>
              </a:buClr>
              <a:buFont typeface="Wingdings" panose="05000000000000000000" pitchFamily="2" charset="2"/>
              <a:buChar char="Ø"/>
            </a:pPr>
            <a:r>
              <a:rPr lang="en-CA" altLang="zh-CN" sz="2400" dirty="0">
                <a:latin typeface="Times New Roman" panose="02020603050405020304" pitchFamily="18" charset="0"/>
                <a:cs typeface="Times New Roman" panose="02020603050405020304" pitchFamily="18" charset="0"/>
              </a:rPr>
              <a:t>Student model reduces both bias and variance.</a:t>
            </a:r>
            <a:endParaRPr lang="en-CA" altLang="zh-CN" sz="2400"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652699" y="5311466"/>
            <a:ext cx="9940959" cy="940066"/>
          </a:xfrm>
          <a:prstGeom prst="rect">
            <a:avLst/>
          </a:prstGeom>
          <a:noFill/>
        </p:spPr>
        <p:txBody>
          <a:bodyPr wrap="square">
            <a:spAutoFit/>
          </a:bodyPr>
          <a:lstStyle/>
          <a:p>
            <a:pPr marL="284480" indent="-285750" algn="just">
              <a:lnSpc>
                <a:spcPct val="120000"/>
              </a:lnSpc>
              <a:spcAft>
                <a:spcPts val="600"/>
              </a:spcAft>
              <a:buClr>
                <a:schemeClr val="tx1"/>
              </a:buClr>
              <a:buFont typeface="Wingdings" panose="05000000000000000000" pitchFamily="2" charset="2"/>
              <a:buChar char="Ø"/>
            </a:pPr>
            <a:r>
              <a:rPr lang="en-CA" altLang="zh-CN" sz="2400" dirty="0">
                <a:latin typeface="Times New Roman" panose="02020603050405020304" pitchFamily="18" charset="0"/>
                <a:cs typeface="Times New Roman" panose="02020603050405020304" pitchFamily="18" charset="0"/>
              </a:rPr>
              <a:t>Teacher model ensembles can improve W2SG (serving as a posterior-expectation proxy of the teacher model).</a:t>
            </a:r>
            <a:endParaRPr lang="en-US" altLang="zh-C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5361" y="116633"/>
            <a:ext cx="629872" cy="612768"/>
            <a:chOff x="3070727" y="196457"/>
            <a:chExt cx="692047" cy="673255"/>
          </a:xfrm>
        </p:grpSpPr>
        <p:sp>
          <p:nvSpPr>
            <p:cNvPr id="5" name="平行四边形 4"/>
            <p:cNvSpPr/>
            <p:nvPr/>
          </p:nvSpPr>
          <p:spPr>
            <a:xfrm>
              <a:off x="3070727" y="196457"/>
              <a:ext cx="629587" cy="612775"/>
            </a:xfrm>
            <a:prstGeom prst="parallelogram">
              <a:avLst/>
            </a:prstGeom>
            <a:solidFill>
              <a:srgbClr val="024282"/>
            </a:solid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133187" y="256937"/>
              <a:ext cx="629587" cy="612775"/>
            </a:xfrm>
            <a:prstGeom prst="parallelogram">
              <a:avLst/>
            </a:prstGeom>
            <a:no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p:cNvCxnSpPr/>
          <p:nvPr/>
        </p:nvCxnSpPr>
        <p:spPr>
          <a:xfrm>
            <a:off x="367840" y="809674"/>
            <a:ext cx="11488800" cy="0"/>
          </a:xfrm>
          <a:prstGeom prst="line">
            <a:avLst/>
          </a:prstGeom>
          <a:ln w="9525">
            <a:solidFill>
              <a:srgbClr val="024282"/>
            </a:solidFill>
          </a:ln>
        </p:spPr>
        <p:style>
          <a:lnRef idx="1">
            <a:schemeClr val="accent1"/>
          </a:lnRef>
          <a:fillRef idx="0">
            <a:schemeClr val="accent1"/>
          </a:fillRef>
          <a:effectRef idx="0">
            <a:schemeClr val="accent1"/>
          </a:effectRef>
          <a:fontRef idx="minor">
            <a:schemeClr val="tx1"/>
          </a:fontRef>
        </p:style>
      </p:cxnSp>
      <p:sp>
        <p:nvSpPr>
          <p:cNvPr id="10" name="文本占位符 5"/>
          <p:cNvSpPr txBox="1"/>
          <p:nvPr/>
        </p:nvSpPr>
        <p:spPr>
          <a:xfrm>
            <a:off x="1127448" y="193957"/>
            <a:ext cx="8369092"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altLang="zh-CN" dirty="0"/>
              <a:t>Experiments</a:t>
            </a:r>
            <a:endParaRPr lang="zh-CN" altLang="en-US" dirty="0"/>
          </a:p>
        </p:txBody>
      </p:sp>
      <p:sp>
        <p:nvSpPr>
          <p:cNvPr id="17" name="文本框 16"/>
          <p:cNvSpPr txBox="1"/>
          <p:nvPr/>
        </p:nvSpPr>
        <p:spPr>
          <a:xfrm>
            <a:off x="11554954" y="6395745"/>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prstClr val="white">
                    <a:lumMod val="75000"/>
                  </a:prstClr>
                </a:solidFill>
                <a:latin typeface="Calibri" panose="020F0502020204030204"/>
                <a:ea typeface="宋体" panose="02010600030101010101" pitchFamily="2" charset="-122"/>
              </a:rPr>
              <a:t>22</a:t>
            </a:r>
            <a:endParaRPr kumimoji="0" lang="zh-CN" altLang="en-US"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endParaRPr>
          </a:p>
        </p:txBody>
      </p:sp>
      <p:sp>
        <p:nvSpPr>
          <p:cNvPr id="2" name="矩形 1"/>
          <p:cNvSpPr/>
          <p:nvPr/>
        </p:nvSpPr>
        <p:spPr>
          <a:xfrm>
            <a:off x="861294" y="826009"/>
            <a:ext cx="10469412" cy="523220"/>
          </a:xfrm>
          <a:prstGeom prst="rect">
            <a:avLst/>
          </a:prstGeom>
        </p:spPr>
        <p:txBody>
          <a:bodyPr wrap="square">
            <a:spAutoFit/>
          </a:bodyPr>
          <a:lstStyle/>
          <a:p>
            <a:pPr algn="ctr">
              <a:spcBef>
                <a:spcPts val="600"/>
              </a:spcBef>
              <a:defRPr/>
            </a:pPr>
            <a:r>
              <a:rPr lang="en-CA" altLang="zh-CN" sz="2800" b="1" kern="0" dirty="0">
                <a:solidFill>
                  <a:srgbClr val="024282"/>
                </a:solidFill>
                <a:latin typeface="Times New Roman" panose="02020603050405020304" pitchFamily="18" charset="0"/>
                <a:ea typeface="+mj-ea"/>
                <a:cs typeface="Times New Roman" panose="02020603050405020304" pitchFamily="18" charset="0"/>
              </a:rPr>
              <a:t>Reverse Cross-Entropy vs. Cross-Entropy</a:t>
            </a:r>
            <a:endParaRPr lang="en-CA" altLang="zh-CN" sz="2800" b="1" kern="0" dirty="0">
              <a:solidFill>
                <a:srgbClr val="024282"/>
              </a:solidFill>
              <a:latin typeface="Times New Roman" panose="02020603050405020304" pitchFamily="18" charset="0"/>
              <a:ea typeface="+mj-ea"/>
              <a:cs typeface="Times New Roman" panose="02020603050405020304" pitchFamily="18" charset="0"/>
            </a:endParaRPr>
          </a:p>
        </p:txBody>
      </p:sp>
      <p:pic>
        <p:nvPicPr>
          <p:cNvPr id="9" name="图片 8"/>
          <p:cNvPicPr>
            <a:picLocks noChangeAspect="1"/>
          </p:cNvPicPr>
          <p:nvPr/>
        </p:nvPicPr>
        <p:blipFill>
          <a:blip r:embed="rId1"/>
          <a:stretch>
            <a:fillRect/>
          </a:stretch>
        </p:blipFill>
        <p:spPr>
          <a:xfrm>
            <a:off x="213059" y="1916211"/>
            <a:ext cx="9494507" cy="4829766"/>
          </a:xfrm>
          <a:prstGeom prst="rect">
            <a:avLst/>
          </a:prstGeom>
        </p:spPr>
      </p:pic>
      <p:sp>
        <p:nvSpPr>
          <p:cNvPr id="14" name="文本框 13"/>
          <p:cNvSpPr txBox="1"/>
          <p:nvPr/>
        </p:nvSpPr>
        <p:spPr>
          <a:xfrm>
            <a:off x="224003" y="1276225"/>
            <a:ext cx="9940959" cy="493148"/>
          </a:xfrm>
          <a:prstGeom prst="rect">
            <a:avLst/>
          </a:prstGeom>
          <a:noFill/>
        </p:spPr>
        <p:txBody>
          <a:bodyPr wrap="square">
            <a:spAutoFit/>
          </a:bodyPr>
          <a:lstStyle/>
          <a:p>
            <a:pPr marL="284480" indent="-285750" algn="just">
              <a:lnSpc>
                <a:spcPct val="120000"/>
              </a:lnSpc>
              <a:spcAft>
                <a:spcPts val="600"/>
              </a:spcAft>
              <a:buClr>
                <a:schemeClr val="tx1"/>
              </a:buClr>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Keep hard labels unchanged, reduce teacher model confidence:</a:t>
            </a:r>
            <a:endParaRPr lang="en-US" altLang="zh-CN" sz="2400" dirty="0">
              <a:latin typeface="+mn-ea"/>
              <a:cs typeface="Times New Roman" panose="02020603050405020304" pitchFamily="18" charset="0"/>
            </a:endParaRPr>
          </a:p>
        </p:txBody>
      </p:sp>
      <p:pic>
        <p:nvPicPr>
          <p:cNvPr id="1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9913" y="1312137"/>
            <a:ext cx="3570180" cy="57504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16" name="文本框 15"/>
              <p:cNvSpPr txBox="1"/>
              <p:nvPr/>
            </p:nvSpPr>
            <p:spPr>
              <a:xfrm>
                <a:off x="9346413" y="2923415"/>
                <a:ext cx="2778681" cy="2265941"/>
              </a:xfrm>
              <a:prstGeom prst="rect">
                <a:avLst/>
              </a:prstGeom>
              <a:noFill/>
            </p:spPr>
            <p:txBody>
              <a:bodyPr wrap="square">
                <a:spAutoFit/>
              </a:bodyPr>
              <a:lstStyle/>
              <a:p>
                <a:pPr algn="just">
                  <a:lnSpc>
                    <a:spcPct val="120000"/>
                  </a:lnSpc>
                  <a:spcAft>
                    <a:spcPts val="600"/>
                  </a:spcAft>
                  <a:buClr>
                    <a:schemeClr val="tx1"/>
                  </a:buClr>
                </a:pPr>
                <a:r>
                  <a:rPr lang="en-CA" altLang="zh-CN" sz="2400" dirty="0">
                    <a:solidFill>
                      <a:schemeClr val="tx2"/>
                    </a:solidFill>
                    <a:latin typeface="Times New Roman" panose="02020603050405020304" pitchFamily="18" charset="0"/>
                    <a:cs typeface="Times New Roman" panose="02020603050405020304" pitchFamily="18" charset="0"/>
                  </a:rPr>
                  <a:t>RCE performs more robustly when the teacher labels have low confidence (i.e. small </a:t>
                </a:r>
                <a14:m>
                  <m:oMath xmlns:m="http://schemas.openxmlformats.org/officeDocument/2006/math">
                    <m:r>
                      <a:rPr lang="en-CA" altLang="zh-CN" sz="2400" i="1">
                        <a:solidFill>
                          <a:schemeClr val="tx2"/>
                        </a:solidFill>
                        <a:latin typeface="Cambria Math" panose="02040503050406030204" pitchFamily="18" charset="0"/>
                      </a:rPr>
                      <m:t>𝛼</m:t>
                    </m:r>
                  </m:oMath>
                </a14:m>
                <a:r>
                  <a:rPr lang="zh-CN" altLang="en-US" sz="2400" dirty="0">
                    <a:solidFill>
                      <a:schemeClr val="tx2"/>
                    </a:solidFill>
                    <a:latin typeface="Times New Roman" panose="02020603050405020304" pitchFamily="18" charset="0"/>
                    <a:cs typeface="Times New Roman" panose="02020603050405020304" pitchFamily="18" charset="0"/>
                  </a:rPr>
                  <a:t>）</a:t>
                </a:r>
                <a:endParaRPr lang="en-US" altLang="zh-CN" sz="2400" dirty="0">
                  <a:solidFill>
                    <a:schemeClr val="tx2"/>
                  </a:solidFill>
                  <a:latin typeface="Times New Roman" panose="02020603050405020304" pitchFamily="18" charset="0"/>
                  <a:cs typeface="Times New Roman" panose="02020603050405020304" pitchFamily="18" charset="0"/>
                </a:endParaRPr>
              </a:p>
            </p:txBody>
          </p:sp>
        </mc:Choice>
        <mc:Fallback>
          <p:sp>
            <p:nvSpPr>
              <p:cNvPr id="16" name="文本框 15"/>
              <p:cNvSpPr txBox="1">
                <a:spLocks noRot="1" noChangeAspect="1" noMove="1" noResize="1" noEditPoints="1" noAdjustHandles="1" noChangeArrowheads="1" noChangeShapeType="1" noTextEdit="1"/>
              </p:cNvSpPr>
              <p:nvPr/>
            </p:nvSpPr>
            <p:spPr>
              <a:xfrm>
                <a:off x="9346413" y="2923415"/>
                <a:ext cx="2778681" cy="2265941"/>
              </a:xfrm>
              <a:prstGeom prst="rect">
                <a:avLst/>
              </a:prstGeom>
              <a:blipFill rotWithShape="1">
                <a:blip r:embed="rId3"/>
                <a:stretch>
                  <a:fillRect l="-17" t="-23" r="15" b="6"/>
                </a:stretch>
              </a:blipFill>
            </p:spPr>
            <p:txBody>
              <a:bodyPr/>
              <a:lstStyle/>
              <a:p>
                <a:r>
                  <a:rPr lang="zh-CN" altLang="en-US">
                    <a:noFill/>
                  </a:rPr>
                  <a:t> </a:t>
                </a:r>
              </a:p>
            </p:txBody>
          </p:sp>
        </mc:Fallback>
      </mc:AlternateContent>
      <p:sp>
        <p:nvSpPr>
          <p:cNvPr id="18" name="矩形: 圆角 29"/>
          <p:cNvSpPr/>
          <p:nvPr/>
        </p:nvSpPr>
        <p:spPr>
          <a:xfrm>
            <a:off x="9383794" y="2832409"/>
            <a:ext cx="2741300" cy="2475571"/>
          </a:xfrm>
          <a:prstGeom prst="roundRect">
            <a:avLst>
              <a:gd name="adj" fmla="val 1171"/>
            </a:avLst>
          </a:prstGeom>
          <a:noFill/>
          <a:ln w="19050">
            <a:solidFill>
              <a:srgbClr val="02428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74295" algn="just">
              <a:lnSpc>
                <a:spcPct val="120000"/>
              </a:lnSpc>
              <a:spcAft>
                <a:spcPts val="600"/>
              </a:spcAft>
              <a:buClr>
                <a:schemeClr val="accent1"/>
              </a:buClr>
            </a:pP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13680" y="102733"/>
            <a:ext cx="6641214" cy="6641214"/>
          </a:xfrm>
          <a:prstGeom prst="rect">
            <a:avLst/>
          </a:prstGeom>
        </p:spPr>
      </p:pic>
      <p:sp>
        <p:nvSpPr>
          <p:cNvPr id="2" name="文本占位符 3"/>
          <p:cNvSpPr txBox="1"/>
          <p:nvPr/>
        </p:nvSpPr>
        <p:spPr>
          <a:xfrm>
            <a:off x="6436079" y="779207"/>
            <a:ext cx="4256684" cy="16129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6000" b="1" kern="1200">
                <a:gradFill>
                  <a:gsLst>
                    <a:gs pos="36000">
                      <a:srgbClr val="024282"/>
                    </a:gs>
                    <a:gs pos="100000">
                      <a:srgbClr val="2764A7">
                        <a:lumMod val="15000"/>
                        <a:lumOff val="85000"/>
                        <a:alpha val="27000"/>
                      </a:srgbClr>
                    </a:gs>
                  </a:gsLst>
                  <a:lin ang="5400000" scaled="0"/>
                </a:gra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9900" b="1" i="0" u="none" strike="noStrike" kern="1200" cap="none" spc="0" normalizeH="0" baseline="0" noProof="0" dirty="0">
                <a:ln>
                  <a:noFill/>
                </a:ln>
                <a:gradFill>
                  <a:gsLst>
                    <a:gs pos="36000">
                      <a:srgbClr val="024282"/>
                    </a:gs>
                    <a:gs pos="100000">
                      <a:srgbClr val="2764A7">
                        <a:lumMod val="15000"/>
                        <a:lumOff val="85000"/>
                        <a:alpha val="27000"/>
                      </a:srgbClr>
                    </a:gs>
                  </a:gsLst>
                  <a:lin ang="5400000" scaled="0"/>
                </a:gradFill>
                <a:effectLst/>
                <a:uLnTx/>
                <a:uFillTx/>
                <a:latin typeface="Arial Black" panose="020B0A04020102020204" pitchFamily="34" charset="0"/>
                <a:ea typeface="微软雅黑" panose="020B0503020204020204" pitchFamily="34" charset="-122"/>
                <a:cs typeface="+mn-cs"/>
              </a:rPr>
              <a:t>01</a:t>
            </a:r>
            <a:endParaRPr kumimoji="0" lang="zh-CN" altLang="en-US" sz="19900" b="1" i="0" u="none" strike="noStrike" kern="1200" cap="none" spc="0" normalizeH="0" baseline="0" noProof="0" dirty="0">
              <a:ln>
                <a:noFill/>
              </a:ln>
              <a:gradFill>
                <a:gsLst>
                  <a:gs pos="36000">
                    <a:srgbClr val="024282"/>
                  </a:gs>
                  <a:gs pos="100000">
                    <a:srgbClr val="2764A7">
                      <a:lumMod val="15000"/>
                      <a:lumOff val="85000"/>
                      <a:alpha val="27000"/>
                    </a:srgbClr>
                  </a:gs>
                </a:gsLst>
                <a:lin ang="5400000" scaled="0"/>
              </a:gradFill>
              <a:effectLst/>
              <a:uLnTx/>
              <a:uFillTx/>
              <a:latin typeface="Arial Black" panose="020B0A04020102020204" pitchFamily="34" charset="0"/>
              <a:ea typeface="微软雅黑" panose="020B0503020204020204" pitchFamily="34" charset="-122"/>
              <a:cs typeface="+mn-cs"/>
            </a:endParaRPr>
          </a:p>
        </p:txBody>
      </p:sp>
      <p:sp>
        <p:nvSpPr>
          <p:cNvPr id="3" name="文本占位符 4"/>
          <p:cNvSpPr txBox="1"/>
          <p:nvPr/>
        </p:nvSpPr>
        <p:spPr>
          <a:xfrm>
            <a:off x="1853072" y="3246898"/>
            <a:ext cx="7302822" cy="660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ct val="0"/>
              </a:spcBef>
              <a:spcAft>
                <a:spcPct val="0"/>
              </a:spcAft>
              <a:defRPr/>
            </a:pPr>
            <a:r>
              <a:rPr lang="en-CA" altLang="zh-CN" sz="6600" dirty="0"/>
              <a:t>Background</a:t>
            </a:r>
            <a:endParaRPr lang="zh-CN" altLang="en-US" sz="6600" dirty="0"/>
          </a:p>
        </p:txBody>
      </p:sp>
      <p:cxnSp>
        <p:nvCxnSpPr>
          <p:cNvPr id="16" name="直接连接符 15"/>
          <p:cNvCxnSpPr/>
          <p:nvPr/>
        </p:nvCxnSpPr>
        <p:spPr>
          <a:xfrm>
            <a:off x="2156111" y="4293096"/>
            <a:ext cx="6696744" cy="0"/>
          </a:xfrm>
          <a:prstGeom prst="line">
            <a:avLst/>
          </a:prstGeom>
          <a:ln w="28575">
            <a:solidFill>
              <a:srgbClr val="024282"/>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2"/>
          <a:srcRect l="40729" t="42393"/>
          <a:stretch>
            <a:fillRect/>
          </a:stretch>
        </p:blipFill>
        <p:spPr>
          <a:xfrm>
            <a:off x="0" y="0"/>
            <a:ext cx="4437337" cy="2763968"/>
          </a:xfrm>
          <a:prstGeom prst="rect">
            <a:avLst/>
          </a:prstGeom>
        </p:spPr>
      </p:pic>
      <p:pic>
        <p:nvPicPr>
          <p:cNvPr id="12" name="图片 11"/>
          <p:cNvPicPr>
            <a:picLocks noChangeAspect="1"/>
          </p:cNvPicPr>
          <p:nvPr/>
        </p:nvPicPr>
        <p:blipFill>
          <a:blip r:embed="rId3"/>
          <a:srcRect r="41687" b="41802"/>
          <a:stretch>
            <a:fillRect/>
          </a:stretch>
        </p:blipFill>
        <p:spPr>
          <a:xfrm>
            <a:off x="7822801" y="4150801"/>
            <a:ext cx="4369200" cy="27072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5361" y="116633"/>
            <a:ext cx="629872" cy="612768"/>
            <a:chOff x="3070727" y="196457"/>
            <a:chExt cx="692047" cy="673255"/>
          </a:xfrm>
        </p:grpSpPr>
        <p:sp>
          <p:nvSpPr>
            <p:cNvPr id="5" name="平行四边形 4"/>
            <p:cNvSpPr/>
            <p:nvPr/>
          </p:nvSpPr>
          <p:spPr>
            <a:xfrm>
              <a:off x="3070727" y="196457"/>
              <a:ext cx="629587" cy="612775"/>
            </a:xfrm>
            <a:prstGeom prst="parallelogram">
              <a:avLst/>
            </a:prstGeom>
            <a:solidFill>
              <a:srgbClr val="024282"/>
            </a:solid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133187" y="256937"/>
              <a:ext cx="629587" cy="612775"/>
            </a:xfrm>
            <a:prstGeom prst="parallelogram">
              <a:avLst/>
            </a:prstGeom>
            <a:no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p:cNvCxnSpPr/>
          <p:nvPr/>
        </p:nvCxnSpPr>
        <p:spPr>
          <a:xfrm>
            <a:off x="367840" y="809674"/>
            <a:ext cx="11488800" cy="0"/>
          </a:xfrm>
          <a:prstGeom prst="line">
            <a:avLst/>
          </a:prstGeom>
          <a:ln w="9525">
            <a:solidFill>
              <a:srgbClr val="024282"/>
            </a:solidFill>
          </a:ln>
        </p:spPr>
        <p:style>
          <a:lnRef idx="1">
            <a:schemeClr val="accent1"/>
          </a:lnRef>
          <a:fillRef idx="0">
            <a:schemeClr val="accent1"/>
          </a:fillRef>
          <a:effectRef idx="0">
            <a:schemeClr val="accent1"/>
          </a:effectRef>
          <a:fontRef idx="minor">
            <a:schemeClr val="tx1"/>
          </a:fontRef>
        </p:style>
      </p:cxnSp>
      <p:sp>
        <p:nvSpPr>
          <p:cNvPr id="10" name="文本占位符 5"/>
          <p:cNvSpPr txBox="1"/>
          <p:nvPr/>
        </p:nvSpPr>
        <p:spPr>
          <a:xfrm>
            <a:off x="1127448" y="193957"/>
            <a:ext cx="8369092"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altLang="zh-CN" dirty="0"/>
              <a:t>Experiments</a:t>
            </a:r>
            <a:endParaRPr lang="zh-CN" altLang="en-US" dirty="0"/>
          </a:p>
        </p:txBody>
      </p:sp>
      <p:sp>
        <p:nvSpPr>
          <p:cNvPr id="17" name="文本框 16"/>
          <p:cNvSpPr txBox="1"/>
          <p:nvPr/>
        </p:nvSpPr>
        <p:spPr>
          <a:xfrm>
            <a:off x="11554954" y="6395745"/>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prstClr val="white">
                    <a:lumMod val="75000"/>
                  </a:prstClr>
                </a:solidFill>
                <a:latin typeface="Calibri" panose="020F0502020204030204"/>
                <a:ea typeface="宋体" panose="02010600030101010101" pitchFamily="2" charset="-122"/>
              </a:rPr>
              <a:t>23</a:t>
            </a:r>
            <a:endParaRPr kumimoji="0" lang="zh-CN" altLang="en-US"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endParaRPr>
          </a:p>
        </p:txBody>
      </p:sp>
      <p:sp>
        <p:nvSpPr>
          <p:cNvPr id="2" name="矩形 1"/>
          <p:cNvSpPr/>
          <p:nvPr/>
        </p:nvSpPr>
        <p:spPr>
          <a:xfrm>
            <a:off x="861294" y="826009"/>
            <a:ext cx="10469412" cy="523220"/>
          </a:xfrm>
          <a:prstGeom prst="rect">
            <a:avLst/>
          </a:prstGeom>
        </p:spPr>
        <p:txBody>
          <a:bodyPr wrap="square">
            <a:spAutoFit/>
          </a:bodyPr>
          <a:lstStyle/>
          <a:p>
            <a:pPr algn="ctr">
              <a:spcBef>
                <a:spcPts val="600"/>
              </a:spcBef>
              <a:defRPr/>
            </a:pPr>
            <a:r>
              <a:rPr lang="en-CA" altLang="zh-CN" sz="2800" b="1" kern="0" dirty="0">
                <a:solidFill>
                  <a:srgbClr val="024282"/>
                </a:solidFill>
                <a:latin typeface="Times New Roman" panose="02020603050405020304" pitchFamily="18" charset="0"/>
                <a:ea typeface="+mj-ea"/>
                <a:cs typeface="Times New Roman" panose="02020603050405020304" pitchFamily="18" charset="0"/>
              </a:rPr>
              <a:t>Practical Implication: Combining RCE and CE</a:t>
            </a:r>
            <a:endParaRPr lang="en-CA" altLang="zh-CN" sz="2800" b="1" kern="0" dirty="0">
              <a:solidFill>
                <a:srgbClr val="024282"/>
              </a:solidFill>
              <a:latin typeface="Times New Roman" panose="02020603050405020304" pitchFamily="18" charset="0"/>
              <a:ea typeface="+mj-ea"/>
              <a:cs typeface="Times New Roman" panose="02020603050405020304" pitchFamily="18" charset="0"/>
            </a:endParaRPr>
          </a:p>
        </p:txBody>
      </p:sp>
      <p:sp>
        <p:nvSpPr>
          <p:cNvPr id="14" name="文本框 13"/>
          <p:cNvSpPr txBox="1"/>
          <p:nvPr/>
        </p:nvSpPr>
        <p:spPr>
          <a:xfrm>
            <a:off x="814439" y="1248268"/>
            <a:ext cx="10827434" cy="493148"/>
          </a:xfrm>
          <a:prstGeom prst="rect">
            <a:avLst/>
          </a:prstGeom>
          <a:noFill/>
        </p:spPr>
        <p:txBody>
          <a:bodyPr wrap="square">
            <a:spAutoFit/>
          </a:bodyPr>
          <a:lstStyle/>
          <a:p>
            <a:pPr marL="284480" indent="-285750" algn="just">
              <a:lnSpc>
                <a:spcPct val="120000"/>
              </a:lnSpc>
              <a:spcAft>
                <a:spcPts val="600"/>
              </a:spcAft>
              <a:buClr>
                <a:schemeClr val="tx1"/>
              </a:buClr>
              <a:buFont typeface="Wingdings" panose="05000000000000000000" pitchFamily="2" charset="2"/>
              <a:buChar char="Ø"/>
            </a:pPr>
            <a:r>
              <a:rPr lang="en-CA" altLang="zh-CN" sz="2400" dirty="0">
                <a:latin typeface="Times New Roman" panose="02020603050405020304" pitchFamily="18" charset="0"/>
                <a:cs typeface="Times New Roman" panose="02020603050405020304" pitchFamily="18" charset="0"/>
              </a:rPr>
              <a:t>Confidence-Adaptive Cross Entropy,</a:t>
            </a:r>
            <a:r>
              <a:rPr lang="en-US" altLang="zh-CN" sz="2400" dirty="0">
                <a:latin typeface="Times New Roman" panose="02020603050405020304" pitchFamily="18" charset="0"/>
                <a:cs typeface="Times New Roman" panose="02020603050405020304" pitchFamily="18" charset="0"/>
              </a:rPr>
              <a:t> </a:t>
            </a:r>
            <a:r>
              <a:rPr lang="en-CA" altLang="zh-CN" sz="2400" dirty="0">
                <a:latin typeface="Times New Roman" panose="02020603050405020304" pitchFamily="18" charset="0"/>
                <a:cs typeface="Times New Roman" panose="02020603050405020304" pitchFamily="18" charset="0"/>
              </a:rPr>
              <a:t>CACE:</a:t>
            </a:r>
            <a:endParaRPr lang="en-US" altLang="zh-CN" sz="24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1125520" y="1787822"/>
            <a:ext cx="10205186" cy="496867"/>
          </a:xfrm>
          <a:prstGeom prst="rect">
            <a:avLst/>
          </a:prstGeom>
          <a:noFill/>
        </p:spPr>
        <p:txBody>
          <a:bodyPr wrap="square">
            <a:spAutoFit/>
          </a:bodyPr>
          <a:lstStyle/>
          <a:p>
            <a:pPr algn="just">
              <a:lnSpc>
                <a:spcPct val="120000"/>
              </a:lnSpc>
              <a:spcAft>
                <a:spcPts val="600"/>
              </a:spcAft>
              <a:buClr>
                <a:schemeClr val="tx1"/>
              </a:buClr>
            </a:pPr>
            <a:r>
              <a:rPr lang="en-CA" altLang="zh-CN" sz="2400" dirty="0">
                <a:solidFill>
                  <a:schemeClr val="tx2"/>
                </a:solidFill>
                <a:latin typeface="Times New Roman" panose="02020603050405020304" pitchFamily="18" charset="0"/>
                <a:cs typeface="Times New Roman" panose="02020603050405020304" pitchFamily="18" charset="0"/>
              </a:rPr>
              <a:t>When the teacher model’s output label confidence </a:t>
            </a:r>
            <a:r>
              <a:rPr lang="en-US" altLang="zh-CN" sz="2400" dirty="0">
                <a:solidFill>
                  <a:schemeClr val="tx2"/>
                </a:solidFill>
                <a:latin typeface="Times New Roman" panose="02020603050405020304" pitchFamily="18" charset="0"/>
                <a:ea typeface="微软雅黑" panose="020B0503020204020204" pitchFamily="34" charset="-122"/>
                <a:cs typeface="Times New Roman" panose="02020603050405020304" pitchFamily="18" charset="0"/>
              </a:rPr>
              <a:t>&lt;c</a:t>
            </a:r>
            <a:r>
              <a:rPr lang="en-CA" altLang="zh-CN" sz="2400" dirty="0">
                <a:solidFill>
                  <a:schemeClr val="tx2"/>
                </a:solidFill>
                <a:latin typeface="Times New Roman" panose="02020603050405020304" pitchFamily="18" charset="0"/>
                <a:cs typeface="Times New Roman" panose="02020603050405020304" pitchFamily="18" charset="0"/>
              </a:rPr>
              <a:t> use RCE; otherwise, use CE.</a:t>
            </a:r>
            <a:endParaRPr lang="en-CA" altLang="zh-CN" sz="2400" dirty="0">
              <a:solidFill>
                <a:schemeClr val="tx2"/>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814438" y="2327376"/>
            <a:ext cx="10740515" cy="493148"/>
          </a:xfrm>
          <a:prstGeom prst="rect">
            <a:avLst/>
          </a:prstGeom>
          <a:noFill/>
        </p:spPr>
        <p:txBody>
          <a:bodyPr wrap="square">
            <a:spAutoFit/>
          </a:bodyPr>
          <a:lstStyle/>
          <a:p>
            <a:pPr marL="284480" indent="-285750" algn="just">
              <a:lnSpc>
                <a:spcPct val="120000"/>
              </a:lnSpc>
              <a:spcAft>
                <a:spcPts val="600"/>
              </a:spcAft>
              <a:buClr>
                <a:schemeClr val="tx1"/>
              </a:buClr>
              <a:buFont typeface="Wingdings" panose="05000000000000000000" pitchFamily="2" charset="2"/>
              <a:buChar char="Ø"/>
            </a:pPr>
            <a:r>
              <a:rPr lang="en-CA" altLang="zh-CN" sz="2400" dirty="0">
                <a:latin typeface="Times New Roman" panose="02020603050405020304" pitchFamily="18" charset="0"/>
                <a:cs typeface="Times New Roman" panose="02020603050405020304" pitchFamily="18" charset="0"/>
              </a:rPr>
              <a:t>Symmetric Cross Entropy Loss, SL:</a:t>
            </a:r>
            <a:endParaRPr lang="en-US" altLang="zh-CN" sz="2400" dirty="0">
              <a:latin typeface="Times New Roman" panose="02020603050405020304" pitchFamily="18" charset="0"/>
              <a:cs typeface="Times New Roman" panose="02020603050405020304" pitchFamily="18" charset="0"/>
            </a:endParaRPr>
          </a:p>
        </p:txBody>
      </p:sp>
      <p:pic>
        <p:nvPicPr>
          <p:cNvPr id="1843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18452" y="2900383"/>
            <a:ext cx="5155093" cy="287289"/>
          </a:xfrm>
          <a:prstGeom prst="rect">
            <a:avLst/>
          </a:prstGeom>
          <a:noFill/>
          <a:extLst>
            <a:ext uri="{909E8E84-426E-40DD-AFC4-6F175D3DCCD1}">
              <a14:hiddenFill xmlns:a14="http://schemas.microsoft.com/office/drawing/2010/main">
                <a:solidFill>
                  <a:srgbClr val="FFFFFF"/>
                </a:solidFill>
              </a14:hiddenFill>
            </a:ext>
          </a:extLst>
        </p:spPr>
      </p:pic>
      <p:sp>
        <p:nvSpPr>
          <p:cNvPr id="11" name="副标题 2"/>
          <p:cNvSpPr>
            <a:spLocks noGrp="1"/>
          </p:cNvSpPr>
          <p:nvPr>
            <p:ph type="subTitle" idx="1"/>
          </p:nvPr>
        </p:nvSpPr>
        <p:spPr>
          <a:xfrm>
            <a:off x="741982" y="3221724"/>
            <a:ext cx="10740515" cy="428985"/>
          </a:xfrm>
        </p:spPr>
        <p:txBody>
          <a:bodyPr>
            <a:normAutofit/>
          </a:bodyPr>
          <a:lstStyle/>
          <a:p>
            <a:pPr algn="l"/>
            <a:r>
              <a:rPr kumimoji="1" lang="en-US" altLang="zh-CN" sz="2000" dirty="0">
                <a:solidFill>
                  <a:schemeClr val="tx1"/>
                </a:solidFill>
                <a:latin typeface="Times New Roman" panose="02020603050405020304" pitchFamily="18" charset="0"/>
                <a:cs typeface="Times New Roman" panose="02020603050405020304" pitchFamily="18" charset="0"/>
              </a:rPr>
              <a:t>Wang, </a:t>
            </a:r>
            <a:r>
              <a:rPr kumimoji="1" lang="en-US" altLang="zh-CN" sz="2000" dirty="0" err="1">
                <a:solidFill>
                  <a:schemeClr val="tx1"/>
                </a:solidFill>
                <a:latin typeface="Times New Roman" panose="02020603050405020304" pitchFamily="18" charset="0"/>
                <a:cs typeface="Times New Roman" panose="02020603050405020304" pitchFamily="18" charset="0"/>
              </a:rPr>
              <a:t>Yisen</a:t>
            </a:r>
            <a:r>
              <a:rPr kumimoji="1" lang="en-US" altLang="zh-CN" sz="2000" dirty="0">
                <a:solidFill>
                  <a:schemeClr val="tx1"/>
                </a:solidFill>
                <a:latin typeface="Times New Roman" panose="02020603050405020304" pitchFamily="18" charset="0"/>
                <a:cs typeface="Times New Roman" panose="02020603050405020304" pitchFamily="18" charset="0"/>
              </a:rPr>
              <a:t>, et al. “Symmetric cross entropy for robust learning with noisy labels.” </a:t>
            </a:r>
            <a:r>
              <a:rPr kumimoji="1" lang="zh-CN" altLang="en-US" sz="2000" dirty="0">
                <a:solidFill>
                  <a:schemeClr val="tx1"/>
                </a:solidFill>
                <a:latin typeface="Times New Roman" panose="02020603050405020304" pitchFamily="18" charset="0"/>
                <a:cs typeface="Times New Roman" panose="02020603050405020304" pitchFamily="18" charset="0"/>
              </a:rPr>
              <a:t> </a:t>
            </a:r>
            <a:r>
              <a:rPr kumimoji="1" lang="en-US" altLang="zh-CN" sz="2000" dirty="0">
                <a:solidFill>
                  <a:schemeClr val="tx1"/>
                </a:solidFill>
                <a:latin typeface="Times New Roman" panose="02020603050405020304" pitchFamily="18" charset="0"/>
                <a:cs typeface="Times New Roman" panose="02020603050405020304" pitchFamily="18" charset="0"/>
              </a:rPr>
              <a:t>In CVPR, 2019.</a:t>
            </a:r>
            <a:endParaRPr kumimoji="1" lang="en-US" altLang="zh-CN" sz="2000" dirty="0">
              <a:solidFill>
                <a:schemeClr val="tx1"/>
              </a:solidFill>
              <a:latin typeface="Times New Roman" panose="02020603050405020304" pitchFamily="18" charset="0"/>
              <a:cs typeface="Times New Roman" panose="02020603050405020304" pitchFamily="18" charset="0"/>
            </a:endParaRPr>
          </a:p>
          <a:p>
            <a:endParaRPr lang="zh-CN" altLang="en-US" dirty="0"/>
          </a:p>
        </p:txBody>
      </p:sp>
      <p:pic>
        <p:nvPicPr>
          <p:cNvPr id="13" name="图片 12" descr="表格&#10;&#10;AI 生成的内容可能不正确。"/>
          <p:cNvPicPr>
            <a:picLocks noChangeAspect="1"/>
          </p:cNvPicPr>
          <p:nvPr/>
        </p:nvPicPr>
        <p:blipFill>
          <a:blip r:embed="rId2">
            <a:extLst>
              <a:ext uri="{28A0092B-C50C-407E-A947-70E740481C1C}">
                <a14:useLocalDpi xmlns:a14="http://schemas.microsoft.com/office/drawing/2010/main" val="0"/>
              </a:ext>
            </a:extLst>
          </a:blip>
          <a:srcRect t="1863"/>
          <a:stretch>
            <a:fillRect/>
          </a:stretch>
        </p:blipFill>
        <p:spPr>
          <a:xfrm>
            <a:off x="1125520" y="3792451"/>
            <a:ext cx="9690011" cy="2388862"/>
          </a:xfrm>
          <a:prstGeom prst="rect">
            <a:avLst/>
          </a:prstGeom>
        </p:spPr>
      </p:pic>
      <p:sp>
        <p:nvSpPr>
          <p:cNvPr id="19" name="矩形 50"/>
          <p:cNvSpPr/>
          <p:nvPr/>
        </p:nvSpPr>
        <p:spPr>
          <a:xfrm>
            <a:off x="8867814" y="3695780"/>
            <a:ext cx="988456" cy="248553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blinds(horizontal)">
                                      <p:cBhvr>
                                        <p:cTn id="10" dur="500"/>
                                        <p:tgtEl>
                                          <p:spTgt spid="1843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blinds(horizontal)">
                                      <p:cBhvr>
                                        <p:cTn id="13" dur="5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5361" y="116633"/>
            <a:ext cx="629872" cy="612768"/>
            <a:chOff x="3070727" y="196457"/>
            <a:chExt cx="692047" cy="673255"/>
          </a:xfrm>
        </p:grpSpPr>
        <p:sp>
          <p:nvSpPr>
            <p:cNvPr id="5" name="平行四边形 4"/>
            <p:cNvSpPr/>
            <p:nvPr/>
          </p:nvSpPr>
          <p:spPr>
            <a:xfrm>
              <a:off x="3070727" y="196457"/>
              <a:ext cx="629587" cy="612775"/>
            </a:xfrm>
            <a:prstGeom prst="parallelogram">
              <a:avLst/>
            </a:prstGeom>
            <a:solidFill>
              <a:srgbClr val="024282"/>
            </a:solid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133187" y="256937"/>
              <a:ext cx="629587" cy="612775"/>
            </a:xfrm>
            <a:prstGeom prst="parallelogram">
              <a:avLst/>
            </a:prstGeom>
            <a:no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10" name="文本占位符 5"/>
          <p:cNvSpPr txBox="1"/>
          <p:nvPr/>
        </p:nvSpPr>
        <p:spPr>
          <a:xfrm>
            <a:off x="1127448" y="193957"/>
            <a:ext cx="5040313"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en-CA" altLang="zh-CN" dirty="0"/>
              <a:t>Summary</a:t>
            </a:r>
            <a:endParaRPr kumimoji="0" lang="zh-CN" altLang="en-US" sz="3200" b="1" i="0" u="none" strike="noStrike" kern="1200" cap="none" spc="0" normalizeH="0" baseline="0" noProof="0" dirty="0">
              <a:ln>
                <a:noFill/>
              </a:ln>
              <a:solidFill>
                <a:srgbClr val="024282"/>
              </a:solidFill>
              <a:effectLst/>
              <a:uLnTx/>
              <a:uFillTx/>
              <a:latin typeface="微软雅黑" panose="020B0503020204020204" pitchFamily="34" charset="-122"/>
              <a:ea typeface="微软雅黑" panose="020B0503020204020204" pitchFamily="34" charset="-122"/>
              <a:cs typeface="+mn-cs"/>
            </a:endParaRPr>
          </a:p>
        </p:txBody>
      </p:sp>
      <p:cxnSp>
        <p:nvCxnSpPr>
          <p:cNvPr id="53" name="直接连接符 6"/>
          <p:cNvCxnSpPr/>
          <p:nvPr/>
        </p:nvCxnSpPr>
        <p:spPr>
          <a:xfrm>
            <a:off x="367840" y="809674"/>
            <a:ext cx="11488800" cy="0"/>
          </a:xfrm>
          <a:prstGeom prst="line">
            <a:avLst/>
          </a:prstGeom>
          <a:ln w="9525">
            <a:solidFill>
              <a:srgbClr val="024282"/>
            </a:solidFill>
          </a:ln>
        </p:spPr>
        <p:style>
          <a:lnRef idx="1">
            <a:schemeClr val="accent1"/>
          </a:lnRef>
          <a:fillRef idx="0">
            <a:schemeClr val="accent1"/>
          </a:fillRef>
          <a:effectRef idx="0">
            <a:schemeClr val="accent1"/>
          </a:effectRef>
          <a:fontRef idx="minor">
            <a:schemeClr val="tx1"/>
          </a:fontRef>
        </p:style>
      </p:cxnSp>
      <p:sp>
        <p:nvSpPr>
          <p:cNvPr id="33" name="Rectangle: Rounded Corners 2"/>
          <p:cNvSpPr/>
          <p:nvPr/>
        </p:nvSpPr>
        <p:spPr>
          <a:xfrm>
            <a:off x="965233" y="1397309"/>
            <a:ext cx="10257409" cy="3370884"/>
          </a:xfrm>
          <a:prstGeom prst="roundRect">
            <a:avLst>
              <a:gd name="adj" fmla="val 8220"/>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文本框 35"/>
          <p:cNvSpPr txBox="1"/>
          <p:nvPr/>
        </p:nvSpPr>
        <p:spPr>
          <a:xfrm>
            <a:off x="4260203" y="832809"/>
            <a:ext cx="3457505" cy="523220"/>
          </a:xfrm>
          <a:prstGeom prst="rect">
            <a:avLst/>
          </a:prstGeom>
          <a:solidFill>
            <a:schemeClr val="bg1"/>
          </a:solidFill>
        </p:spPr>
        <p:txBody>
          <a:bodyPr wrap="square" rtlCol="0">
            <a:spAutoFit/>
          </a:bodyPr>
          <a:lstStyle/>
          <a:p>
            <a:r>
              <a:rPr lang="en-US" altLang="zh-CN" sz="2800" b="1" dirty="0">
                <a:solidFill>
                  <a:srgbClr val="024282"/>
                </a:solidFill>
                <a:latin typeface="Times New Roman" panose="02020603050405020304" pitchFamily="18" charset="0"/>
                <a:ea typeface="微软雅黑" panose="020B0503020204020204" pitchFamily="34" charset="-122"/>
                <a:cs typeface="Times New Roman" panose="02020603050405020304" pitchFamily="18" charset="0"/>
              </a:rPr>
              <a:t>Take-Home Messages</a:t>
            </a:r>
            <a:endParaRPr lang="zh-CN" altLang="en-US" sz="2800" b="1" dirty="0">
              <a:solidFill>
                <a:srgbClr val="024282"/>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7" name="文本框 36"/>
          <p:cNvSpPr txBox="1"/>
          <p:nvPr/>
        </p:nvSpPr>
        <p:spPr>
          <a:xfrm>
            <a:off x="1022081" y="1443856"/>
            <a:ext cx="9147832" cy="830997"/>
          </a:xfrm>
          <a:prstGeom prst="rect">
            <a:avLst/>
          </a:prstGeom>
          <a:noFill/>
        </p:spPr>
        <p:txBody>
          <a:bodyPr wrap="square" rtlCol="0">
            <a:spAutoFit/>
          </a:bodyPr>
          <a:lstStyle/>
          <a:p>
            <a:pPr marL="284480" indent="-284480">
              <a:spcBef>
                <a:spcPts val="600"/>
              </a:spcBef>
              <a:buFont typeface="Wingdings" panose="05000000000000000000" pitchFamily="2" charset="2"/>
              <a:buChar char="Ø"/>
            </a:pPr>
            <a:r>
              <a:rPr lang="en-CA" altLang="zh-CN" sz="2400" dirty="0">
                <a:latin typeface="Times New Roman" panose="02020603050405020304" pitchFamily="18" charset="0"/>
                <a:cs typeface="Times New Roman" panose="02020603050405020304" pitchFamily="18" charset="0"/>
              </a:rPr>
              <a:t>Increasing the student model’s capacity can promote W2SG, but the performance gain will eventually saturate.</a:t>
            </a:r>
            <a:endParaRPr lang="en-CA" altLang="zh-CN" sz="2400" dirty="0">
              <a:latin typeface="Times New Roman" panose="02020603050405020304" pitchFamily="18" charset="0"/>
              <a:cs typeface="Times New Roman" panose="02020603050405020304" pitchFamily="18" charset="0"/>
            </a:endParaRPr>
          </a:p>
        </p:txBody>
      </p:sp>
      <p:sp>
        <p:nvSpPr>
          <p:cNvPr id="2" name="文本框 1"/>
          <p:cNvSpPr txBox="1"/>
          <p:nvPr/>
        </p:nvSpPr>
        <p:spPr>
          <a:xfrm>
            <a:off x="1022080" y="2367273"/>
            <a:ext cx="9147833" cy="830997"/>
          </a:xfrm>
          <a:prstGeom prst="rect">
            <a:avLst/>
          </a:prstGeom>
          <a:noFill/>
        </p:spPr>
        <p:txBody>
          <a:bodyPr wrap="square" rtlCol="0">
            <a:spAutoFit/>
          </a:bodyPr>
          <a:lstStyle/>
          <a:p>
            <a:pPr marL="284480" indent="-284480">
              <a:spcBef>
                <a:spcPts val="600"/>
              </a:spcBef>
              <a:buFont typeface="Wingdings" panose="05000000000000000000" pitchFamily="2" charset="2"/>
              <a:buChar char="Ø"/>
            </a:pPr>
            <a:r>
              <a:rPr lang="en-CA" altLang="zh-CN" sz="2400" dirty="0">
                <a:latin typeface="Times New Roman" panose="02020603050405020304" pitchFamily="18" charset="0"/>
                <a:cs typeface="Times New Roman" panose="02020603050405020304" pitchFamily="18" charset="0"/>
              </a:rPr>
              <a:t>Avoid letting the student model overfit the teacher’s labels, e.g., by reducing prediction entropy.</a:t>
            </a:r>
            <a:endParaRPr lang="en-CA" altLang="zh-CN" sz="2400" dirty="0">
              <a:latin typeface="Times New Roman" panose="02020603050405020304" pitchFamily="18" charset="0"/>
              <a:cs typeface="Times New Roman" panose="02020603050405020304" pitchFamily="18" charset="0"/>
            </a:endParaRPr>
          </a:p>
        </p:txBody>
      </p:sp>
      <p:sp>
        <p:nvSpPr>
          <p:cNvPr id="3" name="文本框 2"/>
          <p:cNvSpPr txBox="1"/>
          <p:nvPr/>
        </p:nvSpPr>
        <p:spPr>
          <a:xfrm>
            <a:off x="1022080" y="3290690"/>
            <a:ext cx="9482368" cy="830997"/>
          </a:xfrm>
          <a:prstGeom prst="rect">
            <a:avLst/>
          </a:prstGeom>
          <a:noFill/>
        </p:spPr>
        <p:txBody>
          <a:bodyPr wrap="square" rtlCol="0">
            <a:spAutoFit/>
          </a:bodyPr>
          <a:lstStyle/>
          <a:p>
            <a:pPr marL="284480" indent="-284480">
              <a:spcBef>
                <a:spcPts val="600"/>
              </a:spcBef>
              <a:buFont typeface="Wingdings" panose="05000000000000000000" pitchFamily="2" charset="2"/>
              <a:buChar char="Ø"/>
            </a:pPr>
            <a:r>
              <a:rPr lang="en-CA" altLang="zh-CN" sz="2400" dirty="0">
                <a:latin typeface="Times New Roman" panose="02020603050405020304" pitchFamily="18" charset="0"/>
                <a:cs typeface="Times New Roman" panose="02020603050405020304" pitchFamily="18" charset="0"/>
              </a:rPr>
              <a:t>Pretraining process is not a necessary condition for W2SG (though it may still facilitate it).</a:t>
            </a:r>
            <a:endParaRPr lang="en-CA" altLang="zh-CN" sz="24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11554954" y="6395745"/>
            <a:ext cx="4187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prstClr val="white">
                    <a:lumMod val="75000"/>
                  </a:prstClr>
                </a:solidFill>
                <a:latin typeface="Calibri" panose="020F0502020204030204"/>
                <a:ea typeface="宋体" panose="02010600030101010101" pitchFamily="2" charset="-122"/>
              </a:rPr>
              <a:t>24</a:t>
            </a:r>
            <a:endParaRPr kumimoji="0" lang="zh-CN" altLang="en-US"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endParaRPr>
          </a:p>
        </p:txBody>
      </p:sp>
      <p:sp>
        <p:nvSpPr>
          <p:cNvPr id="8" name="文本框 7"/>
          <p:cNvSpPr txBox="1"/>
          <p:nvPr/>
        </p:nvSpPr>
        <p:spPr>
          <a:xfrm>
            <a:off x="1022080" y="4214108"/>
            <a:ext cx="8246488" cy="461665"/>
          </a:xfrm>
          <a:prstGeom prst="rect">
            <a:avLst/>
          </a:prstGeom>
          <a:noFill/>
        </p:spPr>
        <p:txBody>
          <a:bodyPr wrap="none" rtlCol="0">
            <a:spAutoFit/>
          </a:bodyPr>
          <a:lstStyle/>
          <a:p>
            <a:pPr marL="284480" indent="-284480">
              <a:spcBef>
                <a:spcPts val="600"/>
              </a:spcBef>
              <a:buFont typeface="Wingdings" panose="05000000000000000000" pitchFamily="2" charset="2"/>
              <a:buChar char="Ø"/>
            </a:pPr>
            <a:r>
              <a:rPr lang="en-CA" altLang="zh-CN" sz="2400" dirty="0">
                <a:latin typeface="Times New Roman" panose="02020603050405020304" pitchFamily="18" charset="0"/>
                <a:cs typeface="Times New Roman" panose="02020603050405020304" pitchFamily="18" charset="0"/>
              </a:rPr>
              <a:t>RCE shows better robustness under low-confidence soft labels.</a:t>
            </a:r>
            <a:endParaRPr lang="en-CA" altLang="zh-CN" sz="24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3061844" y="5393111"/>
            <a:ext cx="4086811" cy="646331"/>
          </a:xfrm>
          <a:prstGeom prst="rect">
            <a:avLst/>
          </a:prstGeom>
          <a:noFill/>
        </p:spPr>
        <p:txBody>
          <a:bodyPr wrap="square" rtlCol="0">
            <a:spAutoFit/>
          </a:bodyPr>
          <a:lstStyle/>
          <a:p>
            <a:pPr algn="ctr" fontAlgn="auto">
              <a:spcBef>
                <a:spcPts val="0"/>
              </a:spcBef>
              <a:spcAft>
                <a:spcPts val="0"/>
              </a:spcAft>
            </a:pPr>
            <a:r>
              <a:rPr lang="en-US" altLang="zh-CN" sz="3600" b="1" dirty="0">
                <a:solidFill>
                  <a:srgbClr val="024282"/>
                </a:solidFill>
                <a:latin typeface="微软雅黑" panose="020B0503020204020204" pitchFamily="34" charset="-122"/>
                <a:ea typeface="微软雅黑" panose="020B0503020204020204" pitchFamily="34" charset="-122"/>
                <a:cs typeface="Times New Roman" panose="02020603050405020304" pitchFamily="18" charset="0"/>
              </a:rPr>
              <a:t>Check</a:t>
            </a:r>
            <a:r>
              <a:rPr lang="zh-CN" altLang="en-US" sz="3600" b="1" dirty="0">
                <a:solidFill>
                  <a:srgbClr val="024282"/>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3600" b="1" dirty="0">
                <a:solidFill>
                  <a:srgbClr val="024282"/>
                </a:solidFill>
                <a:latin typeface="微软雅黑" panose="020B0503020204020204" pitchFamily="34" charset="-122"/>
                <a:ea typeface="微软雅黑" panose="020B0503020204020204" pitchFamily="34" charset="-122"/>
                <a:cs typeface="Times New Roman" panose="02020603050405020304" pitchFamily="18" charset="0"/>
              </a:rPr>
              <a:t>Our</a:t>
            </a:r>
            <a:r>
              <a:rPr lang="zh-CN" altLang="en-US" sz="3600" b="1" dirty="0">
                <a:solidFill>
                  <a:srgbClr val="024282"/>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3600" b="1" dirty="0">
                <a:solidFill>
                  <a:srgbClr val="024282"/>
                </a:solidFill>
                <a:latin typeface="微软雅黑" panose="020B0503020204020204" pitchFamily="34" charset="-122"/>
                <a:ea typeface="微软雅黑" panose="020B0503020204020204" pitchFamily="34" charset="-122"/>
                <a:cs typeface="Times New Roman" panose="02020603050405020304" pitchFamily="18" charset="0"/>
              </a:rPr>
              <a:t>Paper</a:t>
            </a:r>
            <a:r>
              <a:rPr lang="zh-CN" altLang="en-US" sz="3600" b="1" dirty="0">
                <a:solidFill>
                  <a:srgbClr val="024282"/>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3600" b="1" dirty="0">
              <a:solidFill>
                <a:srgbClr val="024282"/>
              </a:solidFill>
              <a:latin typeface="微软雅黑" panose="020B0503020204020204" pitchFamily="34" charset="-122"/>
              <a:ea typeface="微软雅黑" panose="020B0503020204020204" pitchFamily="34" charset="-122"/>
            </a:endParaRPr>
          </a:p>
        </p:txBody>
      </p:sp>
      <p:pic>
        <p:nvPicPr>
          <p:cNvPr id="13" name="图片 12" descr="QR 代码&#10;&#10;AI 生成的内容可能不正确。"/>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63568" y="4860613"/>
            <a:ext cx="1905000" cy="1905000"/>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ppt_y</p:attrName>
                                        </p:attrNameLst>
                                      </p:cBhvr>
                                      <p:tavLst>
                                        <p:tav tm="0">
                                          <p:val>
                                            <p:strVal val="#ppt_y+#ppt_h*1.125000"/>
                                          </p:val>
                                        </p:tav>
                                        <p:tav tm="100000">
                                          <p:val>
                                            <p:strVal val="#ppt_y"/>
                                          </p:val>
                                        </p:tav>
                                      </p:tavLst>
                                    </p:anim>
                                    <p:animEffect transition="in" filter="wipe(up)">
                                      <p:cBhvr>
                                        <p:cTn id="8" dur="500"/>
                                        <p:tgtEl>
                                          <p:spTgt spid="37"/>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ppt_y</p:attrName>
                                        </p:attrNameLst>
                                      </p:cBhvr>
                                      <p:tavLst>
                                        <p:tav tm="0">
                                          <p:val>
                                            <p:strVal val="#ppt_y+#ppt_h*1.125000"/>
                                          </p:val>
                                        </p:tav>
                                        <p:tav tm="100000">
                                          <p:val>
                                            <p:strVal val="#ppt_y"/>
                                          </p:val>
                                        </p:tav>
                                      </p:tavLst>
                                    </p:anim>
                                    <p:animEffect transition="in" filter="wipe(up)">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 grpId="0"/>
      <p:bldP spid="3"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5361" y="116633"/>
            <a:ext cx="629872" cy="612768"/>
            <a:chOff x="3070727" y="196457"/>
            <a:chExt cx="692047" cy="673255"/>
          </a:xfrm>
        </p:grpSpPr>
        <p:sp>
          <p:nvSpPr>
            <p:cNvPr id="5" name="平行四边形 4"/>
            <p:cNvSpPr/>
            <p:nvPr/>
          </p:nvSpPr>
          <p:spPr>
            <a:xfrm>
              <a:off x="3070727" y="196457"/>
              <a:ext cx="629587" cy="612775"/>
            </a:xfrm>
            <a:prstGeom prst="parallelogram">
              <a:avLst/>
            </a:prstGeom>
            <a:solidFill>
              <a:srgbClr val="024282"/>
            </a:solid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133187" y="256937"/>
              <a:ext cx="629587" cy="612775"/>
            </a:xfrm>
            <a:prstGeom prst="parallelogram">
              <a:avLst/>
            </a:prstGeom>
            <a:no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p:cNvCxnSpPr/>
          <p:nvPr/>
        </p:nvCxnSpPr>
        <p:spPr>
          <a:xfrm>
            <a:off x="367840" y="809674"/>
            <a:ext cx="11488800" cy="0"/>
          </a:xfrm>
          <a:prstGeom prst="line">
            <a:avLst/>
          </a:prstGeom>
          <a:ln w="9525">
            <a:solidFill>
              <a:srgbClr val="024282"/>
            </a:solidFill>
          </a:ln>
        </p:spPr>
        <p:style>
          <a:lnRef idx="1">
            <a:schemeClr val="accent1"/>
          </a:lnRef>
          <a:fillRef idx="0">
            <a:schemeClr val="accent1"/>
          </a:fillRef>
          <a:effectRef idx="0">
            <a:schemeClr val="accent1"/>
          </a:effectRef>
          <a:fontRef idx="minor">
            <a:schemeClr val="tx1"/>
          </a:fontRef>
        </p:style>
      </p:cxnSp>
      <p:sp>
        <p:nvSpPr>
          <p:cNvPr id="10" name="文本占位符 5"/>
          <p:cNvSpPr txBox="1"/>
          <p:nvPr/>
        </p:nvSpPr>
        <p:spPr>
          <a:xfrm>
            <a:off x="1127448" y="193957"/>
            <a:ext cx="5040313"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CA" altLang="zh-CN" sz="3200" b="1" i="0" u="none" strike="noStrike" kern="1200" cap="none" spc="0" normalizeH="0" baseline="0" noProof="0" dirty="0">
                <a:ln>
                  <a:noFill/>
                </a:ln>
                <a:solidFill>
                  <a:srgbClr val="024282"/>
                </a:solidFill>
                <a:effectLst/>
                <a:uLnTx/>
                <a:uFillTx/>
                <a:latin typeface="微软雅黑" panose="020B0503020204020204" pitchFamily="34" charset="-122"/>
                <a:ea typeface="微软雅黑" panose="020B0503020204020204" pitchFamily="34" charset="-122"/>
                <a:cs typeface="+mn-cs"/>
              </a:rPr>
              <a:t>Superalignment</a:t>
            </a:r>
            <a:endParaRPr kumimoji="0" lang="zh-CN" altLang="en-US" sz="3200" b="1" i="0" u="none" strike="noStrike" kern="1200" cap="none" spc="0" normalizeH="0" baseline="0" noProof="0" dirty="0">
              <a:ln>
                <a:noFill/>
              </a:ln>
              <a:solidFill>
                <a:srgbClr val="024282"/>
              </a:solidFill>
              <a:effectLst/>
              <a:uLnTx/>
              <a:uFillTx/>
              <a:latin typeface="微软雅黑" panose="020B0503020204020204" pitchFamily="34" charset="-122"/>
              <a:ea typeface="微软雅黑" panose="020B0503020204020204" pitchFamily="34" charset="-122"/>
              <a:cs typeface="+mn-cs"/>
            </a:endParaRPr>
          </a:p>
        </p:txBody>
      </p:sp>
      <p:sp>
        <p:nvSpPr>
          <p:cNvPr id="25" name="副标题 2"/>
          <p:cNvSpPr>
            <a:spLocks noGrp="1"/>
          </p:cNvSpPr>
          <p:nvPr>
            <p:ph type="subTitle" idx="1"/>
          </p:nvPr>
        </p:nvSpPr>
        <p:spPr>
          <a:xfrm>
            <a:off x="1567476" y="5707061"/>
            <a:ext cx="9518573" cy="688684"/>
          </a:xfrm>
        </p:spPr>
        <p:txBody>
          <a:bodyPr>
            <a:normAutofit lnSpcReduction="10000"/>
          </a:bodyPr>
          <a:lstStyle/>
          <a:p>
            <a:pPr algn="l"/>
            <a:r>
              <a:rPr kumimoji="1" lang="en-US" altLang="zh-CN" sz="2000" dirty="0">
                <a:solidFill>
                  <a:schemeClr val="tx1"/>
                </a:solidFill>
                <a:latin typeface="Times New Roman" panose="02020603050405020304" pitchFamily="18" charset="0"/>
              </a:rPr>
              <a:t>Burns, et al. "Weak-to-Strong Generalization: Eliciting Strong Capabilities With Weak Supervision." In ICML, 2024.</a:t>
            </a:r>
            <a:endParaRPr kumimoji="1" lang="en-US" altLang="zh-CN" sz="2000" dirty="0">
              <a:solidFill>
                <a:schemeClr val="tx1"/>
              </a:solidFill>
              <a:latin typeface="Times New Roman" panose="02020603050405020304" pitchFamily="18" charset="0"/>
            </a:endParaRPr>
          </a:p>
          <a:p>
            <a:endParaRPr lang="zh-CN" altLang="en-US" dirty="0"/>
          </a:p>
        </p:txBody>
      </p:sp>
      <p:pic>
        <p:nvPicPr>
          <p:cNvPr id="26" name="图片 25"/>
          <p:cNvPicPr>
            <a:picLocks noChangeAspect="1"/>
          </p:cNvPicPr>
          <p:nvPr/>
        </p:nvPicPr>
        <p:blipFill>
          <a:blip r:embed="rId1"/>
          <a:stretch>
            <a:fillRect/>
          </a:stretch>
        </p:blipFill>
        <p:spPr>
          <a:xfrm>
            <a:off x="1757039" y="887005"/>
            <a:ext cx="9139449" cy="4665060"/>
          </a:xfrm>
          <a:prstGeom prst="rect">
            <a:avLst/>
          </a:prstGeom>
        </p:spPr>
      </p:pic>
      <p:sp>
        <p:nvSpPr>
          <p:cNvPr id="27" name="文本框 26"/>
          <p:cNvSpPr txBox="1"/>
          <p:nvPr/>
        </p:nvSpPr>
        <p:spPr>
          <a:xfrm>
            <a:off x="11554954" y="639574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prstClr val="white">
                    <a:lumMod val="75000"/>
                  </a:prstClr>
                </a:solidFill>
                <a:latin typeface="Calibri" panose="020F0502020204030204"/>
                <a:ea typeface="宋体" panose="02010600030101010101" pitchFamily="2" charset="-122"/>
              </a:rPr>
              <a:t>1</a:t>
            </a:r>
            <a:endParaRPr kumimoji="0" lang="zh-CN" altLang="en-US"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5361" y="116633"/>
            <a:ext cx="629872" cy="612768"/>
            <a:chOff x="3070727" y="196457"/>
            <a:chExt cx="692047" cy="673255"/>
          </a:xfrm>
        </p:grpSpPr>
        <p:sp>
          <p:nvSpPr>
            <p:cNvPr id="5" name="平行四边形 4"/>
            <p:cNvSpPr/>
            <p:nvPr/>
          </p:nvSpPr>
          <p:spPr>
            <a:xfrm>
              <a:off x="3070727" y="196457"/>
              <a:ext cx="629587" cy="612775"/>
            </a:xfrm>
            <a:prstGeom prst="parallelogram">
              <a:avLst/>
            </a:prstGeom>
            <a:solidFill>
              <a:srgbClr val="024282"/>
            </a:solid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133187" y="256937"/>
              <a:ext cx="629587" cy="612775"/>
            </a:xfrm>
            <a:prstGeom prst="parallelogram">
              <a:avLst/>
            </a:prstGeom>
            <a:no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p:cNvCxnSpPr/>
          <p:nvPr/>
        </p:nvCxnSpPr>
        <p:spPr>
          <a:xfrm>
            <a:off x="367840" y="809674"/>
            <a:ext cx="11488800" cy="0"/>
          </a:xfrm>
          <a:prstGeom prst="line">
            <a:avLst/>
          </a:prstGeom>
          <a:ln w="9525">
            <a:solidFill>
              <a:srgbClr val="024282"/>
            </a:solidFill>
          </a:ln>
        </p:spPr>
        <p:style>
          <a:lnRef idx="1">
            <a:schemeClr val="accent1"/>
          </a:lnRef>
          <a:fillRef idx="0">
            <a:schemeClr val="accent1"/>
          </a:fillRef>
          <a:effectRef idx="0">
            <a:schemeClr val="accent1"/>
          </a:effectRef>
          <a:fontRef idx="minor">
            <a:schemeClr val="tx1"/>
          </a:fontRef>
        </p:style>
      </p:cxnSp>
      <p:sp>
        <p:nvSpPr>
          <p:cNvPr id="10" name="文本占位符 5"/>
          <p:cNvSpPr txBox="1"/>
          <p:nvPr/>
        </p:nvSpPr>
        <p:spPr>
          <a:xfrm>
            <a:off x="1127447" y="193957"/>
            <a:ext cx="8654503"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CA" altLang="zh-CN" sz="3200" b="1" i="0" u="none" strike="noStrike" kern="1200" cap="none" spc="0" normalizeH="0" baseline="0" noProof="0" dirty="0">
                <a:ln>
                  <a:noFill/>
                </a:ln>
                <a:solidFill>
                  <a:srgbClr val="024282"/>
                </a:solidFill>
                <a:effectLst/>
                <a:uLnTx/>
                <a:uFillTx/>
                <a:latin typeface="微软雅黑" panose="020B0503020204020204" pitchFamily="34" charset="-122"/>
                <a:ea typeface="微软雅黑" panose="020B0503020204020204" pitchFamily="34" charset="-122"/>
                <a:cs typeface="+mn-cs"/>
              </a:rPr>
              <a:t>Weak-to-Strong Generalization (W2SG)</a:t>
            </a:r>
            <a:endParaRPr kumimoji="0" lang="zh-CN" altLang="en-US" sz="3200" b="1" i="0" u="none" strike="noStrike" kern="1200" cap="none" spc="0" normalizeH="0" baseline="0" noProof="0" dirty="0">
              <a:ln>
                <a:noFill/>
              </a:ln>
              <a:solidFill>
                <a:srgbClr val="024282"/>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p:cNvSpPr txBox="1"/>
          <p:nvPr/>
        </p:nvSpPr>
        <p:spPr>
          <a:xfrm>
            <a:off x="11554954" y="639574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prstClr val="white">
                    <a:lumMod val="75000"/>
                  </a:prstClr>
                </a:solidFill>
                <a:latin typeface="Calibri" panose="020F0502020204030204"/>
                <a:ea typeface="宋体" panose="02010600030101010101" pitchFamily="2" charset="-122"/>
              </a:rPr>
              <a:t>2</a:t>
            </a:r>
            <a:endParaRPr kumimoji="0" lang="zh-CN" altLang="en-US"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endParaRPr>
          </a:p>
        </p:txBody>
      </p:sp>
      <p:sp>
        <p:nvSpPr>
          <p:cNvPr id="60" name="副标题 2"/>
          <p:cNvSpPr>
            <a:spLocks noGrp="1"/>
          </p:cNvSpPr>
          <p:nvPr>
            <p:ph type="subTitle" idx="1"/>
          </p:nvPr>
        </p:nvSpPr>
        <p:spPr>
          <a:xfrm>
            <a:off x="51956" y="6002458"/>
            <a:ext cx="12063844" cy="421517"/>
          </a:xfrm>
        </p:spPr>
        <p:txBody>
          <a:bodyPr>
            <a:normAutofit/>
          </a:bodyPr>
          <a:lstStyle/>
          <a:p>
            <a:pPr algn="l"/>
            <a:r>
              <a:rPr kumimoji="1" lang="en-US" altLang="zh-CN" sz="2000" dirty="0">
                <a:solidFill>
                  <a:schemeClr val="tx1"/>
                </a:solidFill>
                <a:latin typeface="Times New Roman" panose="02020603050405020304" pitchFamily="18" charset="0"/>
              </a:rPr>
              <a:t>Burns, et al. “Weak-to-Strong Generalization: Eliciting Strong Capabilities With Weak Supervision.” In ICML,</a:t>
            </a:r>
            <a:r>
              <a:rPr kumimoji="1" lang="zh-CN" altLang="en-US" sz="2000" dirty="0">
                <a:solidFill>
                  <a:schemeClr val="tx1"/>
                </a:solidFill>
                <a:latin typeface="Times New Roman" panose="02020603050405020304" pitchFamily="18" charset="0"/>
              </a:rPr>
              <a:t> </a:t>
            </a:r>
            <a:r>
              <a:rPr kumimoji="1" lang="en-US" altLang="zh-CN" sz="2000" dirty="0">
                <a:solidFill>
                  <a:schemeClr val="tx1"/>
                </a:solidFill>
                <a:latin typeface="Times New Roman" panose="02020603050405020304" pitchFamily="18" charset="0"/>
              </a:rPr>
              <a:t>2024.</a:t>
            </a:r>
            <a:endParaRPr kumimoji="1" lang="en-US" altLang="zh-CN" sz="2000" dirty="0">
              <a:solidFill>
                <a:schemeClr val="tx1"/>
              </a:solidFill>
              <a:latin typeface="Times New Roman" panose="02020603050405020304" pitchFamily="18" charset="0"/>
            </a:endParaRPr>
          </a:p>
          <a:p>
            <a:endParaRPr lang="zh-CN" altLang="en-US" dirty="0"/>
          </a:p>
        </p:txBody>
      </p:sp>
      <p:sp>
        <p:nvSpPr>
          <p:cNvPr id="62" name="文本框 61"/>
          <p:cNvSpPr txBox="1"/>
          <p:nvPr>
            <p:custDataLst>
              <p:tags r:id="rId1"/>
            </p:custDataLst>
          </p:nvPr>
        </p:nvSpPr>
        <p:spPr>
          <a:xfrm>
            <a:off x="8793060" y="939776"/>
            <a:ext cx="1864800" cy="279169"/>
          </a:xfrm>
          <a:prstGeom prst="rect">
            <a:avLst/>
          </a:prstGeom>
          <a:solidFill>
            <a:schemeClr val="bg1">
              <a:lumMod val="85000"/>
            </a:schemeClr>
          </a:solidFill>
        </p:spPr>
        <p:txBody>
          <a:bodyPr wrap="square" lIns="0" tIns="0" rIns="0" bIns="0" rtlCol="0">
            <a:spAutoFit/>
          </a:bodyPr>
          <a:lstStyle/>
          <a:p>
            <a:pPr algn="ctr">
              <a:spcBef>
                <a:spcPts val="0"/>
              </a:spcBef>
              <a:spcAft>
                <a:spcPts val="0"/>
              </a:spcAft>
              <a:buClrTx/>
              <a:buSzTx/>
              <a:buFontTx/>
              <a:defRPr/>
            </a:pPr>
            <a:endParaRPr lang="zh-CN" altLang="en-US" sz="1600" b="1" noProof="0" dirty="0">
              <a:solidFill>
                <a:prstClr val="black"/>
              </a:solidFill>
              <a:latin typeface="楷体" panose="02010609060101010101" pitchFamily="49" charset="-122"/>
              <a:ea typeface="楷体" panose="02010609060101010101" pitchFamily="49" charset="-122"/>
            </a:endParaRPr>
          </a:p>
        </p:txBody>
      </p:sp>
      <p:sp>
        <p:nvSpPr>
          <p:cNvPr id="63" name="文本框 62"/>
          <p:cNvSpPr txBox="1"/>
          <p:nvPr>
            <p:custDataLst>
              <p:tags r:id="rId2"/>
            </p:custDataLst>
          </p:nvPr>
        </p:nvSpPr>
        <p:spPr>
          <a:xfrm>
            <a:off x="5463140" y="939776"/>
            <a:ext cx="3024000" cy="279168"/>
          </a:xfrm>
          <a:prstGeom prst="rect">
            <a:avLst/>
          </a:prstGeom>
          <a:solidFill>
            <a:schemeClr val="accent5">
              <a:lumMod val="60000"/>
              <a:lumOff val="40000"/>
            </a:schemeClr>
          </a:solidFill>
        </p:spPr>
        <p:txBody>
          <a:bodyPr wrap="square" lIns="0" tIns="0" rIns="0" bIns="0" rtlCol="0">
            <a:spAutoFit/>
          </a:bodyPr>
          <a:lstStyle/>
          <a:p>
            <a:pPr algn="ctr">
              <a:spcBef>
                <a:spcPts val="0"/>
              </a:spcBef>
              <a:spcAft>
                <a:spcPts val="0"/>
              </a:spcAft>
              <a:buClrTx/>
              <a:buSzTx/>
              <a:buFontTx/>
              <a:defRPr/>
            </a:pPr>
            <a:endParaRPr lang="zh-CN" altLang="en-US" sz="1600" b="1" noProof="0" dirty="0">
              <a:solidFill>
                <a:prstClr val="black"/>
              </a:solidFill>
              <a:latin typeface="楷体" panose="02010609060101010101" pitchFamily="49" charset="-122"/>
              <a:ea typeface="楷体" panose="02010609060101010101" pitchFamily="49" charset="-122"/>
            </a:endParaRPr>
          </a:p>
        </p:txBody>
      </p:sp>
      <p:sp>
        <p:nvSpPr>
          <p:cNvPr id="64" name="圆角矩形 63"/>
          <p:cNvSpPr/>
          <p:nvPr/>
        </p:nvSpPr>
        <p:spPr>
          <a:xfrm>
            <a:off x="8793117" y="1311670"/>
            <a:ext cx="1864687" cy="1559157"/>
          </a:xfrm>
          <a:prstGeom prst="roundRect">
            <a:avLst>
              <a:gd name="adj" fmla="val 8289"/>
            </a:avLst>
          </a:prstGeom>
          <a:solidFill>
            <a:schemeClr val="bg1"/>
          </a:solidFill>
          <a:ln w="22225">
            <a:solidFill>
              <a:srgbClr val="D9D9D9"/>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l">
              <a:lnSpc>
                <a:spcPct val="120000"/>
              </a:lnSpc>
              <a:buFont typeface="Arial" panose="020B0604020202020204" pitchFamily="34" charset="0"/>
              <a:buChar char="•"/>
            </a:pPr>
            <a:endParaRPr kumimoji="1" lang="zh-CN" altLang="en-US" sz="2500" dirty="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sp>
        <p:nvSpPr>
          <p:cNvPr id="65" name="文本框 64"/>
          <p:cNvSpPr txBox="1"/>
          <p:nvPr>
            <p:custDataLst>
              <p:tags r:id="rId3"/>
            </p:custDataLst>
          </p:nvPr>
        </p:nvSpPr>
        <p:spPr>
          <a:xfrm>
            <a:off x="2482708" y="938960"/>
            <a:ext cx="2826372" cy="280800"/>
          </a:xfrm>
          <a:prstGeom prst="rect">
            <a:avLst/>
          </a:prstGeom>
          <a:solidFill>
            <a:srgbClr val="FFBA55"/>
          </a:solidFill>
        </p:spPr>
        <p:txBody>
          <a:bodyPr wrap="square" lIns="0" tIns="0" rIns="0" bIns="0" rtlCol="0">
            <a:spAutoFit/>
          </a:bodyPr>
          <a:lstStyle/>
          <a:p>
            <a:pPr algn="ctr">
              <a:spcBef>
                <a:spcPts val="0"/>
              </a:spcBef>
              <a:spcAft>
                <a:spcPts val="0"/>
              </a:spcAft>
              <a:buClrTx/>
              <a:buSzTx/>
              <a:buFontTx/>
              <a:defRPr/>
            </a:pPr>
            <a:endParaRPr lang="zh-CN" altLang="en-US" sz="1600" b="1" noProof="0" dirty="0">
              <a:solidFill>
                <a:prstClr val="black"/>
              </a:solidFill>
              <a:latin typeface="楷体" panose="02010609060101010101" pitchFamily="49" charset="-122"/>
              <a:ea typeface="楷体" panose="02010609060101010101" pitchFamily="49" charset="-122"/>
            </a:endParaRPr>
          </a:p>
        </p:txBody>
      </p:sp>
      <p:sp>
        <p:nvSpPr>
          <p:cNvPr id="66" name="圆角矩形 65"/>
          <p:cNvSpPr/>
          <p:nvPr/>
        </p:nvSpPr>
        <p:spPr>
          <a:xfrm>
            <a:off x="2482708" y="1311670"/>
            <a:ext cx="2826372" cy="1559157"/>
          </a:xfrm>
          <a:prstGeom prst="roundRect">
            <a:avLst>
              <a:gd name="adj" fmla="val 11567"/>
            </a:avLst>
          </a:prstGeom>
          <a:solidFill>
            <a:schemeClr val="bg1"/>
          </a:solidFill>
          <a:ln w="22225">
            <a:solidFill>
              <a:srgbClr val="FBBB82"/>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l">
              <a:lnSpc>
                <a:spcPct val="120000"/>
              </a:lnSpc>
              <a:buFont typeface="Arial" panose="020B0604020202020204" pitchFamily="34" charset="0"/>
              <a:buChar char="•"/>
            </a:pPr>
            <a:endParaRPr kumimoji="1" lang="zh-CN" altLang="en-US" sz="2500" dirty="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sp>
        <p:nvSpPr>
          <p:cNvPr id="67" name="椭圆 66"/>
          <p:cNvSpPr/>
          <p:nvPr/>
        </p:nvSpPr>
        <p:spPr>
          <a:xfrm>
            <a:off x="1629128" y="2048703"/>
            <a:ext cx="747339" cy="380184"/>
          </a:xfrm>
          <a:prstGeom prst="ellipse">
            <a:avLst/>
          </a:prstGeom>
          <a:noFill/>
          <a:ln w="19050">
            <a:solidFill>
              <a:srgbClr val="001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l">
              <a:lnSpc>
                <a:spcPct val="120000"/>
              </a:lnSpc>
              <a:buFont typeface="Arial" panose="020B0604020202020204" pitchFamily="34" charset="0"/>
              <a:buChar char="•"/>
            </a:pPr>
            <a:endParaRPr lang="zh-CN" altLang="en-US" sz="2500" dirty="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sp>
        <p:nvSpPr>
          <p:cNvPr id="68" name="文本框 67"/>
          <p:cNvSpPr txBox="1"/>
          <p:nvPr/>
        </p:nvSpPr>
        <p:spPr>
          <a:xfrm>
            <a:off x="1311091" y="2470331"/>
            <a:ext cx="1198386" cy="417413"/>
          </a:xfrm>
          <a:prstGeom prst="rect">
            <a:avLst/>
          </a:prstGeom>
          <a:noFill/>
          <a:ln>
            <a:noFill/>
            <a:prstDash val="lgDashDotDot"/>
          </a:ln>
        </p:spPr>
        <p:txBody>
          <a:bodyPr wrap="square" lIns="36000" tIns="36000" rIns="36000" bIns="36000" rtlCol="0" anchor="ctr" anchorCtr="1">
            <a:spAutoFit/>
          </a:bodyPr>
          <a:lstStyle/>
          <a:p>
            <a:pPr indent="0" algn="ctr" fontAlgn="auto">
              <a:lnSpc>
                <a:spcPct val="80000"/>
              </a:lnSpc>
            </a:pPr>
            <a:r>
              <a:rPr lang="en-CA" altLang="zh-CN" sz="1400" dirty="0">
                <a:solidFill>
                  <a:prstClr val="black"/>
                </a:solidFill>
                <a:latin typeface="Arial" panose="020B0604020202020204" pitchFamily="34" charset="0"/>
                <a:ea typeface="楷体" panose="02010609060101010101" pitchFamily="49" charset="-122"/>
                <a:cs typeface="Arial" panose="020B0604020202020204" pitchFamily="34" charset="0"/>
              </a:rPr>
              <a:t>Ground-truth model</a:t>
            </a:r>
            <a:endParaRPr lang="en-US" altLang="zh-CN" sz="1400" noProof="0" dirty="0">
              <a:solidFill>
                <a:prstClr val="black"/>
              </a:solidFill>
              <a:latin typeface="Arial" panose="020B0604020202020204" pitchFamily="34" charset="0"/>
              <a:ea typeface="楷体" panose="02010609060101010101" pitchFamily="49" charset="-122"/>
              <a:cs typeface="Arial" panose="020B0604020202020204" pitchFamily="34" charset="0"/>
            </a:endParaRPr>
          </a:p>
        </p:txBody>
      </p:sp>
      <mc:AlternateContent xmlns:mc="http://schemas.openxmlformats.org/markup-compatibility/2006">
        <mc:Choice xmlns:a14="http://schemas.microsoft.com/office/drawing/2010/main" Requires="a14">
          <p:sp>
            <p:nvSpPr>
              <p:cNvPr id="69" name="文本框 68"/>
              <p:cNvSpPr txBox="1"/>
              <p:nvPr/>
            </p:nvSpPr>
            <p:spPr>
              <a:xfrm>
                <a:off x="1842241" y="2030290"/>
                <a:ext cx="345767" cy="338554"/>
              </a:xfrm>
              <a:prstGeom prst="rect">
                <a:avLst/>
              </a:prstGeom>
              <a:noFill/>
              <a:ln w="19050">
                <a:noFill/>
              </a:ln>
            </p:spPr>
            <p:txBody>
              <a:bodyPr wrap="square" rtlCol="0" anchor="ctr">
                <a:spAutoFit/>
              </a:bodyPr>
              <a:lstStyle/>
              <a:p>
                <a:pPr algn="l"/>
                <a14:m>
                  <m:oMathPara xmlns:m="http://schemas.openxmlformats.org/officeDocument/2006/math">
                    <m:oMathParaPr>
                      <m:jc m:val="centerGroup"/>
                    </m:oMathParaPr>
                    <m:oMath xmlns:m="http://schemas.openxmlformats.org/officeDocument/2006/math">
                      <m:sSup>
                        <m:sSupPr>
                          <m:ctrlPr>
                            <a:rPr lang="en-CA" altLang="zh-CN" sz="1600" b="0" i="1" smtClean="0">
                              <a:latin typeface="Cambria Math" panose="02040503050406030204" pitchFamily="18" charset="0"/>
                              <a:ea typeface="楷体" panose="02010609060101010101" pitchFamily="49" charset="-122"/>
                              <a:cs typeface="Times New Roman" panose="02020603050405020304" pitchFamily="18" charset="0"/>
                            </a:rPr>
                          </m:ctrlPr>
                        </m:sSupPr>
                        <m:e>
                          <m:r>
                            <a:rPr lang="en-CA" altLang="zh-CN" sz="1600" b="0" i="1" smtClean="0">
                              <a:latin typeface="Cambria Math" panose="02040503050406030204" pitchFamily="18" charset="0"/>
                              <a:ea typeface="楷体" panose="02010609060101010101" pitchFamily="49" charset="-122"/>
                              <a:cs typeface="Times New Roman" panose="02020603050405020304" pitchFamily="18" charset="0"/>
                            </a:rPr>
                            <m:t>𝑓</m:t>
                          </m:r>
                        </m:e>
                        <m:sup>
                          <m:r>
                            <a:rPr lang="en-CA" altLang="zh-CN" sz="1600" b="0" i="1" smtClean="0">
                              <a:latin typeface="Cambria Math" panose="02040503050406030204" pitchFamily="18" charset="0"/>
                              <a:ea typeface="楷体" panose="02010609060101010101" pitchFamily="49" charset="-122"/>
                              <a:cs typeface="Times New Roman" panose="02020603050405020304" pitchFamily="18" charset="0"/>
                            </a:rPr>
                            <m:t>∗</m:t>
                          </m:r>
                        </m:sup>
                      </m:sSup>
                    </m:oMath>
                  </m:oMathPara>
                </a14:m>
                <a:endParaRPr lang="zh-CN" altLang="en-US" sz="1600" dirty="0">
                  <a:latin typeface="楷体" panose="02010609060101010101" pitchFamily="49" charset="-122"/>
                  <a:ea typeface="楷体" panose="02010609060101010101" pitchFamily="49" charset="-122"/>
                  <a:cs typeface="Times New Roman" panose="02020603050405020304" pitchFamily="18" charset="0"/>
                </a:endParaRPr>
              </a:p>
            </p:txBody>
          </p:sp>
        </mc:Choice>
        <mc:Fallback>
          <p:sp>
            <p:nvSpPr>
              <p:cNvPr id="69" name="文本框 68"/>
              <p:cNvSpPr txBox="1">
                <a:spLocks noRot="1" noChangeAspect="1" noMove="1" noResize="1" noEditPoints="1" noAdjustHandles="1" noChangeArrowheads="1" noChangeShapeType="1" noTextEdit="1"/>
              </p:cNvSpPr>
              <p:nvPr/>
            </p:nvSpPr>
            <p:spPr>
              <a:xfrm>
                <a:off x="1842241" y="2030290"/>
                <a:ext cx="345767" cy="338554"/>
              </a:xfrm>
              <a:prstGeom prst="rect">
                <a:avLst/>
              </a:prstGeom>
              <a:blipFill rotWithShape="1">
                <a:blip r:embed="rId4"/>
                <a:stretch>
                  <a:fillRect l="-31" t="-58" r="125" b="87"/>
                </a:stretch>
              </a:blipFill>
              <a:ln w="19050">
                <a:noFill/>
              </a:ln>
            </p:spPr>
            <p:txBody>
              <a:bodyPr/>
              <a:lstStyle/>
              <a:p>
                <a:r>
                  <a:rPr lang="zh-CN" altLang="en-US">
                    <a:noFill/>
                  </a:rPr>
                  <a:t> </a:t>
                </a:r>
              </a:p>
            </p:txBody>
          </p:sp>
        </mc:Fallback>
      </mc:AlternateContent>
      <p:sp>
        <p:nvSpPr>
          <p:cNvPr id="70" name="圆角矩形 69"/>
          <p:cNvSpPr/>
          <p:nvPr/>
        </p:nvSpPr>
        <p:spPr>
          <a:xfrm>
            <a:off x="2749527" y="2040327"/>
            <a:ext cx="1249975" cy="396937"/>
          </a:xfrm>
          <a:prstGeom prst="roundRect">
            <a:avLst/>
          </a:prstGeom>
          <a:noFill/>
          <a:ln w="19050">
            <a:solidFill>
              <a:srgbClr val="001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l">
              <a:lnSpc>
                <a:spcPct val="120000"/>
              </a:lnSpc>
              <a:buFont typeface="Arial" panose="020B0604020202020204" pitchFamily="34" charset="0"/>
              <a:buChar char="•"/>
            </a:pPr>
            <a:endParaRPr kumimoji="1" lang="zh-CN" altLang="en-US" sz="2500" dirty="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sp>
        <p:nvSpPr>
          <p:cNvPr id="71" name="椭圆 70"/>
          <p:cNvSpPr/>
          <p:nvPr/>
        </p:nvSpPr>
        <p:spPr>
          <a:xfrm>
            <a:off x="4372562" y="2058218"/>
            <a:ext cx="747339" cy="380184"/>
          </a:xfrm>
          <a:prstGeom prst="ellipse">
            <a:avLst/>
          </a:prstGeom>
          <a:noFill/>
          <a:ln w="19050">
            <a:solidFill>
              <a:srgbClr val="FBBB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l">
              <a:lnSpc>
                <a:spcPct val="120000"/>
              </a:lnSpc>
              <a:buFont typeface="Arial" panose="020B0604020202020204" pitchFamily="34" charset="0"/>
              <a:buChar char="•"/>
            </a:pPr>
            <a:endParaRPr lang="zh-CN" altLang="en-US" sz="2500" dirty="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sp>
        <p:nvSpPr>
          <p:cNvPr id="72" name="圆角矩形 71"/>
          <p:cNvSpPr/>
          <p:nvPr/>
        </p:nvSpPr>
        <p:spPr>
          <a:xfrm>
            <a:off x="3112793" y="1427201"/>
            <a:ext cx="880195" cy="396937"/>
          </a:xfrm>
          <a:prstGeom prst="round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l">
              <a:lnSpc>
                <a:spcPct val="120000"/>
              </a:lnSpc>
              <a:buFont typeface="Arial" panose="020B0604020202020204" pitchFamily="34" charset="0"/>
              <a:buChar char="•"/>
            </a:pPr>
            <a:endParaRPr kumimoji="1" lang="zh-CN" altLang="en-US" sz="2500" dirty="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sp>
        <p:nvSpPr>
          <p:cNvPr id="73" name="右箭头 72"/>
          <p:cNvSpPr/>
          <p:nvPr/>
        </p:nvSpPr>
        <p:spPr>
          <a:xfrm>
            <a:off x="2406026" y="2175023"/>
            <a:ext cx="313942" cy="127545"/>
          </a:xfrm>
          <a:prstGeom prst="rightArrow">
            <a:avLst/>
          </a:prstGeom>
          <a:solidFill>
            <a:srgbClr val="001F6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l">
              <a:lnSpc>
                <a:spcPct val="120000"/>
              </a:lnSpc>
              <a:buFont typeface="Arial" panose="020B0604020202020204" pitchFamily="34" charset="0"/>
              <a:buChar char="•"/>
            </a:pPr>
            <a:endParaRPr kumimoji="1" lang="zh-CN" altLang="en-US" sz="2500" dirty="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sp>
        <p:nvSpPr>
          <p:cNvPr id="74" name="右箭头 73"/>
          <p:cNvSpPr/>
          <p:nvPr/>
        </p:nvSpPr>
        <p:spPr>
          <a:xfrm>
            <a:off x="4029061" y="2175023"/>
            <a:ext cx="313942" cy="127545"/>
          </a:xfrm>
          <a:prstGeom prst="rightArrow">
            <a:avLst/>
          </a:prstGeom>
          <a:solidFill>
            <a:srgbClr val="001F6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l">
              <a:lnSpc>
                <a:spcPct val="120000"/>
              </a:lnSpc>
              <a:buFont typeface="Arial" panose="020B0604020202020204" pitchFamily="34" charset="0"/>
              <a:buChar char="•"/>
            </a:pPr>
            <a:endParaRPr kumimoji="1" lang="zh-CN" altLang="en-US" sz="2500" dirty="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sp>
        <p:nvSpPr>
          <p:cNvPr id="75" name="圆角矩形 74"/>
          <p:cNvSpPr/>
          <p:nvPr/>
        </p:nvSpPr>
        <p:spPr>
          <a:xfrm>
            <a:off x="5462244" y="1311670"/>
            <a:ext cx="3025792" cy="1559157"/>
          </a:xfrm>
          <a:prstGeom prst="roundRect">
            <a:avLst>
              <a:gd name="adj" fmla="val 10717"/>
            </a:avLst>
          </a:prstGeom>
          <a:solidFill>
            <a:schemeClr val="bg1"/>
          </a:solidFill>
          <a:ln w="22225">
            <a:solidFill>
              <a:srgbClr val="93B6D7"/>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l">
              <a:lnSpc>
                <a:spcPct val="120000"/>
              </a:lnSpc>
              <a:buFont typeface="Arial" panose="020B0604020202020204" pitchFamily="34" charset="0"/>
              <a:buChar char="•"/>
            </a:pPr>
            <a:endParaRPr kumimoji="1" lang="zh-CN" altLang="en-US" sz="2500" dirty="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sp>
        <p:nvSpPr>
          <p:cNvPr id="76" name="右箭头 75"/>
          <p:cNvSpPr/>
          <p:nvPr/>
        </p:nvSpPr>
        <p:spPr>
          <a:xfrm>
            <a:off x="5149460" y="2175023"/>
            <a:ext cx="504000" cy="127545"/>
          </a:xfrm>
          <a:prstGeom prst="rightArrow">
            <a:avLst/>
          </a:prstGeom>
          <a:solidFill>
            <a:srgbClr val="FBBB8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l">
              <a:lnSpc>
                <a:spcPct val="120000"/>
              </a:lnSpc>
              <a:buFont typeface="Arial" panose="020B0604020202020204" pitchFamily="34" charset="0"/>
              <a:buChar char="•"/>
            </a:pPr>
            <a:endParaRPr kumimoji="1" lang="zh-CN" altLang="en-US" sz="2500" dirty="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sp>
        <p:nvSpPr>
          <p:cNvPr id="77" name="圆角矩形 76"/>
          <p:cNvSpPr/>
          <p:nvPr/>
        </p:nvSpPr>
        <p:spPr>
          <a:xfrm>
            <a:off x="5683019" y="2040327"/>
            <a:ext cx="1510511" cy="396937"/>
          </a:xfrm>
          <a:prstGeom prst="roundRect">
            <a:avLst/>
          </a:prstGeom>
          <a:noFill/>
          <a:ln w="19050">
            <a:solidFill>
              <a:srgbClr val="FBBB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l">
              <a:lnSpc>
                <a:spcPct val="120000"/>
              </a:lnSpc>
              <a:buFont typeface="Arial" panose="020B0604020202020204" pitchFamily="34" charset="0"/>
              <a:buChar char="•"/>
            </a:pPr>
            <a:endParaRPr kumimoji="1" lang="zh-CN" altLang="en-US" sz="2500" dirty="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sp>
        <p:nvSpPr>
          <p:cNvPr id="78" name="椭圆 77"/>
          <p:cNvSpPr/>
          <p:nvPr/>
        </p:nvSpPr>
        <p:spPr>
          <a:xfrm>
            <a:off x="7566589" y="2048703"/>
            <a:ext cx="747339" cy="380184"/>
          </a:xfrm>
          <a:prstGeom prst="ellipse">
            <a:avLst/>
          </a:prstGeom>
          <a:noFill/>
          <a:ln w="1905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l">
              <a:lnSpc>
                <a:spcPct val="120000"/>
              </a:lnSpc>
              <a:buFont typeface="Arial" panose="020B0604020202020204" pitchFamily="34" charset="0"/>
              <a:buChar char="•"/>
            </a:pPr>
            <a:endParaRPr lang="zh-CN" altLang="en-US" sz="2500" dirty="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sp>
        <p:nvSpPr>
          <p:cNvPr id="79" name="右箭头 78"/>
          <p:cNvSpPr/>
          <p:nvPr/>
        </p:nvSpPr>
        <p:spPr>
          <a:xfrm>
            <a:off x="7223089" y="2175023"/>
            <a:ext cx="313942" cy="127545"/>
          </a:xfrm>
          <a:prstGeom prst="rightArrow">
            <a:avLst/>
          </a:prstGeom>
          <a:solidFill>
            <a:srgbClr val="FBBB8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l">
              <a:lnSpc>
                <a:spcPct val="120000"/>
              </a:lnSpc>
              <a:buFont typeface="Arial" panose="020B0604020202020204" pitchFamily="34" charset="0"/>
              <a:buChar char="•"/>
            </a:pPr>
            <a:endParaRPr kumimoji="1" lang="zh-CN" altLang="en-US" sz="2500" dirty="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sp>
        <p:nvSpPr>
          <p:cNvPr id="80" name="圆角矩形 79"/>
          <p:cNvSpPr/>
          <p:nvPr/>
        </p:nvSpPr>
        <p:spPr>
          <a:xfrm>
            <a:off x="6346388" y="1427201"/>
            <a:ext cx="880195" cy="396937"/>
          </a:xfrm>
          <a:prstGeom prst="round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l">
              <a:lnSpc>
                <a:spcPct val="120000"/>
              </a:lnSpc>
              <a:buFont typeface="Arial" panose="020B0604020202020204" pitchFamily="34" charset="0"/>
              <a:buChar char="•"/>
            </a:pPr>
            <a:endParaRPr kumimoji="1" lang="zh-CN" altLang="en-US" sz="2500" dirty="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sp>
        <p:nvSpPr>
          <p:cNvPr id="81" name="箭头: 圆角右 1174"/>
          <p:cNvSpPr/>
          <p:nvPr/>
        </p:nvSpPr>
        <p:spPr>
          <a:xfrm rot="5400000">
            <a:off x="7397487" y="1421474"/>
            <a:ext cx="456323" cy="798133"/>
          </a:xfrm>
          <a:prstGeom prst="bentArrow">
            <a:avLst>
              <a:gd name="adj1" fmla="val 14868"/>
              <a:gd name="adj2" fmla="val 11998"/>
              <a:gd name="adj3" fmla="val 16737"/>
              <a:gd name="adj4" fmla="val 43750"/>
            </a:avLst>
          </a:prstGeom>
          <a:solidFill>
            <a:schemeClr val="accent6">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nSpc>
                <a:spcPct val="120000"/>
              </a:lnSpc>
              <a:buFont typeface="Arial" panose="020B0604020202020204" pitchFamily="34" charset="0"/>
              <a:buChar char="•"/>
            </a:pPr>
            <a:endParaRPr kumimoji="1" lang="zh-CN" altLang="en-US" sz="2500" dirty="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sp>
        <p:nvSpPr>
          <p:cNvPr id="82" name="文本框 81"/>
          <p:cNvSpPr txBox="1"/>
          <p:nvPr/>
        </p:nvSpPr>
        <p:spPr>
          <a:xfrm>
            <a:off x="2899326" y="2470590"/>
            <a:ext cx="798557" cy="417413"/>
          </a:xfrm>
          <a:prstGeom prst="rect">
            <a:avLst/>
          </a:prstGeom>
          <a:noFill/>
          <a:ln>
            <a:noFill/>
            <a:prstDash val="lgDashDotDot"/>
          </a:ln>
        </p:spPr>
        <p:txBody>
          <a:bodyPr wrap="square" lIns="36000" tIns="36000" rIns="36000" bIns="36000" rtlCol="0" anchor="ctr" anchorCtr="1">
            <a:spAutoFit/>
          </a:bodyPr>
          <a:lstStyle/>
          <a:p>
            <a:pPr indent="0" algn="ctr" fontAlgn="auto">
              <a:lnSpc>
                <a:spcPct val="80000"/>
              </a:lnSpc>
            </a:pPr>
            <a:r>
              <a:rPr lang="en-CA" altLang="zh-CN" sz="1400" dirty="0">
                <a:solidFill>
                  <a:prstClr val="black"/>
                </a:solidFill>
                <a:latin typeface="Arial" panose="020B0604020202020204" pitchFamily="34" charset="0"/>
                <a:ea typeface="楷体" panose="02010609060101010101" pitchFamily="49" charset="-122"/>
                <a:cs typeface="Arial" panose="020B0604020202020204" pitchFamily="34" charset="0"/>
              </a:rPr>
              <a:t>True Label</a:t>
            </a:r>
            <a:endParaRPr lang="en-US" altLang="zh-CN" sz="1400" noProof="0" dirty="0">
              <a:solidFill>
                <a:prstClr val="black"/>
              </a:solidFill>
              <a:latin typeface="Arial" panose="020B0604020202020204" pitchFamily="34" charset="0"/>
              <a:ea typeface="楷体" panose="02010609060101010101" pitchFamily="49" charset="-122"/>
              <a:cs typeface="Arial" panose="020B0604020202020204" pitchFamily="34" charset="0"/>
            </a:endParaRPr>
          </a:p>
        </p:txBody>
      </p:sp>
      <p:sp>
        <p:nvSpPr>
          <p:cNvPr id="83" name="文本框 82"/>
          <p:cNvSpPr txBox="1"/>
          <p:nvPr/>
        </p:nvSpPr>
        <p:spPr>
          <a:xfrm>
            <a:off x="4214184" y="2470590"/>
            <a:ext cx="1020641" cy="417413"/>
          </a:xfrm>
          <a:prstGeom prst="rect">
            <a:avLst/>
          </a:prstGeom>
          <a:noFill/>
          <a:ln>
            <a:noFill/>
            <a:prstDash val="lgDashDotDot"/>
          </a:ln>
        </p:spPr>
        <p:txBody>
          <a:bodyPr wrap="square" lIns="36000" tIns="36000" rIns="36000" bIns="36000" rtlCol="0" anchor="ctr" anchorCtr="1">
            <a:spAutoFit/>
          </a:bodyPr>
          <a:lstStyle/>
          <a:p>
            <a:pPr indent="0" algn="ctr" fontAlgn="auto">
              <a:lnSpc>
                <a:spcPct val="80000"/>
              </a:lnSpc>
            </a:pPr>
            <a:r>
              <a:rPr lang="en-CA" altLang="zh-CN" sz="1400" dirty="0">
                <a:solidFill>
                  <a:prstClr val="black"/>
                </a:solidFill>
                <a:latin typeface="Arial" panose="020B0604020202020204" pitchFamily="34" charset="0"/>
                <a:ea typeface="楷体" panose="02010609060101010101" pitchFamily="49" charset="-122"/>
                <a:cs typeface="Arial" panose="020B0604020202020204" pitchFamily="34" charset="0"/>
              </a:rPr>
              <a:t>Teacher Model</a:t>
            </a:r>
            <a:endParaRPr lang="en-US" altLang="zh-CN" sz="1400" noProof="0" dirty="0">
              <a:solidFill>
                <a:prstClr val="black"/>
              </a:solidFill>
              <a:latin typeface="Arial" panose="020B0604020202020204" pitchFamily="34" charset="0"/>
              <a:ea typeface="楷体" panose="02010609060101010101" pitchFamily="49" charset="-122"/>
              <a:cs typeface="Arial" panose="020B0604020202020204" pitchFamily="34" charset="0"/>
            </a:endParaRPr>
          </a:p>
        </p:txBody>
      </p:sp>
      <p:sp>
        <p:nvSpPr>
          <p:cNvPr id="84" name="文本框 83"/>
          <p:cNvSpPr txBox="1"/>
          <p:nvPr/>
        </p:nvSpPr>
        <p:spPr>
          <a:xfrm>
            <a:off x="5969448" y="2470590"/>
            <a:ext cx="977709" cy="417413"/>
          </a:xfrm>
          <a:prstGeom prst="rect">
            <a:avLst/>
          </a:prstGeom>
          <a:noFill/>
          <a:ln>
            <a:noFill/>
            <a:prstDash val="lgDashDotDot"/>
          </a:ln>
        </p:spPr>
        <p:txBody>
          <a:bodyPr wrap="square" lIns="36000" tIns="36000" rIns="36000" bIns="36000" rtlCol="0" anchor="ctr" anchorCtr="1">
            <a:spAutoFit/>
          </a:bodyPr>
          <a:lstStyle/>
          <a:p>
            <a:pPr indent="0" algn="ctr" fontAlgn="auto">
              <a:lnSpc>
                <a:spcPct val="80000"/>
              </a:lnSpc>
            </a:pPr>
            <a:r>
              <a:rPr lang="en-US" altLang="zh-CN" sz="1400" dirty="0">
                <a:solidFill>
                  <a:prstClr val="black"/>
                </a:solidFill>
                <a:latin typeface="Arial" panose="020B0604020202020204" pitchFamily="34" charset="0"/>
                <a:ea typeface="楷体" panose="02010609060101010101" pitchFamily="49" charset="-122"/>
                <a:cs typeface="Arial" panose="020B0604020202020204" pitchFamily="34" charset="0"/>
              </a:rPr>
              <a:t>Pseudo</a:t>
            </a:r>
            <a:r>
              <a:rPr lang="zh-CN" altLang="en-US" sz="1400" dirty="0">
                <a:solidFill>
                  <a:prstClr val="black"/>
                </a:solidFill>
                <a:latin typeface="Arial" panose="020B0604020202020204" pitchFamily="34" charset="0"/>
                <a:ea typeface="楷体" panose="02010609060101010101" pitchFamily="49" charset="-122"/>
                <a:cs typeface="Arial" panose="020B0604020202020204" pitchFamily="34" charset="0"/>
              </a:rPr>
              <a:t> </a:t>
            </a:r>
            <a:r>
              <a:rPr lang="en-CA" altLang="zh-CN" sz="1400" dirty="0">
                <a:solidFill>
                  <a:prstClr val="black"/>
                </a:solidFill>
                <a:latin typeface="Arial" panose="020B0604020202020204" pitchFamily="34" charset="0"/>
                <a:ea typeface="楷体" panose="02010609060101010101" pitchFamily="49" charset="-122"/>
                <a:cs typeface="Arial" panose="020B0604020202020204" pitchFamily="34" charset="0"/>
              </a:rPr>
              <a:t>Label</a:t>
            </a:r>
            <a:endParaRPr lang="en-US" altLang="zh-CN" sz="1400" noProof="0" dirty="0">
              <a:solidFill>
                <a:prstClr val="black"/>
              </a:solidFill>
              <a:latin typeface="Arial" panose="020B0604020202020204" pitchFamily="34" charset="0"/>
              <a:ea typeface="楷体" panose="02010609060101010101" pitchFamily="49" charset="-122"/>
              <a:cs typeface="Arial" panose="020B0604020202020204" pitchFamily="34" charset="0"/>
            </a:endParaRPr>
          </a:p>
        </p:txBody>
      </p:sp>
      <p:sp>
        <p:nvSpPr>
          <p:cNvPr id="85" name="文本框 84"/>
          <p:cNvSpPr txBox="1"/>
          <p:nvPr/>
        </p:nvSpPr>
        <p:spPr>
          <a:xfrm>
            <a:off x="7424072" y="2470590"/>
            <a:ext cx="1037200" cy="417413"/>
          </a:xfrm>
          <a:prstGeom prst="rect">
            <a:avLst/>
          </a:prstGeom>
          <a:noFill/>
          <a:ln>
            <a:noFill/>
            <a:prstDash val="lgDashDotDot"/>
          </a:ln>
        </p:spPr>
        <p:txBody>
          <a:bodyPr wrap="square" lIns="36000" tIns="36000" rIns="36000" bIns="36000" rtlCol="0" anchor="ctr" anchorCtr="1">
            <a:spAutoFit/>
          </a:bodyPr>
          <a:lstStyle/>
          <a:p>
            <a:pPr indent="0" algn="ctr" fontAlgn="auto">
              <a:lnSpc>
                <a:spcPct val="80000"/>
              </a:lnSpc>
            </a:pPr>
            <a:r>
              <a:rPr lang="en-CA" altLang="zh-CN" sz="1400" noProof="0" dirty="0">
                <a:solidFill>
                  <a:prstClr val="black"/>
                </a:solidFill>
                <a:latin typeface="Arial" panose="020B0604020202020204" pitchFamily="34" charset="0"/>
                <a:ea typeface="楷体" panose="02010609060101010101" pitchFamily="49" charset="-122"/>
                <a:cs typeface="Arial" panose="020B0604020202020204" pitchFamily="34" charset="0"/>
              </a:rPr>
              <a:t>Student Model</a:t>
            </a:r>
            <a:endParaRPr lang="en-US" altLang="zh-CN" sz="1400" noProof="0" dirty="0">
              <a:solidFill>
                <a:prstClr val="black"/>
              </a:solidFill>
              <a:latin typeface="Arial" panose="020B0604020202020204" pitchFamily="34" charset="0"/>
              <a:ea typeface="楷体" panose="02010609060101010101" pitchFamily="49" charset="-122"/>
              <a:cs typeface="Arial" panose="020B0604020202020204" pitchFamily="34" charset="0"/>
            </a:endParaRPr>
          </a:p>
        </p:txBody>
      </p:sp>
      <p:sp>
        <p:nvSpPr>
          <p:cNvPr id="86" name="右箭头 85"/>
          <p:cNvSpPr/>
          <p:nvPr/>
        </p:nvSpPr>
        <p:spPr>
          <a:xfrm rot="5400000">
            <a:off x="6657236" y="1872662"/>
            <a:ext cx="216000" cy="127545"/>
          </a:xfrm>
          <a:prstGeom prst="rightArrow">
            <a:avLst/>
          </a:prstGeom>
          <a:solidFill>
            <a:schemeClr val="accent6">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l">
              <a:lnSpc>
                <a:spcPct val="120000"/>
              </a:lnSpc>
              <a:buFont typeface="Arial" panose="020B0604020202020204" pitchFamily="34" charset="0"/>
              <a:buChar char="•"/>
            </a:pPr>
            <a:endParaRPr kumimoji="1" lang="zh-CN" altLang="en-US" sz="2500" dirty="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sp>
        <p:nvSpPr>
          <p:cNvPr id="87" name="右箭头 86"/>
          <p:cNvSpPr/>
          <p:nvPr/>
        </p:nvSpPr>
        <p:spPr>
          <a:xfrm rot="5400000">
            <a:off x="3406657" y="1872662"/>
            <a:ext cx="216000" cy="127545"/>
          </a:xfrm>
          <a:prstGeom prst="rightArrow">
            <a:avLst/>
          </a:prstGeom>
          <a:solidFill>
            <a:schemeClr val="accent6">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l">
              <a:lnSpc>
                <a:spcPct val="120000"/>
              </a:lnSpc>
              <a:buFont typeface="Arial" panose="020B0604020202020204" pitchFamily="34" charset="0"/>
              <a:buChar char="•"/>
            </a:pPr>
            <a:endParaRPr kumimoji="1" lang="zh-CN" altLang="en-US" sz="2500" dirty="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sp>
        <p:nvSpPr>
          <p:cNvPr id="88" name="箭头: 圆角右 1174"/>
          <p:cNvSpPr/>
          <p:nvPr/>
        </p:nvSpPr>
        <p:spPr>
          <a:xfrm rot="5400000">
            <a:off x="4170499" y="1428161"/>
            <a:ext cx="456323" cy="784762"/>
          </a:xfrm>
          <a:prstGeom prst="bentArrow">
            <a:avLst>
              <a:gd name="adj1" fmla="val 14868"/>
              <a:gd name="adj2" fmla="val 11998"/>
              <a:gd name="adj3" fmla="val 16737"/>
              <a:gd name="adj4" fmla="val 43750"/>
            </a:avLst>
          </a:prstGeom>
          <a:solidFill>
            <a:schemeClr val="accent6">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nSpc>
                <a:spcPct val="120000"/>
              </a:lnSpc>
              <a:buFont typeface="Arial" panose="020B0604020202020204" pitchFamily="34" charset="0"/>
              <a:buChar char="•"/>
            </a:pPr>
            <a:endParaRPr kumimoji="1" lang="zh-CN" altLang="en-US" sz="2500" dirty="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9" name="文本框 88"/>
              <p:cNvSpPr txBox="1"/>
              <p:nvPr/>
            </p:nvSpPr>
            <p:spPr>
              <a:xfrm>
                <a:off x="2800339" y="2048703"/>
                <a:ext cx="1226490" cy="338554"/>
              </a:xfrm>
              <a:prstGeom prst="rect">
                <a:avLst/>
              </a:prstGeom>
              <a:noFill/>
              <a:ln>
                <a:noFill/>
              </a:ln>
            </p:spPr>
            <p:txBody>
              <a:bodyPr wrap="none" rtlCol="0" anchor="ctr">
                <a:spAutoFit/>
              </a:bodyPr>
              <a:lstStyle/>
              <a:p>
                <a:pPr algn="l"/>
                <a14:m>
                  <m:oMathPara xmlns:m="http://schemas.openxmlformats.org/officeDocument/2006/math">
                    <m:oMathParaPr>
                      <m:jc m:val="centerGroup"/>
                    </m:oMathParaPr>
                    <m:oMath xmlns:m="http://schemas.openxmlformats.org/officeDocument/2006/math">
                      <m:sSub>
                        <m:sSubPr>
                          <m:ctrlP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ctrlPr>
                        </m:sSubPr>
                        <m:e>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𝑌</m:t>
                          </m:r>
                        </m:e>
                        <m:sub>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𝑖</m:t>
                          </m:r>
                        </m:sub>
                      </m:sSub>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m:t>
                      </m:r>
                      <m:sSup>
                        <m:sSupPr>
                          <m:ctrlP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ctrlPr>
                        </m:sSupPr>
                        <m:e>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𝑓</m:t>
                          </m:r>
                        </m:e>
                        <m:sup>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m:t>
                          </m:r>
                        </m:sup>
                      </m:sSup>
                      <m:d>
                        <m:dPr>
                          <m:ctrlP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ctrlPr>
                        </m:dPr>
                        <m:e>
                          <m:sSub>
                            <m:sSubPr>
                              <m:ctrlP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ctrlPr>
                            </m:sSubPr>
                            <m:e>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𝑋</m:t>
                              </m:r>
                            </m:e>
                            <m:sub>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𝑖</m:t>
                              </m:r>
                            </m:sub>
                          </m:sSub>
                        </m:e>
                      </m:d>
                    </m:oMath>
                  </m:oMathPara>
                </a14:m>
                <a:endParaRPr kumimoji="1" lang="zh-CN" altLang="en-US" sz="1600" dirty="0">
                  <a:latin typeface="Times New Roman" panose="02020603050405020304" pitchFamily="18" charset="0"/>
                  <a:ea typeface="黑体" panose="02010609060101010101" charset="-122"/>
                  <a:cs typeface="Times New Roman" panose="02020603050405020304" pitchFamily="18" charset="0"/>
                </a:endParaRPr>
              </a:p>
            </p:txBody>
          </p:sp>
        </mc:Choice>
        <mc:Fallback>
          <p:sp>
            <p:nvSpPr>
              <p:cNvPr id="89" name="文本框 88"/>
              <p:cNvSpPr txBox="1">
                <a:spLocks noRot="1" noChangeAspect="1" noMove="1" noResize="1" noEditPoints="1" noAdjustHandles="1" noChangeArrowheads="1" noChangeShapeType="1" noTextEdit="1"/>
              </p:cNvSpPr>
              <p:nvPr/>
            </p:nvSpPr>
            <p:spPr>
              <a:xfrm>
                <a:off x="2800339" y="2048703"/>
                <a:ext cx="1226490" cy="338554"/>
              </a:xfrm>
              <a:prstGeom prst="rect">
                <a:avLst/>
              </a:prstGeom>
              <a:blipFill rotWithShape="1">
                <a:blip r:embed="rId5"/>
                <a:stretch>
                  <a:fillRect l="-51" t="-57" r="24" b="86"/>
                </a:stretch>
              </a:blipFill>
              <a:ln>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0" name="文本框 89"/>
              <p:cNvSpPr txBox="1"/>
              <p:nvPr/>
            </p:nvSpPr>
            <p:spPr>
              <a:xfrm>
                <a:off x="7505024" y="2035848"/>
                <a:ext cx="905761" cy="338554"/>
              </a:xfrm>
              <a:prstGeom prst="rect">
                <a:avLst/>
              </a:prstGeom>
              <a:noFill/>
              <a:ln>
                <a:noFill/>
              </a:ln>
            </p:spPr>
            <p:txBody>
              <a:bodyPr wrap="none" rtlCol="0" anchor="ctr">
                <a:spAutoFit/>
              </a:bodyPr>
              <a:lstStyle/>
              <a:p>
                <a:pPr algn="l"/>
                <a14:m>
                  <m:oMathPara xmlns:m="http://schemas.openxmlformats.org/officeDocument/2006/math">
                    <m:oMathParaPr>
                      <m:jc m:val="centerGroup"/>
                    </m:oMathParaPr>
                    <m:oMath xmlns:m="http://schemas.openxmlformats.org/officeDocument/2006/math">
                      <m:sSub>
                        <m:sSubPr>
                          <m:ctrlP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ctrlPr>
                        </m:sSubPr>
                        <m:e>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𝑓</m:t>
                          </m:r>
                        </m:e>
                        <m:sub>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𝑠𝑡𝑢𝑑𝑒𝑛𝑡</m:t>
                          </m:r>
                        </m:sub>
                      </m:sSub>
                    </m:oMath>
                  </m:oMathPara>
                </a14:m>
                <a:endParaRPr kumimoji="1" lang="zh-CN" altLang="en-US" sz="1600" dirty="0">
                  <a:latin typeface="Times New Roman" panose="02020603050405020304" pitchFamily="18" charset="0"/>
                  <a:ea typeface="黑体" panose="02010609060101010101" charset="-122"/>
                  <a:cs typeface="Times New Roman" panose="02020603050405020304" pitchFamily="18" charset="0"/>
                </a:endParaRPr>
              </a:p>
            </p:txBody>
          </p:sp>
        </mc:Choice>
        <mc:Fallback>
          <p:sp>
            <p:nvSpPr>
              <p:cNvPr id="90" name="文本框 89"/>
              <p:cNvSpPr txBox="1">
                <a:spLocks noRot="1" noChangeAspect="1" noMove="1" noResize="1" noEditPoints="1" noAdjustHandles="1" noChangeArrowheads="1" noChangeShapeType="1" noTextEdit="1"/>
              </p:cNvSpPr>
              <p:nvPr/>
            </p:nvSpPr>
            <p:spPr>
              <a:xfrm>
                <a:off x="7505024" y="2035848"/>
                <a:ext cx="905761" cy="338554"/>
              </a:xfrm>
              <a:prstGeom prst="rect">
                <a:avLst/>
              </a:prstGeom>
              <a:blipFill rotWithShape="1">
                <a:blip r:embed="rId6"/>
                <a:stretch>
                  <a:fillRect l="-66" t="-11" r="23" b="40"/>
                </a:stretch>
              </a:blipFill>
              <a:ln>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1" name="文本框 90"/>
              <p:cNvSpPr txBox="1"/>
              <p:nvPr/>
            </p:nvSpPr>
            <p:spPr>
              <a:xfrm>
                <a:off x="3110526" y="1445341"/>
                <a:ext cx="901721" cy="338554"/>
              </a:xfrm>
              <a:prstGeom prst="rect">
                <a:avLst/>
              </a:prstGeom>
              <a:noFill/>
              <a:ln>
                <a:noFill/>
              </a:ln>
            </p:spPr>
            <p:txBody>
              <a:bodyPr wrap="none" rtlCol="0" anchor="ctr">
                <a:spAutoFit/>
              </a:bodyPr>
              <a:lstStyle/>
              <a:p>
                <a:pPr algn="l"/>
                <a14:m>
                  <m:oMathPara xmlns:m="http://schemas.openxmlformats.org/officeDocument/2006/math">
                    <m:oMathParaPr>
                      <m:jc m:val="centerGroup"/>
                    </m:oMathParaPr>
                    <m:oMath xmlns:m="http://schemas.openxmlformats.org/officeDocument/2006/math">
                      <m:sSub>
                        <m:sSubPr>
                          <m:ctrlP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ctrlPr>
                        </m:sSubPr>
                        <m:e>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𝑋</m:t>
                          </m:r>
                        </m:e>
                        <m:sub>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𝑖</m:t>
                          </m:r>
                        </m:sub>
                      </m:sSub>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m:t>
                      </m:r>
                      <m:sSub>
                        <m:sSubPr>
                          <m:ctrlP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ctrlPr>
                        </m:sSubPr>
                        <m:e>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𝑃</m:t>
                          </m:r>
                        </m:e>
                        <m:sub>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𝑋</m:t>
                          </m:r>
                        </m:sub>
                      </m:sSub>
                    </m:oMath>
                  </m:oMathPara>
                </a14:m>
                <a:endParaRPr kumimoji="1" lang="zh-CN" altLang="en-US" sz="1600" dirty="0">
                  <a:latin typeface="Times New Roman" panose="02020603050405020304" pitchFamily="18" charset="0"/>
                  <a:ea typeface="黑体" panose="02010609060101010101" charset="-122"/>
                  <a:cs typeface="Times New Roman" panose="02020603050405020304" pitchFamily="18" charset="0"/>
                </a:endParaRPr>
              </a:p>
            </p:txBody>
          </p:sp>
        </mc:Choice>
        <mc:Fallback>
          <p:sp>
            <p:nvSpPr>
              <p:cNvPr id="91" name="文本框 90"/>
              <p:cNvSpPr txBox="1">
                <a:spLocks noRot="1" noChangeAspect="1" noMove="1" noResize="1" noEditPoints="1" noAdjustHandles="1" noChangeArrowheads="1" noChangeShapeType="1" noTextEdit="1"/>
              </p:cNvSpPr>
              <p:nvPr/>
            </p:nvSpPr>
            <p:spPr>
              <a:xfrm>
                <a:off x="3110526" y="1445341"/>
                <a:ext cx="901721" cy="338554"/>
              </a:xfrm>
              <a:prstGeom prst="rect">
                <a:avLst/>
              </a:prstGeom>
              <a:blipFill rotWithShape="1">
                <a:blip r:embed="rId7"/>
                <a:stretch>
                  <a:fillRect l="-33" t="-24" r="35" b="53"/>
                </a:stretch>
              </a:blipFill>
              <a:ln>
                <a:noFill/>
              </a:ln>
            </p:spPr>
            <p:txBody>
              <a:bodyPr/>
              <a:lstStyle/>
              <a:p>
                <a:r>
                  <a:rPr lang="zh-CN" altLang="en-US">
                    <a:noFill/>
                  </a:rPr>
                  <a:t> </a:t>
                </a:r>
              </a:p>
            </p:txBody>
          </p:sp>
        </mc:Fallback>
      </mc:AlternateContent>
      <p:sp>
        <p:nvSpPr>
          <p:cNvPr id="92" name="文本框 91"/>
          <p:cNvSpPr txBox="1"/>
          <p:nvPr/>
        </p:nvSpPr>
        <p:spPr>
          <a:xfrm>
            <a:off x="3997611" y="1370591"/>
            <a:ext cx="457202" cy="245058"/>
          </a:xfrm>
          <a:prstGeom prst="rect">
            <a:avLst/>
          </a:prstGeom>
          <a:noFill/>
          <a:ln>
            <a:noFill/>
            <a:prstDash val="lgDashDotDot"/>
          </a:ln>
        </p:spPr>
        <p:txBody>
          <a:bodyPr wrap="square" lIns="36000" tIns="36000" rIns="36000" bIns="36000" rtlCol="0" anchor="ctr" anchorCtr="1">
            <a:spAutoFit/>
          </a:bodyPr>
          <a:lstStyle/>
          <a:p>
            <a:pPr indent="0" fontAlgn="auto">
              <a:lnSpc>
                <a:spcPct val="80000"/>
              </a:lnSpc>
            </a:pPr>
            <a:r>
              <a:rPr lang="en-CA" altLang="zh-CN" sz="1400" noProof="0" dirty="0">
                <a:solidFill>
                  <a:prstClr val="black"/>
                </a:solidFill>
                <a:latin typeface="Arial" panose="020B0604020202020204" pitchFamily="34" charset="0"/>
                <a:ea typeface="楷体" panose="02010609060101010101" pitchFamily="49" charset="-122"/>
                <a:cs typeface="Arial" panose="020B0604020202020204" pitchFamily="34" charset="0"/>
              </a:rPr>
              <a:t>Data</a:t>
            </a:r>
            <a:endParaRPr lang="en-US" altLang="zh-CN" sz="1400" noProof="0" dirty="0">
              <a:solidFill>
                <a:prstClr val="black"/>
              </a:solidFill>
              <a:latin typeface="Arial" panose="020B0604020202020204" pitchFamily="34" charset="0"/>
              <a:ea typeface="楷体" panose="02010609060101010101" pitchFamily="49" charset="-122"/>
              <a:cs typeface="Arial" panose="020B0604020202020204" pitchFamily="34" charset="0"/>
            </a:endParaRPr>
          </a:p>
        </p:txBody>
      </p:sp>
      <mc:AlternateContent xmlns:mc="http://schemas.openxmlformats.org/markup-compatibility/2006">
        <mc:Choice xmlns:a14="http://schemas.microsoft.com/office/drawing/2010/main" Requires="a14">
          <p:sp>
            <p:nvSpPr>
              <p:cNvPr id="93" name="文本框 92"/>
              <p:cNvSpPr txBox="1"/>
              <p:nvPr/>
            </p:nvSpPr>
            <p:spPr>
              <a:xfrm>
                <a:off x="5589060" y="2045779"/>
                <a:ext cx="1714124" cy="376000"/>
              </a:xfrm>
              <a:prstGeom prst="rect">
                <a:avLst/>
              </a:prstGeom>
              <a:noFill/>
              <a:ln>
                <a:noFill/>
              </a:ln>
            </p:spPr>
            <p:txBody>
              <a:bodyPr wrap="none" rtlCol="0" anchor="ctr">
                <a:spAutoFit/>
              </a:bodyPr>
              <a:lstStyle/>
              <a:p>
                <a:pPr algn="l"/>
                <a14:m>
                  <m:oMathPara xmlns:m="http://schemas.openxmlformats.org/officeDocument/2006/math">
                    <m:oMathParaPr>
                      <m:jc m:val="centerGroup"/>
                    </m:oMathParaPr>
                    <m:oMath xmlns:m="http://schemas.openxmlformats.org/officeDocument/2006/math">
                      <m:sSub>
                        <m:sSubPr>
                          <m:ctrlP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ctrlPr>
                        </m:sSubPr>
                        <m:e>
                          <m:acc>
                            <m:accPr>
                              <m:ctrlP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ctrlPr>
                            </m:accPr>
                            <m:e>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𝑌</m:t>
                              </m:r>
                            </m:e>
                          </m:acc>
                        </m:e>
                        <m:sub>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𝑗</m:t>
                          </m:r>
                        </m:sub>
                      </m:sSub>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m:t>
                      </m:r>
                      <m:sSub>
                        <m:sSubPr>
                          <m:ctrlP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ctrlPr>
                        </m:sSubPr>
                        <m:e>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𝑓</m:t>
                          </m:r>
                        </m:e>
                        <m:sub>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𝑡𝑒𝑎𝑐ℎ𝑒𝑟</m:t>
                          </m:r>
                        </m:sub>
                      </m:sSub>
                      <m:d>
                        <m:dPr>
                          <m:ctrlP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ctrlPr>
                        </m:dPr>
                        <m:e>
                          <m:sSub>
                            <m:sSubPr>
                              <m:ctrlP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ctrlPr>
                            </m:sSubPr>
                            <m:e>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𝑋</m:t>
                              </m:r>
                            </m:e>
                            <m:sub>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𝑗</m:t>
                              </m:r>
                            </m:sub>
                          </m:sSub>
                        </m:e>
                      </m:d>
                    </m:oMath>
                  </m:oMathPara>
                </a14:m>
                <a:endParaRPr kumimoji="1" lang="zh-CN" altLang="en-US" sz="1600" dirty="0">
                  <a:latin typeface="Times New Roman" panose="02020603050405020304" pitchFamily="18" charset="0"/>
                  <a:ea typeface="黑体" panose="02010609060101010101" charset="-122"/>
                  <a:cs typeface="Times New Roman" panose="02020603050405020304" pitchFamily="18" charset="0"/>
                </a:endParaRPr>
              </a:p>
            </p:txBody>
          </p:sp>
        </mc:Choice>
        <mc:Fallback>
          <p:sp>
            <p:nvSpPr>
              <p:cNvPr id="93" name="文本框 92"/>
              <p:cNvSpPr txBox="1">
                <a:spLocks noRot="1" noChangeAspect="1" noMove="1" noResize="1" noEditPoints="1" noAdjustHandles="1" noChangeArrowheads="1" noChangeShapeType="1" noTextEdit="1"/>
              </p:cNvSpPr>
              <p:nvPr/>
            </p:nvSpPr>
            <p:spPr>
              <a:xfrm>
                <a:off x="5589060" y="2045779"/>
                <a:ext cx="1714124" cy="376000"/>
              </a:xfrm>
              <a:prstGeom prst="rect">
                <a:avLst/>
              </a:prstGeom>
              <a:blipFill rotWithShape="1">
                <a:blip r:embed="rId8"/>
                <a:stretch>
                  <a:fillRect l="-25" t="-118" r="3" b="139"/>
                </a:stretch>
              </a:blipFill>
              <a:ln>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4" name="文本框 93"/>
              <p:cNvSpPr txBox="1"/>
              <p:nvPr/>
            </p:nvSpPr>
            <p:spPr>
              <a:xfrm>
                <a:off x="6345862" y="1431083"/>
                <a:ext cx="901144" cy="358368"/>
              </a:xfrm>
              <a:prstGeom prst="rect">
                <a:avLst/>
              </a:prstGeom>
              <a:noFill/>
              <a:ln>
                <a:noFill/>
              </a:ln>
            </p:spPr>
            <p:txBody>
              <a:bodyPr wrap="none" rtlCol="0" anchor="ctr">
                <a:spAutoFit/>
              </a:bodyPr>
              <a:lstStyle/>
              <a:p>
                <a:pPr algn="l"/>
                <a14:m>
                  <m:oMathPara xmlns:m="http://schemas.openxmlformats.org/officeDocument/2006/math">
                    <m:oMathParaPr>
                      <m:jc m:val="centerGroup"/>
                    </m:oMathParaPr>
                    <m:oMath xmlns:m="http://schemas.openxmlformats.org/officeDocument/2006/math">
                      <m:sSub>
                        <m:sSubPr>
                          <m:ctrlP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ctrlPr>
                        </m:sSubPr>
                        <m:e>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𝑋</m:t>
                          </m:r>
                        </m:e>
                        <m:sub>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𝑗</m:t>
                          </m:r>
                        </m:sub>
                      </m:sSub>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m:t>
                      </m:r>
                      <m:sSub>
                        <m:sSubPr>
                          <m:ctrlP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ctrlPr>
                        </m:sSubPr>
                        <m:e>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𝑃</m:t>
                          </m:r>
                        </m:e>
                        <m:sub>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𝑋</m:t>
                          </m:r>
                        </m:sub>
                      </m:sSub>
                    </m:oMath>
                  </m:oMathPara>
                </a14:m>
                <a:endParaRPr kumimoji="1" lang="zh-CN" altLang="en-US" sz="1600" dirty="0">
                  <a:latin typeface="Times New Roman" panose="02020603050405020304" pitchFamily="18" charset="0"/>
                  <a:ea typeface="黑体" panose="02010609060101010101" charset="-122"/>
                  <a:cs typeface="Times New Roman" panose="02020603050405020304" pitchFamily="18" charset="0"/>
                </a:endParaRPr>
              </a:p>
            </p:txBody>
          </p:sp>
        </mc:Choice>
        <mc:Fallback>
          <p:sp>
            <p:nvSpPr>
              <p:cNvPr id="94" name="文本框 93"/>
              <p:cNvSpPr txBox="1">
                <a:spLocks noRot="1" noChangeAspect="1" noMove="1" noResize="1" noEditPoints="1" noAdjustHandles="1" noChangeArrowheads="1" noChangeShapeType="1" noTextEdit="1"/>
              </p:cNvSpPr>
              <p:nvPr/>
            </p:nvSpPr>
            <p:spPr>
              <a:xfrm>
                <a:off x="6345862" y="1431083"/>
                <a:ext cx="901144" cy="358368"/>
              </a:xfrm>
              <a:prstGeom prst="rect">
                <a:avLst/>
              </a:prstGeom>
              <a:blipFill rotWithShape="1">
                <a:blip r:embed="rId9"/>
                <a:stretch>
                  <a:fillRect l="-34" t="-119" r="43" b="6"/>
                </a:stretch>
              </a:blipFill>
              <a:ln>
                <a:noFill/>
              </a:ln>
            </p:spPr>
            <p:txBody>
              <a:bodyPr/>
              <a:lstStyle/>
              <a:p>
                <a:r>
                  <a:rPr lang="zh-CN" altLang="en-US">
                    <a:noFill/>
                  </a:rPr>
                  <a:t> </a:t>
                </a:r>
              </a:p>
            </p:txBody>
          </p:sp>
        </mc:Fallback>
      </mc:AlternateContent>
      <p:sp>
        <p:nvSpPr>
          <p:cNvPr id="95" name="文本框 94"/>
          <p:cNvSpPr txBox="1"/>
          <p:nvPr/>
        </p:nvSpPr>
        <p:spPr>
          <a:xfrm>
            <a:off x="7266556" y="1375415"/>
            <a:ext cx="457202" cy="245058"/>
          </a:xfrm>
          <a:prstGeom prst="rect">
            <a:avLst/>
          </a:prstGeom>
          <a:noFill/>
          <a:ln>
            <a:noFill/>
            <a:prstDash val="lgDashDotDot"/>
          </a:ln>
        </p:spPr>
        <p:txBody>
          <a:bodyPr wrap="square" lIns="36000" tIns="36000" rIns="36000" bIns="36000" rtlCol="0" anchor="ctr" anchorCtr="1">
            <a:spAutoFit/>
          </a:bodyPr>
          <a:lstStyle/>
          <a:p>
            <a:pPr indent="0" fontAlgn="auto">
              <a:lnSpc>
                <a:spcPct val="80000"/>
              </a:lnSpc>
            </a:pPr>
            <a:r>
              <a:rPr lang="en-CA" altLang="zh-CN" sz="1400" dirty="0">
                <a:solidFill>
                  <a:prstClr val="black"/>
                </a:solidFill>
                <a:latin typeface="Arial" panose="020B0604020202020204" pitchFamily="34" charset="0"/>
                <a:ea typeface="楷体" panose="02010609060101010101" pitchFamily="49" charset="-122"/>
                <a:cs typeface="Arial" panose="020B0604020202020204" pitchFamily="34" charset="0"/>
              </a:rPr>
              <a:t>Data</a:t>
            </a:r>
            <a:endParaRPr lang="en-US" altLang="zh-CN" sz="1400" noProof="0" dirty="0">
              <a:solidFill>
                <a:prstClr val="black"/>
              </a:solidFill>
              <a:latin typeface="Arial" panose="020B0604020202020204" pitchFamily="34" charset="0"/>
              <a:ea typeface="楷体" panose="02010609060101010101" pitchFamily="49" charset="-122"/>
              <a:cs typeface="Arial" panose="020B0604020202020204" pitchFamily="34" charset="0"/>
            </a:endParaRPr>
          </a:p>
        </p:txBody>
      </p:sp>
      <mc:AlternateContent xmlns:mc="http://schemas.openxmlformats.org/markup-compatibility/2006">
        <mc:Choice xmlns:a14="http://schemas.microsoft.com/office/drawing/2010/main" Requires="a14">
          <p:sp>
            <p:nvSpPr>
              <p:cNvPr id="96" name="文本框 95"/>
              <p:cNvSpPr txBox="1"/>
              <p:nvPr/>
            </p:nvSpPr>
            <p:spPr>
              <a:xfrm>
                <a:off x="4336374" y="2048703"/>
                <a:ext cx="898451" cy="338554"/>
              </a:xfrm>
              <a:prstGeom prst="rect">
                <a:avLst/>
              </a:prstGeom>
              <a:noFill/>
              <a:ln>
                <a:noFill/>
              </a:ln>
            </p:spPr>
            <p:txBody>
              <a:bodyPr wrap="none" rtlCol="0" anchor="ctr">
                <a:spAutoFit/>
              </a:bodyPr>
              <a:lstStyle/>
              <a:p>
                <a:pPr algn="l"/>
                <a14:m>
                  <m:oMathPara xmlns:m="http://schemas.openxmlformats.org/officeDocument/2006/math">
                    <m:oMathParaPr>
                      <m:jc m:val="centerGroup"/>
                    </m:oMathParaPr>
                    <m:oMath xmlns:m="http://schemas.openxmlformats.org/officeDocument/2006/math">
                      <m:sSub>
                        <m:sSubPr>
                          <m:ctrlP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ctrlPr>
                        </m:sSubPr>
                        <m:e>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𝑓</m:t>
                          </m:r>
                        </m:e>
                        <m:sub>
                          <m:r>
                            <a:rPr kumimoji="1" lang="en-CA" altLang="zh-CN" sz="1600" b="0" i="1" smtClean="0">
                              <a:latin typeface="Cambria Math" panose="02040503050406030204" pitchFamily="18" charset="0"/>
                              <a:ea typeface="黑体" panose="02010609060101010101" charset="-122"/>
                              <a:cs typeface="Times New Roman" panose="02020603050405020304" pitchFamily="18" charset="0"/>
                            </a:rPr>
                            <m:t>𝑡𝑒𝑎𝑐ℎ𝑒𝑟</m:t>
                          </m:r>
                        </m:sub>
                      </m:sSub>
                    </m:oMath>
                  </m:oMathPara>
                </a14:m>
                <a:endParaRPr kumimoji="1" lang="zh-CN" altLang="en-US" sz="1600" dirty="0">
                  <a:latin typeface="Times New Roman" panose="02020603050405020304" pitchFamily="18" charset="0"/>
                  <a:ea typeface="黑体" panose="02010609060101010101" charset="-122"/>
                  <a:cs typeface="Times New Roman" panose="02020603050405020304" pitchFamily="18" charset="0"/>
                </a:endParaRPr>
              </a:p>
            </p:txBody>
          </p:sp>
        </mc:Choice>
        <mc:Fallback>
          <p:sp>
            <p:nvSpPr>
              <p:cNvPr id="96" name="文本框 95"/>
              <p:cNvSpPr txBox="1">
                <a:spLocks noRot="1" noChangeAspect="1" noMove="1" noResize="1" noEditPoints="1" noAdjustHandles="1" noChangeArrowheads="1" noChangeShapeType="1" noTextEdit="1"/>
              </p:cNvSpPr>
              <p:nvPr/>
            </p:nvSpPr>
            <p:spPr>
              <a:xfrm>
                <a:off x="4336374" y="2048703"/>
                <a:ext cx="898451" cy="338554"/>
              </a:xfrm>
              <a:prstGeom prst="rect">
                <a:avLst/>
              </a:prstGeom>
              <a:blipFill rotWithShape="1">
                <a:blip r:embed="rId10"/>
                <a:stretch>
                  <a:fillRect l="-66" t="-57" r="58" b="86"/>
                </a:stretch>
              </a:blipFill>
              <a:ln>
                <a:noFill/>
              </a:ln>
            </p:spPr>
            <p:txBody>
              <a:bodyPr/>
              <a:lstStyle/>
              <a:p>
                <a:r>
                  <a:rPr lang="zh-CN" altLang="en-US">
                    <a:noFill/>
                  </a:rPr>
                  <a:t> </a:t>
                </a:r>
              </a:p>
            </p:txBody>
          </p:sp>
        </mc:Fallback>
      </mc:AlternateContent>
      <p:sp>
        <p:nvSpPr>
          <p:cNvPr id="97" name="文本框 96"/>
          <p:cNvSpPr txBox="1"/>
          <p:nvPr/>
        </p:nvSpPr>
        <p:spPr>
          <a:xfrm>
            <a:off x="2644513" y="956831"/>
            <a:ext cx="2502762" cy="245058"/>
          </a:xfrm>
          <a:prstGeom prst="rect">
            <a:avLst/>
          </a:prstGeom>
          <a:noFill/>
          <a:ln>
            <a:noFill/>
            <a:prstDash val="lgDashDotDot"/>
          </a:ln>
        </p:spPr>
        <p:txBody>
          <a:bodyPr wrap="square" lIns="36000" tIns="36000" rIns="36000" bIns="36000" rtlCol="0" anchor="ctr" anchorCtr="1">
            <a:spAutoFit/>
          </a:bodyPr>
          <a:lstStyle/>
          <a:p>
            <a:pPr indent="0" fontAlgn="auto">
              <a:lnSpc>
                <a:spcPct val="80000"/>
              </a:lnSpc>
            </a:pPr>
            <a:r>
              <a:rPr lang="en-CA" altLang="zh-CN" sz="1400" b="1" dirty="0">
                <a:solidFill>
                  <a:prstClr val="black"/>
                </a:solidFill>
                <a:latin typeface="Arial" panose="020B0604020202020204" pitchFamily="34" charset="0"/>
                <a:ea typeface="楷体" panose="02010609060101010101" pitchFamily="49" charset="-122"/>
                <a:cs typeface="Arial" panose="020B0604020202020204" pitchFamily="34" charset="0"/>
              </a:rPr>
              <a:t>Weak Teacher Training</a:t>
            </a:r>
            <a:endParaRPr lang="en-US" altLang="zh-CN" sz="1400" b="1" noProof="0" dirty="0">
              <a:solidFill>
                <a:prstClr val="black"/>
              </a:solidFill>
              <a:latin typeface="Arial" panose="020B0604020202020204" pitchFamily="34" charset="0"/>
              <a:ea typeface="楷体" panose="02010609060101010101" pitchFamily="49" charset="-122"/>
              <a:cs typeface="Arial" panose="020B0604020202020204" pitchFamily="34" charset="0"/>
            </a:endParaRPr>
          </a:p>
        </p:txBody>
      </p:sp>
      <p:sp>
        <p:nvSpPr>
          <p:cNvPr id="98" name="文本框 97"/>
          <p:cNvSpPr txBox="1"/>
          <p:nvPr/>
        </p:nvSpPr>
        <p:spPr>
          <a:xfrm>
            <a:off x="5899167" y="956831"/>
            <a:ext cx="2336704" cy="245058"/>
          </a:xfrm>
          <a:prstGeom prst="rect">
            <a:avLst/>
          </a:prstGeom>
          <a:noFill/>
          <a:ln>
            <a:noFill/>
            <a:prstDash val="lgDashDotDot"/>
          </a:ln>
        </p:spPr>
        <p:txBody>
          <a:bodyPr wrap="square" lIns="36000" tIns="36000" rIns="36000" bIns="36000" rtlCol="0" anchor="ctr" anchorCtr="1">
            <a:spAutoFit/>
          </a:bodyPr>
          <a:lstStyle/>
          <a:p>
            <a:pPr indent="0" fontAlgn="auto">
              <a:lnSpc>
                <a:spcPct val="80000"/>
              </a:lnSpc>
            </a:pPr>
            <a:r>
              <a:rPr lang="en-CA" altLang="zh-CN" sz="1400" b="1" noProof="0" dirty="0">
                <a:latin typeface="Arial" panose="020B0604020202020204" pitchFamily="34" charset="0"/>
                <a:ea typeface="楷体" panose="02010609060101010101" pitchFamily="49" charset="-122"/>
                <a:cs typeface="Arial" panose="020B0604020202020204" pitchFamily="34" charset="0"/>
              </a:rPr>
              <a:t>Strong Student Training</a:t>
            </a:r>
            <a:endParaRPr lang="en-US" altLang="zh-CN" sz="1400" b="1" noProof="0" dirty="0">
              <a:latin typeface="Arial" panose="020B0604020202020204" pitchFamily="34" charset="0"/>
              <a:ea typeface="楷体" panose="02010609060101010101" pitchFamily="49" charset="-122"/>
              <a:cs typeface="Arial" panose="020B0604020202020204" pitchFamily="34" charset="0"/>
            </a:endParaRPr>
          </a:p>
        </p:txBody>
      </p:sp>
      <p:cxnSp>
        <p:nvCxnSpPr>
          <p:cNvPr id="99" name="直接连接符 126"/>
          <p:cNvCxnSpPr/>
          <p:nvPr>
            <p:custDataLst>
              <p:tags r:id="rId11"/>
            </p:custDataLst>
          </p:nvPr>
        </p:nvCxnSpPr>
        <p:spPr>
          <a:xfrm flipH="1" flipV="1">
            <a:off x="8860173" y="1426428"/>
            <a:ext cx="0" cy="1080000"/>
          </a:xfrm>
          <a:prstGeom prst="line">
            <a:avLst/>
          </a:prstGeom>
          <a:noFill/>
          <a:ln w="19050" cap="flat" cmpd="sng" algn="ctr">
            <a:solidFill>
              <a:sysClr val="windowText" lastClr="000000"/>
            </a:solidFill>
            <a:prstDash val="solid"/>
            <a:miter lim="800000"/>
            <a:tailEnd type="arrow"/>
          </a:ln>
          <a:effectLst/>
        </p:spPr>
        <p:style>
          <a:lnRef idx="3">
            <a:sysClr val="windowText" lastClr="000000"/>
          </a:lnRef>
          <a:fillRef idx="0">
            <a:sysClr val="windowText" lastClr="000000"/>
          </a:fillRef>
          <a:effectRef idx="2">
            <a:sysClr val="windowText" lastClr="000000"/>
          </a:effectRef>
          <a:fontRef idx="minor">
            <a:sysClr val="windowText" lastClr="000000"/>
          </a:fontRef>
        </p:style>
      </p:cxnSp>
      <p:sp>
        <p:nvSpPr>
          <p:cNvPr id="100" name="矩形 99"/>
          <p:cNvSpPr/>
          <p:nvPr/>
        </p:nvSpPr>
        <p:spPr>
          <a:xfrm rot="16200000">
            <a:off x="9630700" y="1883437"/>
            <a:ext cx="930514" cy="309853"/>
          </a:xfrm>
          <a:prstGeom prst="rect">
            <a:avLst/>
          </a:prstGeom>
          <a:solidFill>
            <a:srgbClr val="93B6D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l">
              <a:lnSpc>
                <a:spcPct val="120000"/>
              </a:lnSpc>
              <a:buFont typeface="Arial" panose="020B0604020202020204" pitchFamily="34" charset="0"/>
              <a:buChar char="•"/>
            </a:pPr>
            <a:endParaRPr lang="zh-CN" altLang="en-US" sz="2500" dirty="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sp>
        <p:nvSpPr>
          <p:cNvPr id="101" name="矩形 100"/>
          <p:cNvSpPr/>
          <p:nvPr/>
        </p:nvSpPr>
        <p:spPr>
          <a:xfrm rot="16200000">
            <a:off x="8952525" y="1985523"/>
            <a:ext cx="732655" cy="309853"/>
          </a:xfrm>
          <a:prstGeom prst="rect">
            <a:avLst/>
          </a:prstGeom>
          <a:solidFill>
            <a:srgbClr val="FBBC8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l">
              <a:lnSpc>
                <a:spcPct val="120000"/>
              </a:lnSpc>
              <a:buFont typeface="Arial" panose="020B0604020202020204" pitchFamily="34" charset="0"/>
              <a:buChar char="•"/>
            </a:pPr>
            <a:endParaRPr lang="zh-CN" altLang="en-US" sz="2500" dirty="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sp>
        <p:nvSpPr>
          <p:cNvPr id="102" name="文本框 101"/>
          <p:cNvSpPr txBox="1"/>
          <p:nvPr/>
        </p:nvSpPr>
        <p:spPr>
          <a:xfrm>
            <a:off x="8852598" y="2470590"/>
            <a:ext cx="848936" cy="417413"/>
          </a:xfrm>
          <a:prstGeom prst="rect">
            <a:avLst/>
          </a:prstGeom>
          <a:noFill/>
          <a:ln>
            <a:noFill/>
            <a:prstDash val="lgDashDotDot"/>
          </a:ln>
        </p:spPr>
        <p:txBody>
          <a:bodyPr wrap="square" lIns="36000" tIns="36000" rIns="36000" bIns="36000" rtlCol="0" anchor="ctr" anchorCtr="1">
            <a:spAutoFit/>
          </a:bodyPr>
          <a:lstStyle/>
          <a:p>
            <a:pPr indent="0" algn="ctr" fontAlgn="auto">
              <a:lnSpc>
                <a:spcPct val="80000"/>
              </a:lnSpc>
            </a:pPr>
            <a:r>
              <a:rPr lang="en-CA" altLang="zh-CN" sz="1400" dirty="0">
                <a:solidFill>
                  <a:prstClr val="black"/>
                </a:solidFill>
                <a:latin typeface="Arial" panose="020B0604020202020204" pitchFamily="34" charset="0"/>
                <a:ea typeface="楷体" panose="02010609060101010101" pitchFamily="49" charset="-122"/>
                <a:cs typeface="Arial" panose="020B0604020202020204" pitchFamily="34" charset="0"/>
              </a:rPr>
              <a:t>Teacher Model</a:t>
            </a:r>
            <a:endParaRPr lang="en-US" altLang="zh-CN" sz="1400" noProof="0" dirty="0">
              <a:solidFill>
                <a:prstClr val="black"/>
              </a:solidFill>
              <a:latin typeface="Arial" panose="020B0604020202020204" pitchFamily="34" charset="0"/>
              <a:ea typeface="楷体" panose="02010609060101010101" pitchFamily="49" charset="-122"/>
              <a:cs typeface="Arial" panose="020B0604020202020204" pitchFamily="34" charset="0"/>
            </a:endParaRPr>
          </a:p>
        </p:txBody>
      </p:sp>
      <p:sp>
        <p:nvSpPr>
          <p:cNvPr id="103" name="文本框 102"/>
          <p:cNvSpPr txBox="1"/>
          <p:nvPr/>
        </p:nvSpPr>
        <p:spPr>
          <a:xfrm>
            <a:off x="9736011" y="2470590"/>
            <a:ext cx="793445" cy="417413"/>
          </a:xfrm>
          <a:prstGeom prst="rect">
            <a:avLst/>
          </a:prstGeom>
          <a:noFill/>
          <a:ln>
            <a:noFill/>
            <a:prstDash val="lgDashDotDot"/>
          </a:ln>
        </p:spPr>
        <p:txBody>
          <a:bodyPr wrap="square" lIns="36000" tIns="36000" rIns="36000" bIns="36000" rtlCol="0" anchor="ctr" anchorCtr="1">
            <a:spAutoFit/>
          </a:bodyPr>
          <a:lstStyle/>
          <a:p>
            <a:pPr indent="0" algn="ctr" fontAlgn="auto">
              <a:lnSpc>
                <a:spcPct val="80000"/>
              </a:lnSpc>
            </a:pPr>
            <a:r>
              <a:rPr lang="en-CA" altLang="zh-CN" sz="1400" noProof="0" dirty="0">
                <a:solidFill>
                  <a:prstClr val="black"/>
                </a:solidFill>
                <a:latin typeface="Arial" panose="020B0604020202020204" pitchFamily="34" charset="0"/>
                <a:ea typeface="楷体" panose="02010609060101010101" pitchFamily="49" charset="-122"/>
                <a:cs typeface="Arial" panose="020B0604020202020204" pitchFamily="34" charset="0"/>
              </a:rPr>
              <a:t>Student Model</a:t>
            </a:r>
            <a:endParaRPr lang="en-US" altLang="zh-CN" sz="1400" noProof="0" dirty="0">
              <a:solidFill>
                <a:prstClr val="black"/>
              </a:solidFill>
              <a:latin typeface="Arial" panose="020B0604020202020204" pitchFamily="34" charset="0"/>
              <a:ea typeface="楷体" panose="02010609060101010101" pitchFamily="49" charset="-122"/>
              <a:cs typeface="Arial" panose="020B0604020202020204" pitchFamily="34" charset="0"/>
            </a:endParaRPr>
          </a:p>
        </p:txBody>
      </p:sp>
      <p:sp>
        <p:nvSpPr>
          <p:cNvPr id="104" name="文本框 103"/>
          <p:cNvSpPr txBox="1"/>
          <p:nvPr/>
        </p:nvSpPr>
        <p:spPr>
          <a:xfrm>
            <a:off x="8903331" y="1370591"/>
            <a:ext cx="878620" cy="245058"/>
          </a:xfrm>
          <a:prstGeom prst="rect">
            <a:avLst/>
          </a:prstGeom>
          <a:noFill/>
          <a:ln>
            <a:noFill/>
            <a:prstDash val="lgDashDotDot"/>
          </a:ln>
        </p:spPr>
        <p:txBody>
          <a:bodyPr wrap="square" lIns="36000" tIns="36000" rIns="36000" bIns="36000" rtlCol="0" anchor="ctr" anchorCtr="1">
            <a:spAutoFit/>
          </a:bodyPr>
          <a:lstStyle/>
          <a:p>
            <a:pPr indent="0" fontAlgn="auto">
              <a:lnSpc>
                <a:spcPct val="80000"/>
              </a:lnSpc>
            </a:pPr>
            <a:r>
              <a:rPr lang="en-US" altLang="zh-CN" sz="1400" noProof="0" dirty="0">
                <a:solidFill>
                  <a:prstClr val="black"/>
                </a:solidFill>
                <a:latin typeface="Arial" panose="020B0604020202020204" pitchFamily="34" charset="0"/>
                <a:ea typeface="楷体" panose="02010609060101010101" pitchFamily="49" charset="-122"/>
                <a:cs typeface="Arial" panose="020B0604020202020204" pitchFamily="34" charset="0"/>
              </a:rPr>
              <a:t>Test Acc.</a:t>
            </a:r>
            <a:endParaRPr lang="en-US" altLang="zh-CN" sz="1400" noProof="0" dirty="0">
              <a:solidFill>
                <a:prstClr val="black"/>
              </a:solidFill>
              <a:latin typeface="Arial" panose="020B0604020202020204" pitchFamily="34" charset="0"/>
              <a:ea typeface="楷体" panose="02010609060101010101" pitchFamily="49" charset="-122"/>
              <a:cs typeface="Arial" panose="020B0604020202020204" pitchFamily="34" charset="0"/>
            </a:endParaRPr>
          </a:p>
        </p:txBody>
      </p:sp>
      <p:sp>
        <p:nvSpPr>
          <p:cNvPr id="105" name="文本框 104"/>
          <p:cNvSpPr txBox="1"/>
          <p:nvPr/>
        </p:nvSpPr>
        <p:spPr>
          <a:xfrm>
            <a:off x="8935704" y="956831"/>
            <a:ext cx="1579512" cy="245058"/>
          </a:xfrm>
          <a:prstGeom prst="rect">
            <a:avLst/>
          </a:prstGeom>
          <a:noFill/>
          <a:ln>
            <a:noFill/>
            <a:prstDash val="lgDashDotDot"/>
          </a:ln>
        </p:spPr>
        <p:txBody>
          <a:bodyPr wrap="square" lIns="36000" tIns="36000" rIns="36000" bIns="36000" rtlCol="0" anchor="ctr" anchorCtr="1">
            <a:spAutoFit/>
          </a:bodyPr>
          <a:lstStyle/>
          <a:p>
            <a:pPr indent="0" fontAlgn="auto">
              <a:lnSpc>
                <a:spcPct val="80000"/>
              </a:lnSpc>
            </a:pPr>
            <a:r>
              <a:rPr lang="en-CA" altLang="zh-CN" sz="1400" b="1" noProof="0" dirty="0">
                <a:solidFill>
                  <a:prstClr val="black"/>
                </a:solidFill>
                <a:latin typeface="Arial" panose="020B0604020202020204" pitchFamily="34" charset="0"/>
                <a:ea typeface="楷体" panose="02010609060101010101" pitchFamily="49" charset="-122"/>
                <a:cs typeface="Arial" panose="020B0604020202020204" pitchFamily="34" charset="0"/>
              </a:rPr>
              <a:t>W2SG</a:t>
            </a:r>
            <a:endParaRPr lang="en-US" altLang="zh-CN" sz="1400" b="1" noProof="0" dirty="0">
              <a:solidFill>
                <a:prstClr val="black"/>
              </a:solidFill>
              <a:latin typeface="Arial" panose="020B0604020202020204" pitchFamily="34" charset="0"/>
              <a:ea typeface="楷体" panose="02010609060101010101" pitchFamily="49" charset="-122"/>
              <a:cs typeface="Arial" panose="020B0604020202020204" pitchFamily="34" charset="0"/>
            </a:endParaRPr>
          </a:p>
        </p:txBody>
      </p:sp>
      <p:sp>
        <p:nvSpPr>
          <p:cNvPr id="106" name="右箭头 105"/>
          <p:cNvSpPr/>
          <p:nvPr/>
        </p:nvSpPr>
        <p:spPr>
          <a:xfrm>
            <a:off x="8551255" y="1854930"/>
            <a:ext cx="213604" cy="472637"/>
          </a:xfrm>
          <a:prstGeom prst="rightArrow">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l">
              <a:lnSpc>
                <a:spcPct val="120000"/>
              </a:lnSpc>
              <a:buFont typeface="Arial" panose="020B0604020202020204" pitchFamily="34" charset="0"/>
              <a:buChar char="•"/>
            </a:pPr>
            <a:endParaRPr kumimoji="1" lang="zh-CN" altLang="en-US" sz="2500" dirty="0">
              <a:solidFill>
                <a:schemeClr val="tx1"/>
              </a:solidFill>
              <a:latin typeface="Times New Roman" panose="02020603050405020304" pitchFamily="18" charset="0"/>
              <a:ea typeface="黑体" panose="02010609060101010101" charset="-122"/>
              <a:cs typeface="Times New Roman" panose="02020603050405020304" pitchFamily="18" charset="0"/>
            </a:endParaRPr>
          </a:p>
        </p:txBody>
      </p:sp>
      <p:cxnSp>
        <p:nvCxnSpPr>
          <p:cNvPr id="107" name="直接连接符 226"/>
          <p:cNvCxnSpPr/>
          <p:nvPr>
            <p:custDataLst>
              <p:tags r:id="rId12"/>
            </p:custDataLst>
          </p:nvPr>
        </p:nvCxnSpPr>
        <p:spPr>
          <a:xfrm rot="10800000" flipH="1" flipV="1">
            <a:off x="8852409" y="2499456"/>
            <a:ext cx="1735173" cy="1797"/>
          </a:xfrm>
          <a:prstGeom prst="line">
            <a:avLst/>
          </a:prstGeom>
          <a:noFill/>
          <a:ln w="19050" cap="flat" cmpd="sng" algn="ctr">
            <a:solidFill>
              <a:sysClr val="windowText" lastClr="000000"/>
            </a:solidFill>
            <a:prstDash val="solid"/>
            <a:miter lim="800000"/>
            <a:tailEnd type="arrow"/>
          </a:ln>
          <a:effectLst/>
        </p:spPr>
        <p:style>
          <a:lnRef idx="3">
            <a:sysClr val="windowText" lastClr="000000"/>
          </a:lnRef>
          <a:fillRef idx="0">
            <a:sysClr val="windowText" lastClr="000000"/>
          </a:fillRef>
          <a:effectRef idx="2">
            <a:sysClr val="windowText" lastClr="000000"/>
          </a:effectRef>
          <a:fontRef idx="minor">
            <a:sysClr val="windowText" lastClr="000000"/>
          </a:fontRef>
        </p:style>
      </p:cxnSp>
      <p:pic>
        <p:nvPicPr>
          <p:cNvPr id="108" name="图片 107"/>
          <p:cNvPicPr>
            <a:picLocks noChangeAspect="1"/>
          </p:cNvPicPr>
          <p:nvPr/>
        </p:nvPicPr>
        <p:blipFill>
          <a:blip r:embed="rId13"/>
          <a:stretch>
            <a:fillRect/>
          </a:stretch>
        </p:blipFill>
        <p:spPr>
          <a:xfrm>
            <a:off x="1939792" y="2904662"/>
            <a:ext cx="8647790" cy="31742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Effect transition="in" filter="randombar(horizontal)">
                                      <p:cBhvr>
                                        <p:cTn id="7" dur="500"/>
                                        <p:tgtEl>
                                          <p:spTgt spid="60">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randombar(horizontal)">
                                      <p:cBhvr>
                                        <p:cTn id="10"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21"/>
          <p:cNvSpPr/>
          <p:nvPr/>
        </p:nvSpPr>
        <p:spPr>
          <a:xfrm>
            <a:off x="2084572" y="2398656"/>
            <a:ext cx="8055333" cy="2895881"/>
          </a:xfrm>
          <a:prstGeom prst="roundRect">
            <a:avLst>
              <a:gd name="adj" fmla="val 9639"/>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组合 3"/>
          <p:cNvGrpSpPr/>
          <p:nvPr/>
        </p:nvGrpSpPr>
        <p:grpSpPr>
          <a:xfrm>
            <a:off x="335361" y="116633"/>
            <a:ext cx="629872" cy="612768"/>
            <a:chOff x="3070727" y="196457"/>
            <a:chExt cx="692047" cy="673255"/>
          </a:xfrm>
        </p:grpSpPr>
        <p:sp>
          <p:nvSpPr>
            <p:cNvPr id="5" name="平行四边形 4"/>
            <p:cNvSpPr/>
            <p:nvPr/>
          </p:nvSpPr>
          <p:spPr>
            <a:xfrm>
              <a:off x="3070727" y="196457"/>
              <a:ext cx="629587" cy="612775"/>
            </a:xfrm>
            <a:prstGeom prst="parallelogram">
              <a:avLst/>
            </a:prstGeom>
            <a:solidFill>
              <a:srgbClr val="024282"/>
            </a:solid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133187" y="256937"/>
              <a:ext cx="629587" cy="612775"/>
            </a:xfrm>
            <a:prstGeom prst="parallelogram">
              <a:avLst/>
            </a:prstGeom>
            <a:no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p:cNvCxnSpPr/>
          <p:nvPr/>
        </p:nvCxnSpPr>
        <p:spPr>
          <a:xfrm>
            <a:off x="367840" y="809674"/>
            <a:ext cx="11488800" cy="0"/>
          </a:xfrm>
          <a:prstGeom prst="line">
            <a:avLst/>
          </a:prstGeom>
          <a:ln w="9525">
            <a:solidFill>
              <a:srgbClr val="024282"/>
            </a:solidFill>
          </a:ln>
        </p:spPr>
        <p:style>
          <a:lnRef idx="1">
            <a:schemeClr val="accent1"/>
          </a:lnRef>
          <a:fillRef idx="0">
            <a:schemeClr val="accent1"/>
          </a:fillRef>
          <a:effectRef idx="0">
            <a:schemeClr val="accent1"/>
          </a:effectRef>
          <a:fontRef idx="minor">
            <a:schemeClr val="tx1"/>
          </a:fontRef>
        </p:style>
      </p:cxnSp>
      <p:sp>
        <p:nvSpPr>
          <p:cNvPr id="10" name="文本占位符 5"/>
          <p:cNvSpPr txBox="1"/>
          <p:nvPr/>
        </p:nvSpPr>
        <p:spPr>
          <a:xfrm>
            <a:off x="1127448" y="193957"/>
            <a:ext cx="5040313"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3200" b="1" i="0" u="none" strike="noStrike" kern="1200" cap="none" spc="0" normalizeH="0" baseline="0" noProof="0" dirty="0">
                <a:ln>
                  <a:noFill/>
                </a:ln>
                <a:solidFill>
                  <a:srgbClr val="024282"/>
                </a:solidFill>
                <a:effectLst/>
                <a:uLnTx/>
                <a:uFillTx/>
                <a:latin typeface="微软雅黑" panose="020B0503020204020204" pitchFamily="34" charset="-122"/>
                <a:ea typeface="微软雅黑" panose="020B0503020204020204" pitchFamily="34" charset="-122"/>
                <a:cs typeface="+mn-cs"/>
              </a:rPr>
              <a:t>W2SG</a:t>
            </a:r>
            <a:endParaRPr kumimoji="0" lang="zh-CN" altLang="en-US" sz="3200" b="1" i="0" u="none" strike="noStrike" kern="1200" cap="none" spc="0" normalizeH="0" baseline="0" noProof="0" dirty="0">
              <a:ln>
                <a:noFill/>
              </a:ln>
              <a:solidFill>
                <a:srgbClr val="024282"/>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p:cNvSpPr txBox="1"/>
          <p:nvPr/>
        </p:nvSpPr>
        <p:spPr>
          <a:xfrm>
            <a:off x="11554954" y="639574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prstClr val="white">
                    <a:lumMod val="75000"/>
                  </a:prstClr>
                </a:solidFill>
                <a:latin typeface="Calibri" panose="020F0502020204030204"/>
                <a:ea typeface="宋体" panose="02010600030101010101" pitchFamily="2" charset="-122"/>
              </a:rPr>
              <a:t>3</a:t>
            </a:r>
            <a:endParaRPr kumimoji="0" lang="zh-CN" altLang="en-US"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endParaRPr>
          </a:p>
        </p:txBody>
      </p:sp>
      <p:sp>
        <p:nvSpPr>
          <p:cNvPr id="2" name="文本框 1"/>
          <p:cNvSpPr txBox="1"/>
          <p:nvPr/>
        </p:nvSpPr>
        <p:spPr>
          <a:xfrm>
            <a:off x="2084572" y="1563459"/>
            <a:ext cx="8055332" cy="1077218"/>
          </a:xfrm>
          <a:prstGeom prst="rect">
            <a:avLst/>
          </a:prstGeom>
          <a:noFill/>
        </p:spPr>
        <p:txBody>
          <a:bodyPr wrap="square" rtlCol="0">
            <a:spAutoFit/>
          </a:bodyPr>
          <a:lstStyle/>
          <a:p>
            <a:pPr algn="ctr"/>
            <a:r>
              <a:rPr lang="en-CA" altLang="zh-CN" sz="3200" dirty="0">
                <a:solidFill>
                  <a:srgbClr val="024282"/>
                </a:solidFill>
                <a:latin typeface="Times New Roman" panose="02020603050405020304" pitchFamily="18" charset="0"/>
                <a:ea typeface="+mj-ea"/>
                <a:cs typeface="Times New Roman" panose="02020603050405020304" pitchFamily="18" charset="0"/>
              </a:rPr>
              <a:t>Why Does the Weak-to-Strong Generalization Phenomenon Occur? </a:t>
            </a:r>
            <a:endParaRPr lang="en-CA" altLang="zh-CN" sz="3200" b="1" dirty="0">
              <a:latin typeface="Times New Roman" panose="02020603050405020304" pitchFamily="18" charset="0"/>
              <a:cs typeface="Times New Roman" panose="02020603050405020304" pitchFamily="18" charset="0"/>
            </a:endParaRPr>
          </a:p>
        </p:txBody>
      </p:sp>
      <p:sp>
        <p:nvSpPr>
          <p:cNvPr id="11" name="副标题 57"/>
          <p:cNvSpPr txBox="1"/>
          <p:nvPr/>
        </p:nvSpPr>
        <p:spPr>
          <a:xfrm>
            <a:off x="2557100" y="2660831"/>
            <a:ext cx="7550327" cy="95410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Wingdings" panose="05000000000000000000" pitchFamily="2" charset="2"/>
              <a:buChar char="Ø"/>
            </a:pPr>
            <a:r>
              <a:rPr lang="en-CA" altLang="zh-CN" sz="2400" dirty="0">
                <a:solidFill>
                  <a:schemeClr val="tx1"/>
                </a:solidFill>
                <a:latin typeface="Times New Roman" panose="02020603050405020304" pitchFamily="18" charset="0"/>
                <a:cs typeface="Times New Roman" panose="02020603050405020304" pitchFamily="18" charset="0"/>
              </a:rPr>
              <a:t>Pretraining provides the student model with sufficient prior knowledge relevant to downstream tasks.</a:t>
            </a:r>
            <a:endParaRPr lang="en-CA" altLang="zh-CN" sz="2400" dirty="0">
              <a:solidFill>
                <a:schemeClr val="tx1"/>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endParaRPr lang="en-US" altLang="zh-CN" sz="2400" dirty="0">
              <a:solidFill>
                <a:schemeClr val="tx1"/>
              </a:solidFill>
            </a:endParaRPr>
          </a:p>
        </p:txBody>
      </p:sp>
      <p:sp>
        <p:nvSpPr>
          <p:cNvPr id="12" name="副标题 57"/>
          <p:cNvSpPr txBox="1"/>
          <p:nvPr/>
        </p:nvSpPr>
        <p:spPr>
          <a:xfrm>
            <a:off x="2557100" y="3555949"/>
            <a:ext cx="7389787" cy="80417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Wingdings" panose="05000000000000000000" pitchFamily="2" charset="2"/>
              <a:buChar char="Ø"/>
            </a:pPr>
            <a:r>
              <a:rPr lang="en-CA" altLang="zh-CN" sz="2400" dirty="0">
                <a:solidFill>
                  <a:schemeClr val="tx1"/>
                </a:solidFill>
                <a:latin typeface="Times New Roman" panose="02020603050405020304" pitchFamily="18" charset="0"/>
                <a:cs typeface="Times New Roman" panose="02020603050405020304" pitchFamily="18" charset="0"/>
              </a:rPr>
              <a:t>Student model’s capacity far exceeds that of the teacher model.</a:t>
            </a:r>
            <a:endParaRPr lang="en-CA" altLang="zh-CN" sz="2400" dirty="0">
              <a:solidFill>
                <a:schemeClr val="tx1"/>
              </a:solidFill>
              <a:latin typeface="Times New Roman" panose="02020603050405020304" pitchFamily="18" charset="0"/>
              <a:cs typeface="Times New Roman" panose="02020603050405020304" pitchFamily="18" charset="0"/>
            </a:endParaRPr>
          </a:p>
        </p:txBody>
      </p:sp>
      <p:sp>
        <p:nvSpPr>
          <p:cNvPr id="16" name="副标题 57"/>
          <p:cNvSpPr txBox="1"/>
          <p:nvPr/>
        </p:nvSpPr>
        <p:spPr>
          <a:xfrm>
            <a:off x="2557100" y="4360125"/>
            <a:ext cx="7110278" cy="72299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l">
              <a:buFont typeface="Wingdings" panose="05000000000000000000" pitchFamily="2" charset="2"/>
              <a:buChar char="Ø"/>
            </a:pPr>
            <a:r>
              <a:rPr lang="en-CA" altLang="zh-CN" sz="2400" dirty="0">
                <a:solidFill>
                  <a:schemeClr val="tx1"/>
                </a:solidFill>
                <a:latin typeface="Times New Roman" panose="02020603050405020304" pitchFamily="18" charset="0"/>
                <a:cs typeface="Times New Roman" panose="02020603050405020304" pitchFamily="18" charset="0"/>
              </a:rPr>
              <a:t>Other training techniques (e.g., early stopping, soft labels) may also contribute.</a:t>
            </a:r>
            <a:endParaRPr lang="en-CA" altLang="zh-CN"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ppt_y</p:attrName>
                                        </p:attrNameLst>
                                      </p:cBhvr>
                                      <p:tavLst>
                                        <p:tav tm="0">
                                          <p:val>
                                            <p:strVal val="#ppt_y+#ppt_h*1.125000"/>
                                          </p:val>
                                        </p:tav>
                                        <p:tav tm="100000">
                                          <p:val>
                                            <p:strVal val="#ppt_y"/>
                                          </p:val>
                                        </p:tav>
                                      </p:tavLst>
                                    </p:anim>
                                    <p:animEffect transition="in" filter="wipe(up)">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5361" y="116633"/>
            <a:ext cx="629872" cy="612768"/>
            <a:chOff x="3070727" y="196457"/>
            <a:chExt cx="692047" cy="673255"/>
          </a:xfrm>
        </p:grpSpPr>
        <p:sp>
          <p:nvSpPr>
            <p:cNvPr id="5" name="平行四边形 4"/>
            <p:cNvSpPr/>
            <p:nvPr/>
          </p:nvSpPr>
          <p:spPr>
            <a:xfrm>
              <a:off x="3070727" y="196457"/>
              <a:ext cx="629587" cy="612775"/>
            </a:xfrm>
            <a:prstGeom prst="parallelogram">
              <a:avLst/>
            </a:prstGeom>
            <a:solidFill>
              <a:srgbClr val="024282"/>
            </a:solid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133187" y="256937"/>
              <a:ext cx="629587" cy="612775"/>
            </a:xfrm>
            <a:prstGeom prst="parallelogram">
              <a:avLst/>
            </a:prstGeom>
            <a:no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p:cNvCxnSpPr/>
          <p:nvPr/>
        </p:nvCxnSpPr>
        <p:spPr>
          <a:xfrm>
            <a:off x="367840" y="809674"/>
            <a:ext cx="11488800" cy="0"/>
          </a:xfrm>
          <a:prstGeom prst="line">
            <a:avLst/>
          </a:prstGeom>
          <a:ln w="9525">
            <a:solidFill>
              <a:srgbClr val="024282"/>
            </a:solidFill>
          </a:ln>
        </p:spPr>
        <p:style>
          <a:lnRef idx="1">
            <a:schemeClr val="accent1"/>
          </a:lnRef>
          <a:fillRef idx="0">
            <a:schemeClr val="accent1"/>
          </a:fillRef>
          <a:effectRef idx="0">
            <a:schemeClr val="accent1"/>
          </a:effectRef>
          <a:fontRef idx="minor">
            <a:schemeClr val="tx1"/>
          </a:fontRef>
        </p:style>
      </p:cxnSp>
      <p:sp>
        <p:nvSpPr>
          <p:cNvPr id="10" name="文本占位符 5"/>
          <p:cNvSpPr txBox="1"/>
          <p:nvPr/>
        </p:nvSpPr>
        <p:spPr>
          <a:xfrm>
            <a:off x="1127448" y="193957"/>
            <a:ext cx="5040313"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CA" altLang="zh-CN" sz="3200" b="1" i="0" u="none" strike="noStrike" kern="1200" cap="none" spc="0" normalizeH="0" baseline="0" noProof="0" dirty="0">
                <a:ln>
                  <a:noFill/>
                </a:ln>
                <a:solidFill>
                  <a:srgbClr val="024282"/>
                </a:solidFill>
                <a:effectLst/>
                <a:uLnTx/>
                <a:uFillTx/>
                <a:latin typeface="微软雅黑" panose="020B0503020204020204" pitchFamily="34" charset="-122"/>
                <a:ea typeface="微软雅黑" panose="020B0503020204020204" pitchFamily="34" charset="-122"/>
                <a:cs typeface="+mn-cs"/>
              </a:rPr>
              <a:t>W2SG</a:t>
            </a:r>
            <a:endParaRPr kumimoji="0" lang="zh-CN" altLang="en-US" sz="3200" b="1" i="0" u="none" strike="noStrike" kern="1200" cap="none" spc="0" normalizeH="0" baseline="0" noProof="0" dirty="0">
              <a:ln>
                <a:noFill/>
              </a:ln>
              <a:solidFill>
                <a:srgbClr val="024282"/>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p:cNvSpPr txBox="1"/>
          <p:nvPr/>
        </p:nvSpPr>
        <p:spPr>
          <a:xfrm>
            <a:off x="11554954" y="639574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prstClr val="white">
                    <a:lumMod val="75000"/>
                  </a:prstClr>
                </a:solidFill>
                <a:latin typeface="Calibri" panose="020F0502020204030204"/>
                <a:ea typeface="宋体" panose="02010600030101010101" pitchFamily="2" charset="-122"/>
              </a:rPr>
              <a:t>4</a:t>
            </a:r>
            <a:endParaRPr kumimoji="0" lang="zh-CN" altLang="en-US"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endParaRPr>
          </a:p>
        </p:txBody>
      </p:sp>
      <p:sp>
        <p:nvSpPr>
          <p:cNvPr id="59" name="副标题 57"/>
          <p:cNvSpPr txBox="1"/>
          <p:nvPr/>
        </p:nvSpPr>
        <p:spPr>
          <a:xfrm>
            <a:off x="335361" y="1654204"/>
            <a:ext cx="11464431" cy="428197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CA" altLang="zh-CN" sz="2400" dirty="0">
                <a:solidFill>
                  <a:schemeClr val="tx1"/>
                </a:solidFill>
                <a:latin typeface="Times New Roman" panose="02020603050405020304" pitchFamily="18" charset="0"/>
                <a:cs typeface="Times New Roman" panose="02020603050405020304" pitchFamily="18" charset="0"/>
              </a:rPr>
              <a:t>Data characteristics perspective:</a:t>
            </a:r>
            <a:endParaRPr lang="en-US" altLang="zh-CN" sz="2400" dirty="0">
              <a:solidFill>
                <a:schemeClr val="tx1"/>
              </a:solidFill>
              <a:latin typeface="Times New Roman" panose="02020603050405020304" pitchFamily="18" charset="0"/>
              <a:cs typeface="Times New Roman" panose="02020603050405020304" pitchFamily="18" charset="0"/>
            </a:endParaRPr>
          </a:p>
          <a:p>
            <a:pPr algn="l"/>
            <a:r>
              <a:rPr lang="en-US" altLang="zh-CN" sz="2400" dirty="0"/>
              <a:t>[1] </a:t>
            </a:r>
            <a:r>
              <a:rPr lang="en-CA" altLang="zh-CN" sz="2400" dirty="0"/>
              <a:t>Hunter Lang, David Sontag, and Aravindan Vijayaraghavan. Theoretical analysis of weak-</a:t>
            </a:r>
            <a:r>
              <a:rPr lang="en-CA" altLang="zh-CN" sz="2400" dirty="0" err="1"/>
              <a:t>tostrong</a:t>
            </a:r>
            <a:r>
              <a:rPr lang="en-CA" altLang="zh-CN" sz="2400" dirty="0"/>
              <a:t> generalization. Advances in neural information processing systems, 37:46837–46880, 2024.</a:t>
            </a:r>
            <a:endParaRPr lang="en-CA" altLang="zh-CN" sz="2400" dirty="0"/>
          </a:p>
          <a:p>
            <a:pPr algn="l"/>
            <a:r>
              <a:rPr lang="en-US" altLang="zh-CN" sz="2400" dirty="0"/>
              <a:t>[2] </a:t>
            </a:r>
            <a:r>
              <a:rPr lang="en-CA" altLang="zh-CN" sz="2400" dirty="0" err="1"/>
              <a:t>Changho</a:t>
            </a:r>
            <a:r>
              <a:rPr lang="en-CA" altLang="zh-CN" sz="2400" dirty="0"/>
              <a:t> Shin, John Cooper, and Frederic Sala. Weak-to-strong generalization through the data-centric lens. In The Thirteenth International Conference on Learning Representations, 2025.</a:t>
            </a:r>
            <a:endParaRPr lang="en-CA" altLang="zh-CN" sz="2400" dirty="0">
              <a:solidFill>
                <a:schemeClr val="tx1"/>
              </a:solidFill>
            </a:endParaRPr>
          </a:p>
          <a:p>
            <a:pPr algn="l"/>
            <a:r>
              <a:rPr lang="en-CA" altLang="zh-CN" sz="2400" dirty="0"/>
              <a:t>[3] </a:t>
            </a:r>
            <a:r>
              <a:rPr lang="en-CA" altLang="zh-CN" sz="2400" dirty="0" err="1"/>
              <a:t>Junsoo</a:t>
            </a:r>
            <a:r>
              <a:rPr lang="en-CA" altLang="zh-CN" sz="2400" dirty="0"/>
              <a:t> Oh, Jerry Song, and </a:t>
            </a:r>
            <a:r>
              <a:rPr lang="en-CA" altLang="zh-CN" sz="2400" dirty="0" err="1"/>
              <a:t>Chulhee</a:t>
            </a:r>
            <a:r>
              <a:rPr lang="en-CA" altLang="zh-CN" sz="2400" dirty="0"/>
              <a:t> Yun. "From Linear to Nonlinear: Provable Weak-to-Strong Generalization through Feature Learning." High-dimensional Learning Dynamics 2025. </a:t>
            </a:r>
            <a:endParaRPr lang="zh-CN" altLang="en-US" sz="2400" dirty="0"/>
          </a:p>
        </p:txBody>
      </p:sp>
      <p:sp>
        <p:nvSpPr>
          <p:cNvPr id="62" name="矩形 61"/>
          <p:cNvSpPr/>
          <p:nvPr/>
        </p:nvSpPr>
        <p:spPr>
          <a:xfrm>
            <a:off x="4347234" y="967386"/>
            <a:ext cx="3440680" cy="523220"/>
          </a:xfrm>
          <a:prstGeom prst="rect">
            <a:avLst/>
          </a:prstGeom>
        </p:spPr>
        <p:txBody>
          <a:bodyPr wrap="square">
            <a:spAutoFit/>
          </a:bodyPr>
          <a:lstStyle/>
          <a:p>
            <a:pPr algn="ctr">
              <a:spcBef>
                <a:spcPts val="600"/>
              </a:spcBef>
              <a:defRPr/>
            </a:pPr>
            <a:r>
              <a:rPr kumimoji="0" lang="en-CA" altLang="zh-CN" sz="2800" i="0" u="none" strike="noStrike" kern="0" cap="none" spc="0" normalizeH="0" baseline="0" noProof="0" dirty="0">
                <a:ln>
                  <a:noFill/>
                </a:ln>
                <a:solidFill>
                  <a:srgbClr val="024282"/>
                </a:solidFill>
                <a:effectLst/>
                <a:uLnTx/>
                <a:uFillTx/>
                <a:latin typeface="Times New Roman" panose="02020603050405020304" pitchFamily="18" charset="0"/>
                <a:ea typeface="+mj-ea"/>
                <a:cs typeface="Times New Roman" panose="02020603050405020304" pitchFamily="18" charset="0"/>
              </a:rPr>
              <a:t>Existing Analysis</a:t>
            </a:r>
            <a:endParaRPr kumimoji="0" lang="en-CA" altLang="zh-CN" sz="2800" i="0" u="none" strike="noStrike" kern="0" cap="none" spc="0" normalizeH="0" baseline="0" noProof="0" dirty="0">
              <a:ln>
                <a:noFill/>
              </a:ln>
              <a:solidFill>
                <a:srgbClr val="024282"/>
              </a:solidFill>
              <a:effectLst/>
              <a:uLnTx/>
              <a:uFillTx/>
              <a:latin typeface="Times New Roman" panose="02020603050405020304" pitchFamily="18" charset="0"/>
              <a:ea typeface="+mj-ea"/>
              <a:cs typeface="Times New Roman" panose="02020603050405020304" pitchFamily="18" charset="0"/>
            </a:endParaRPr>
          </a:p>
        </p:txBody>
      </p:sp>
      <p:sp>
        <p:nvSpPr>
          <p:cNvPr id="64" name="矩形 63"/>
          <p:cNvSpPr/>
          <p:nvPr/>
        </p:nvSpPr>
        <p:spPr>
          <a:xfrm>
            <a:off x="135362" y="5575712"/>
            <a:ext cx="12064797" cy="1004699"/>
          </a:xfrm>
          <a:prstGeom prst="rect">
            <a:avLst/>
          </a:prstGeom>
        </p:spPr>
        <p:txBody>
          <a:bodyPr wrap="square">
            <a:spAutoFit/>
          </a:bodyPr>
          <a:lstStyle/>
          <a:p>
            <a:pPr>
              <a:lnSpc>
                <a:spcPct val="130000"/>
              </a:lnSpc>
              <a:spcBef>
                <a:spcPts val="600"/>
              </a:spcBef>
            </a:pPr>
            <a:r>
              <a:rPr lang="en-CA" altLang="zh-CN" sz="2400" kern="0" dirty="0">
                <a:solidFill>
                  <a:srgbClr val="024282"/>
                </a:solidFill>
                <a:latin typeface="Times New Roman" panose="02020603050405020304" pitchFamily="18" charset="0"/>
                <a:cs typeface="Times New Roman" panose="02020603050405020304" pitchFamily="18" charset="0"/>
              </a:rPr>
              <a:t>Data contain easy patterns and hard patterns, the weak model can learn the easy patterns but makes mistakes on the hard ones, while the student model does not overfit these mistaken parts.</a:t>
            </a:r>
            <a:endParaRPr lang="zh-CN" altLang="en-US" sz="2400" kern="0" dirty="0">
              <a:solidFill>
                <a:srgbClr val="024282"/>
              </a:solidFill>
              <a:latin typeface="Times New Roman" panose="02020603050405020304" pitchFamily="18" charset="0"/>
              <a:cs typeface="Times New Roman" panose="02020603050405020304" pitchFamily="18" charset="0"/>
            </a:endParaRPr>
          </a:p>
        </p:txBody>
      </p:sp>
      <p:pic>
        <p:nvPicPr>
          <p:cNvPr id="65" name="图片 64"/>
          <p:cNvPicPr>
            <a:picLocks noChangeAspect="1"/>
          </p:cNvPicPr>
          <p:nvPr/>
        </p:nvPicPr>
        <p:blipFill>
          <a:blip r:embed="rId1"/>
          <a:stretch>
            <a:fillRect/>
          </a:stretch>
        </p:blipFill>
        <p:spPr>
          <a:xfrm>
            <a:off x="3560195" y="1783516"/>
            <a:ext cx="4720042" cy="36325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fltVal val="0"/>
                                          </p:val>
                                        </p:tav>
                                        <p:tav tm="100000">
                                          <p:val>
                                            <p:strVal val="#ppt_w"/>
                                          </p:val>
                                        </p:tav>
                                      </p:tavLst>
                                    </p:anim>
                                    <p:anim calcmode="lin" valueType="num">
                                      <p:cBhvr>
                                        <p:cTn id="8" dur="500" fill="hold"/>
                                        <p:tgtEl>
                                          <p:spTgt spid="65"/>
                                        </p:tgtEl>
                                        <p:attrNameLst>
                                          <p:attrName>ppt_h</p:attrName>
                                        </p:attrNameLst>
                                      </p:cBhvr>
                                      <p:tavLst>
                                        <p:tav tm="0">
                                          <p:val>
                                            <p:fltVal val="0"/>
                                          </p:val>
                                        </p:tav>
                                        <p:tav tm="100000">
                                          <p:val>
                                            <p:strVal val="#ppt_h"/>
                                          </p:val>
                                        </p:tav>
                                      </p:tavLst>
                                    </p:anim>
                                    <p:animEffect transition="in" filter="fade">
                                      <p:cBhvr>
                                        <p:cTn id="9" dur="500"/>
                                        <p:tgtEl>
                                          <p:spTgt spid="6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35361" y="116633"/>
            <a:ext cx="629872" cy="612768"/>
            <a:chOff x="3070727" y="196457"/>
            <a:chExt cx="692047" cy="673255"/>
          </a:xfrm>
        </p:grpSpPr>
        <p:sp>
          <p:nvSpPr>
            <p:cNvPr id="5" name="平行四边形 4"/>
            <p:cNvSpPr/>
            <p:nvPr/>
          </p:nvSpPr>
          <p:spPr>
            <a:xfrm>
              <a:off x="3070727" y="196457"/>
              <a:ext cx="629587" cy="612775"/>
            </a:xfrm>
            <a:prstGeom prst="parallelogram">
              <a:avLst/>
            </a:prstGeom>
            <a:solidFill>
              <a:srgbClr val="024282"/>
            </a:solid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平行四边形 5"/>
            <p:cNvSpPr/>
            <p:nvPr/>
          </p:nvSpPr>
          <p:spPr>
            <a:xfrm>
              <a:off x="3133187" y="256937"/>
              <a:ext cx="629587" cy="612775"/>
            </a:xfrm>
            <a:prstGeom prst="parallelogram">
              <a:avLst/>
            </a:prstGeom>
            <a:noFill/>
            <a:ln>
              <a:solidFill>
                <a:srgbClr val="024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cxnSp>
        <p:nvCxnSpPr>
          <p:cNvPr id="7" name="直接连接符 6"/>
          <p:cNvCxnSpPr/>
          <p:nvPr/>
        </p:nvCxnSpPr>
        <p:spPr>
          <a:xfrm>
            <a:off x="367840" y="809674"/>
            <a:ext cx="11488800" cy="0"/>
          </a:xfrm>
          <a:prstGeom prst="line">
            <a:avLst/>
          </a:prstGeom>
          <a:ln w="9525">
            <a:solidFill>
              <a:srgbClr val="024282"/>
            </a:solidFill>
          </a:ln>
        </p:spPr>
        <p:style>
          <a:lnRef idx="1">
            <a:schemeClr val="accent1"/>
          </a:lnRef>
          <a:fillRef idx="0">
            <a:schemeClr val="accent1"/>
          </a:fillRef>
          <a:effectRef idx="0">
            <a:schemeClr val="accent1"/>
          </a:effectRef>
          <a:fontRef idx="minor">
            <a:schemeClr val="tx1"/>
          </a:fontRef>
        </p:style>
      </p:cxnSp>
      <p:sp>
        <p:nvSpPr>
          <p:cNvPr id="10" name="文本占位符 5"/>
          <p:cNvSpPr txBox="1"/>
          <p:nvPr/>
        </p:nvSpPr>
        <p:spPr>
          <a:xfrm>
            <a:off x="1127448" y="193957"/>
            <a:ext cx="5040313" cy="612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CA" altLang="zh-CN" sz="3200" b="1" i="0" u="none" strike="noStrike" kern="1200" cap="none" spc="0" normalizeH="0" baseline="0" noProof="0" dirty="0">
                <a:ln>
                  <a:noFill/>
                </a:ln>
                <a:solidFill>
                  <a:srgbClr val="024282"/>
                </a:solidFill>
                <a:effectLst/>
                <a:uLnTx/>
                <a:uFillTx/>
                <a:latin typeface="微软雅黑" panose="020B0503020204020204" pitchFamily="34" charset="-122"/>
                <a:ea typeface="微软雅黑" panose="020B0503020204020204" pitchFamily="34" charset="-122"/>
                <a:cs typeface="+mn-cs"/>
              </a:rPr>
              <a:t>W2SG</a:t>
            </a:r>
            <a:endParaRPr kumimoji="0" lang="zh-CN" altLang="en-US" sz="3200" b="1" i="0" u="none" strike="noStrike" kern="1200" cap="none" spc="0" normalizeH="0" baseline="0" noProof="0" dirty="0">
              <a:ln>
                <a:noFill/>
              </a:ln>
              <a:solidFill>
                <a:srgbClr val="024282"/>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p:cNvSpPr txBox="1"/>
          <p:nvPr/>
        </p:nvSpPr>
        <p:spPr>
          <a:xfrm>
            <a:off x="11554954" y="6395745"/>
            <a:ext cx="3016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1" dirty="0">
                <a:solidFill>
                  <a:prstClr val="white">
                    <a:lumMod val="75000"/>
                  </a:prstClr>
                </a:solidFill>
                <a:latin typeface="Calibri" panose="020F0502020204030204"/>
                <a:ea typeface="宋体" panose="02010600030101010101" pitchFamily="2" charset="-122"/>
              </a:rPr>
              <a:t>5</a:t>
            </a:r>
            <a:endParaRPr kumimoji="0" lang="zh-CN" altLang="en-US" sz="1800" b="1" i="0" u="none" strike="noStrike" kern="1200" cap="none" spc="0" normalizeH="0" baseline="30000" noProof="0" dirty="0">
              <a:ln>
                <a:noFill/>
              </a:ln>
              <a:solidFill>
                <a:prstClr val="white">
                  <a:lumMod val="75000"/>
                </a:prstClr>
              </a:solidFill>
              <a:effectLst/>
              <a:uLnTx/>
              <a:uFillTx/>
              <a:latin typeface="Calibri" panose="020F0502020204030204"/>
              <a:ea typeface="宋体" panose="02010600030101010101" pitchFamily="2" charset="-122"/>
              <a:cs typeface="+mn-cs"/>
            </a:endParaRPr>
          </a:p>
        </p:txBody>
      </p:sp>
      <p:sp>
        <p:nvSpPr>
          <p:cNvPr id="59" name="副标题 57"/>
          <p:cNvSpPr txBox="1"/>
          <p:nvPr/>
        </p:nvSpPr>
        <p:spPr>
          <a:xfrm>
            <a:off x="335361" y="1654203"/>
            <a:ext cx="11650991" cy="481933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CA" altLang="zh-CN" sz="2400" dirty="0">
                <a:solidFill>
                  <a:schemeClr val="tx1"/>
                </a:solidFill>
                <a:latin typeface="Times New Roman" panose="02020603050405020304" pitchFamily="18" charset="0"/>
                <a:cs typeface="Times New Roman" panose="02020603050405020304" pitchFamily="18" charset="0"/>
              </a:rPr>
              <a:t>Model capacity perspective:</a:t>
            </a:r>
            <a:endParaRPr lang="en-US" altLang="zh-CN" sz="2400" dirty="0">
              <a:solidFill>
                <a:schemeClr val="tx1"/>
              </a:solidFill>
              <a:latin typeface="Times New Roman" panose="02020603050405020304" pitchFamily="18" charset="0"/>
              <a:cs typeface="Times New Roman" panose="02020603050405020304" pitchFamily="18" charset="0"/>
            </a:endParaRPr>
          </a:p>
          <a:p>
            <a:pPr algn="l"/>
            <a:r>
              <a:rPr lang="en-US" altLang="zh-CN" sz="2400" dirty="0"/>
              <a:t>[4]</a:t>
            </a:r>
            <a:r>
              <a:rPr lang="en-CA" altLang="zh-CN" sz="2400" dirty="0"/>
              <a:t> David Xing Wu, and Anant Sahai. Provable weak-to-strong generalization via benign overfitting. In The Thirteenth International Conference on Learning Representations, 2025.</a:t>
            </a:r>
            <a:endParaRPr lang="en-CA" altLang="zh-CN" sz="2400" dirty="0"/>
          </a:p>
          <a:p>
            <a:pPr algn="l"/>
            <a:r>
              <a:rPr lang="en-CA" altLang="zh-CN" sz="2400" dirty="0"/>
              <a:t>[5]Muhammed Emrullah Ildiz, et al. "High-dimensional Analysis of Knowledge Distillation: Weak-to-Strong Generalization and Scaling Laws." In The Thirteenth International Conference on Learning Representations, 2025.</a:t>
            </a:r>
            <a:endParaRPr lang="en-CA" altLang="zh-CN" sz="2400" dirty="0"/>
          </a:p>
          <a:p>
            <a:pPr algn="l"/>
            <a:r>
              <a:rPr lang="en-US" altLang="zh-CN" sz="2400" dirty="0"/>
              <a:t>[6]</a:t>
            </a:r>
            <a:r>
              <a:rPr lang="en-CA" altLang="zh-CN" sz="2400" dirty="0"/>
              <a:t> Yijun Dong, et al. "Discrepancies are Virtue: Weak-to-Strong Generalization through Lens of Intrinsic Dimension." In Forty-second International Conference on Machine Learning, 2025.</a:t>
            </a:r>
            <a:endParaRPr lang="en-CA" altLang="zh-CN" sz="2400" dirty="0">
              <a:solidFill>
                <a:schemeClr val="tx1"/>
              </a:solidFill>
            </a:endParaRPr>
          </a:p>
          <a:p>
            <a:pPr algn="l"/>
            <a:r>
              <a:rPr lang="en-CA" altLang="zh-CN" sz="2400" dirty="0"/>
              <a:t>[7] Marko Medvedev, et al. "Weak-to-Strong Generalization Even in Random Feature Networks, Provably."  In Forty-second International Conference on Machine Learning, 2025. </a:t>
            </a:r>
            <a:endParaRPr lang="zh-CN" altLang="en-US" sz="2400" dirty="0"/>
          </a:p>
        </p:txBody>
      </p:sp>
      <p:sp>
        <p:nvSpPr>
          <p:cNvPr id="64" name="矩形 63"/>
          <p:cNvSpPr/>
          <p:nvPr/>
        </p:nvSpPr>
        <p:spPr>
          <a:xfrm>
            <a:off x="167680" y="5969864"/>
            <a:ext cx="11856639" cy="524567"/>
          </a:xfrm>
          <a:prstGeom prst="rect">
            <a:avLst/>
          </a:prstGeom>
        </p:spPr>
        <p:txBody>
          <a:bodyPr wrap="square">
            <a:spAutoFit/>
          </a:bodyPr>
          <a:lstStyle/>
          <a:p>
            <a:pPr>
              <a:lnSpc>
                <a:spcPct val="130000"/>
              </a:lnSpc>
              <a:spcBef>
                <a:spcPts val="600"/>
              </a:spcBef>
            </a:pPr>
            <a:r>
              <a:rPr lang="en-CA" altLang="zh-CN" sz="2400" kern="0" dirty="0">
                <a:solidFill>
                  <a:srgbClr val="024282"/>
                </a:solidFill>
                <a:latin typeface="Times New Roman" panose="02020603050405020304" pitchFamily="18" charset="0"/>
                <a:cs typeface="Times New Roman" panose="02020603050405020304" pitchFamily="18" charset="0"/>
              </a:rPr>
              <a:t>Student model has a larger capacity than the teacher model, resulting in lower bias or variance.</a:t>
            </a:r>
            <a:endParaRPr lang="zh-CN" altLang="en-US" sz="2400" kern="0" dirty="0">
              <a:solidFill>
                <a:srgbClr val="024282"/>
              </a:solidFill>
              <a:latin typeface="Times New Roman" panose="02020603050405020304" pitchFamily="18" charset="0"/>
              <a:cs typeface="Times New Roman" panose="02020603050405020304" pitchFamily="18" charset="0"/>
            </a:endParaRPr>
          </a:p>
        </p:txBody>
      </p:sp>
      <p:sp>
        <p:nvSpPr>
          <p:cNvPr id="3" name="矩形 2"/>
          <p:cNvSpPr/>
          <p:nvPr/>
        </p:nvSpPr>
        <p:spPr>
          <a:xfrm>
            <a:off x="4347234" y="967386"/>
            <a:ext cx="3440680" cy="523220"/>
          </a:xfrm>
          <a:prstGeom prst="rect">
            <a:avLst/>
          </a:prstGeom>
        </p:spPr>
        <p:txBody>
          <a:bodyPr wrap="square">
            <a:spAutoFit/>
          </a:bodyPr>
          <a:lstStyle/>
          <a:p>
            <a:pPr algn="ctr">
              <a:spcBef>
                <a:spcPts val="600"/>
              </a:spcBef>
              <a:defRPr/>
            </a:pPr>
            <a:r>
              <a:rPr kumimoji="0" lang="en-CA" altLang="zh-CN" sz="2800" i="0" u="none" strike="noStrike" kern="0" cap="none" spc="0" normalizeH="0" baseline="0" noProof="0" dirty="0">
                <a:ln>
                  <a:noFill/>
                </a:ln>
                <a:solidFill>
                  <a:srgbClr val="024282"/>
                </a:solidFill>
                <a:effectLst/>
                <a:uLnTx/>
                <a:uFillTx/>
                <a:latin typeface="Times New Roman" panose="02020603050405020304" pitchFamily="18" charset="0"/>
                <a:ea typeface="+mj-ea"/>
                <a:cs typeface="Times New Roman" panose="02020603050405020304" pitchFamily="18" charset="0"/>
              </a:rPr>
              <a:t>Existing Analysis</a:t>
            </a:r>
            <a:endParaRPr kumimoji="0" lang="en-CA" altLang="zh-CN" sz="2800" i="0" u="none" strike="noStrike" kern="0" cap="none" spc="0" normalizeH="0" baseline="0" noProof="0" dirty="0">
              <a:ln>
                <a:noFill/>
              </a:ln>
              <a:solidFill>
                <a:srgbClr val="024282"/>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checkerboard(across)">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13680" y="102733"/>
            <a:ext cx="6641214" cy="6641214"/>
          </a:xfrm>
          <a:prstGeom prst="rect">
            <a:avLst/>
          </a:prstGeom>
        </p:spPr>
      </p:pic>
      <p:sp>
        <p:nvSpPr>
          <p:cNvPr id="2" name="文本占位符 3"/>
          <p:cNvSpPr txBox="1"/>
          <p:nvPr/>
        </p:nvSpPr>
        <p:spPr>
          <a:xfrm>
            <a:off x="6436079" y="779207"/>
            <a:ext cx="4256684" cy="16129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6000" b="1" kern="1200">
                <a:gradFill>
                  <a:gsLst>
                    <a:gs pos="36000">
                      <a:srgbClr val="024282"/>
                    </a:gs>
                    <a:gs pos="100000">
                      <a:srgbClr val="2764A7">
                        <a:lumMod val="15000"/>
                        <a:lumOff val="85000"/>
                        <a:alpha val="27000"/>
                      </a:srgbClr>
                    </a:gs>
                  </a:gsLst>
                  <a:lin ang="5400000" scaled="0"/>
                </a:gra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9900" b="1" i="0" u="none" strike="noStrike" kern="1200" cap="none" spc="0" normalizeH="0" baseline="0" noProof="0" dirty="0">
                <a:ln>
                  <a:noFill/>
                </a:ln>
                <a:gradFill>
                  <a:gsLst>
                    <a:gs pos="36000">
                      <a:srgbClr val="024282"/>
                    </a:gs>
                    <a:gs pos="100000">
                      <a:srgbClr val="2764A7">
                        <a:lumMod val="15000"/>
                        <a:lumOff val="85000"/>
                        <a:alpha val="27000"/>
                      </a:srgbClr>
                    </a:gs>
                  </a:gsLst>
                  <a:lin ang="5400000" scaled="0"/>
                </a:gradFill>
                <a:effectLst/>
                <a:uLnTx/>
                <a:uFillTx/>
                <a:latin typeface="Arial Black" panose="020B0A04020102020204" pitchFamily="34" charset="0"/>
                <a:ea typeface="微软雅黑" panose="020B0503020204020204" pitchFamily="34" charset="-122"/>
                <a:cs typeface="+mn-cs"/>
              </a:rPr>
              <a:t>02</a:t>
            </a:r>
            <a:endParaRPr kumimoji="0" lang="zh-CN" altLang="en-US" sz="19900" b="1" i="0" u="none" strike="noStrike" kern="1200" cap="none" spc="0" normalizeH="0" baseline="0" noProof="0" dirty="0">
              <a:ln>
                <a:noFill/>
              </a:ln>
              <a:gradFill>
                <a:gsLst>
                  <a:gs pos="36000">
                    <a:srgbClr val="024282"/>
                  </a:gs>
                  <a:gs pos="100000">
                    <a:srgbClr val="2764A7">
                      <a:lumMod val="15000"/>
                      <a:lumOff val="85000"/>
                      <a:alpha val="27000"/>
                    </a:srgbClr>
                  </a:gs>
                </a:gsLst>
                <a:lin ang="5400000" scaled="0"/>
              </a:gradFill>
              <a:effectLst/>
              <a:uLnTx/>
              <a:uFillTx/>
              <a:latin typeface="Arial Black" panose="020B0A04020102020204" pitchFamily="34" charset="0"/>
              <a:ea typeface="微软雅黑" panose="020B0503020204020204" pitchFamily="34" charset="-122"/>
              <a:cs typeface="+mn-cs"/>
            </a:endParaRPr>
          </a:p>
        </p:txBody>
      </p:sp>
      <p:sp>
        <p:nvSpPr>
          <p:cNvPr id="3" name="文本占位符 4"/>
          <p:cNvSpPr txBox="1"/>
          <p:nvPr/>
        </p:nvSpPr>
        <p:spPr>
          <a:xfrm>
            <a:off x="1156875" y="3246898"/>
            <a:ext cx="9247213" cy="6604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400" b="1" kern="1200">
                <a:solidFill>
                  <a:srgbClr val="024282"/>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spcBef>
                <a:spcPct val="0"/>
              </a:spcBef>
              <a:spcAft>
                <a:spcPct val="0"/>
              </a:spcAft>
              <a:defRPr/>
            </a:pPr>
            <a:r>
              <a:rPr lang="en-CA" altLang="zh-CN" sz="6600" dirty="0"/>
              <a:t>Misfit-based Analysis</a:t>
            </a:r>
            <a:endParaRPr lang="zh-CN" altLang="en-US" sz="6600" dirty="0"/>
          </a:p>
        </p:txBody>
      </p:sp>
      <p:cxnSp>
        <p:nvCxnSpPr>
          <p:cNvPr id="16" name="直接连接符 15"/>
          <p:cNvCxnSpPr/>
          <p:nvPr/>
        </p:nvCxnSpPr>
        <p:spPr>
          <a:xfrm>
            <a:off x="2156111" y="4293096"/>
            <a:ext cx="6696744" cy="0"/>
          </a:xfrm>
          <a:prstGeom prst="line">
            <a:avLst/>
          </a:prstGeom>
          <a:ln w="28575">
            <a:solidFill>
              <a:srgbClr val="024282"/>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2"/>
          <a:srcRect l="40729" t="42393"/>
          <a:stretch>
            <a:fillRect/>
          </a:stretch>
        </p:blipFill>
        <p:spPr>
          <a:xfrm>
            <a:off x="0" y="0"/>
            <a:ext cx="4437337" cy="2763968"/>
          </a:xfrm>
          <a:prstGeom prst="rect">
            <a:avLst/>
          </a:prstGeom>
        </p:spPr>
      </p:pic>
      <p:pic>
        <p:nvPicPr>
          <p:cNvPr id="12" name="图片 11"/>
          <p:cNvPicPr>
            <a:picLocks noChangeAspect="1"/>
          </p:cNvPicPr>
          <p:nvPr/>
        </p:nvPicPr>
        <p:blipFill>
          <a:blip r:embed="rId3"/>
          <a:srcRect r="41687" b="41802"/>
          <a:stretch>
            <a:fillRect/>
          </a:stretch>
        </p:blipFill>
        <p:spPr>
          <a:xfrm>
            <a:off x="7822801" y="4150801"/>
            <a:ext cx="4369200" cy="2707200"/>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TIMING" val="|22.1"/>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8322</Words>
  <Application>WPS 演示</Application>
  <PresentationFormat>宽屏</PresentationFormat>
  <Paragraphs>436</Paragraphs>
  <Slides>31</Slides>
  <Notes>19</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31</vt:i4>
      </vt:variant>
    </vt:vector>
  </HeadingPairs>
  <TitlesOfParts>
    <vt:vector size="51" baseType="lpstr">
      <vt:lpstr>Arial</vt:lpstr>
      <vt:lpstr>宋体</vt:lpstr>
      <vt:lpstr>Wingdings</vt:lpstr>
      <vt:lpstr>Calibri Light</vt:lpstr>
      <vt:lpstr>思源黑体 CN Light</vt:lpstr>
      <vt:lpstr>黑体</vt:lpstr>
      <vt:lpstr>Segoe UI Light</vt:lpstr>
      <vt:lpstr>方正舒体</vt:lpstr>
      <vt:lpstr>Calibri</vt:lpstr>
      <vt:lpstr>微软雅黑</vt:lpstr>
      <vt:lpstr>等线</vt:lpstr>
      <vt:lpstr>Arial</vt:lpstr>
      <vt:lpstr>Calibri</vt:lpstr>
      <vt:lpstr>Arial Black</vt:lpstr>
      <vt:lpstr>方正宋刻本秀楷简体</vt:lpstr>
      <vt:lpstr>Times New Roman</vt:lpstr>
      <vt:lpstr>楷体</vt:lpstr>
      <vt:lpstr>Cambria Math</vt:lpstr>
      <vt:lpstr>Arial Unicode MS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北音</cp:lastModifiedBy>
  <cp:revision>179</cp:revision>
  <dcterms:created xsi:type="dcterms:W3CDTF">2020-07-27T01:08:00Z</dcterms:created>
  <dcterms:modified xsi:type="dcterms:W3CDTF">2025-10-18T05:09:31Z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5B1173ED2B6945ED97557A6DCA8923E9_13</vt:lpwstr>
  </property>
  <property fmtid="{D5CDD505-2E9C-101B-9397-08002B2CF9AE}" pid="3" name="KSOProductBuildVer">
    <vt:lpwstr>2052-12.1.0.23125</vt:lpwstr>
  </property>
</Properties>
</file>