
<file path=[Content_Types].xml><?xml version="1.0" encoding="utf-8"?>
<Types xmlns="http://schemas.openxmlformats.org/package/2006/content-types">
  <Default Extension="emf" ContentType="image/x-emf"/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5"/>
  </p:notesMasterIdLst>
  <p:sldIdLst>
    <p:sldId id="257" r:id="rId4"/>
    <p:sldId id="2762" r:id="rId6"/>
    <p:sldId id="2750" r:id="rId7"/>
    <p:sldId id="2752" r:id="rId8"/>
    <p:sldId id="2751" r:id="rId9"/>
    <p:sldId id="2729" r:id="rId10"/>
    <p:sldId id="2708" r:id="rId11"/>
    <p:sldId id="2709" r:id="rId12"/>
    <p:sldId id="2711" r:id="rId13"/>
    <p:sldId id="2713" r:id="rId14"/>
    <p:sldId id="2763" r:id="rId15"/>
    <p:sldId id="2747" r:id="rId16"/>
    <p:sldId id="2765" r:id="rId17"/>
    <p:sldId id="2766" r:id="rId18"/>
    <p:sldId id="2767" r:id="rId19"/>
    <p:sldId id="2753" r:id="rId20"/>
    <p:sldId id="2770" r:id="rId21"/>
    <p:sldId id="2768" r:id="rId22"/>
    <p:sldId id="2769" r:id="rId23"/>
    <p:sldId id="2771" r:id="rId24"/>
    <p:sldId id="2727" r:id="rId25"/>
    <p:sldId id="2714" r:id="rId26"/>
    <p:sldId id="2736" r:id="rId27"/>
    <p:sldId id="2737" r:id="rId28"/>
    <p:sldId id="2738" r:id="rId29"/>
    <p:sldId id="2715" r:id="rId30"/>
    <p:sldId id="2680" r:id="rId31"/>
    <p:sldId id="2718" r:id="rId32"/>
    <p:sldId id="2717" r:id="rId33"/>
    <p:sldId id="2745" r:id="rId34"/>
    <p:sldId id="2748" r:id="rId35"/>
    <p:sldId id="2758" r:id="rId36"/>
    <p:sldId id="2757" r:id="rId37"/>
    <p:sldId id="2756" r:id="rId38"/>
    <p:sldId id="2739" r:id="rId39"/>
    <p:sldId id="2740" r:id="rId40"/>
    <p:sldId id="2741" r:id="rId41"/>
    <p:sldId id="2760" r:id="rId42"/>
    <p:sldId id="269" r:id="rId43"/>
  </p:sldIdLst>
  <p:sldSz cx="12192000" cy="6858000"/>
  <p:notesSz cx="6858000" cy="9144000"/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f. Shuguang Cui (SSE)" initials="PSC(" lastIdx="7" clrIdx="0"/>
  <p:cmAuthor id="2" name="Stella Xie (JPOSM)" initials="SX(" lastIdx="1" clrIdx="1"/>
  <p:cmAuthor id="3" name="Ella Zheng (SME)" initials="EZ(" lastIdx="14" clrIdx="2"/>
  <p:cmAuthor id="4" name="User" initials="U" lastIdx="9" clrIdx="3"/>
  <p:cmAuthor id="5" name="liuyongliang (数据中心解决方案, Solution)" initials="l(S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84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8" Type="http://schemas.openxmlformats.org/officeDocument/2006/relationships/tags" Target="tags/tag3.xml"/><Relationship Id="rId47" Type="http://schemas.openxmlformats.org/officeDocument/2006/relationships/commentAuthors" Target="commentAuthors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5362" name="文本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lIns="91440" tIns="45720" rIns="91440" bIns="45720" anchor="t" anchorCtr="0"/>
          <a:lstStyle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5E7205D-BA44-499E-B025-E08F9195B9D0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6" y="2130426"/>
            <a:ext cx="10363269" cy="1470025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12" y="3886200"/>
            <a:ext cx="853445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285" y="6698278"/>
            <a:ext cx="3859752" cy="159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defRPr/>
            </a:pPr>
            <a:r>
              <a:rPr lang="zh-CN" altLang="en-US" dirty="0"/>
              <a:t>深圳市大数据研究院</a:t>
            </a:r>
            <a:r>
              <a:rPr lang="en-US" altLang="zh-CN" dirty="0"/>
              <a:t>&amp;</a:t>
            </a:r>
            <a:r>
              <a:rPr lang="zh-CN" altLang="en-US" dirty="0"/>
              <a:t>国家健康医疗大数据研究院（深圳）</a:t>
            </a:r>
            <a:endParaRPr lang="zh-CN" altLang="en-US" dirty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2"/>
          </p:nvPr>
        </p:nvSpPr>
        <p:spPr>
          <a:xfrm>
            <a:off x="609857" y="6698278"/>
            <a:ext cx="2845464" cy="159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6" name="灯片编号占位符 5"/>
          <p:cNvSpPr txBox="1"/>
          <p:nvPr userDrawn="1"/>
        </p:nvSpPr>
        <p:spPr>
          <a:xfrm>
            <a:off x="8734439" y="6698278"/>
            <a:ext cx="2845464" cy="15972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marL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rgbClr val="898989"/>
                </a:solidFill>
                <a:latin typeface="Calibri" panose="020F0502020204030204" charset="0"/>
                <a:ea typeface="宋体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90204" pitchFamily="34" charset="0"/>
                <a:ea typeface="宋体" pitchFamily="2" charset="-122"/>
                <a:cs typeface="+mn-cs"/>
              </a:defRPr>
            </a:lvl9pPr>
          </a:lstStyle>
          <a:p>
            <a:fld id="{9A0DB2DC-4C9A-4742-B13C-FB6460FD3503}" type="slidenum">
              <a:rPr lang="zh-CN" altLang="en-US" noProof="1" smtClean="0"/>
            </a:fld>
            <a:endParaRPr lang="zh-CN" altLang="en-US" noProof="1">
              <a:latin typeface="Arial" panose="020B060402020209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857" y="6356350"/>
            <a:ext cx="2845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3DC23C-E102-4170-BE32-A83771BAA0EB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285" y="6356350"/>
            <a:ext cx="3859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深圳市大数据研究院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001" y="6356350"/>
            <a:ext cx="284546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Calibri" panose="020F0502020204030204" charset="0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60795" y="274639"/>
            <a:ext cx="3617408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04339" y="274639"/>
            <a:ext cx="10653255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857" y="6356350"/>
            <a:ext cx="2845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C3A8E4-4033-40C7-BC09-064B93102C69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285" y="6356350"/>
            <a:ext cx="3859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深圳市大数据研究院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001" y="6356350"/>
            <a:ext cx="284546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Calibri" panose="020F0502020204030204" charset="0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矩形 5"/>
          <p:cNvSpPr/>
          <p:nvPr userDrawn="1"/>
        </p:nvSpPr>
        <p:spPr bwMode="auto">
          <a:xfrm>
            <a:off x="431383" y="260648"/>
            <a:ext cx="11425570" cy="12241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0452" tIns="45226" rIns="90452" bIns="45226" numCol="1" rtlCol="0" anchor="t" anchorCtr="0" compatLnSpc="1"/>
          <a:lstStyle/>
          <a:p>
            <a:pPr marL="0" marR="0" indent="0" algn="l" defTabSz="9042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</a:pPr>
            <a:endParaRPr kumimoji="0" lang="zh-CN" altLang="en-US" sz="198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Palatino Linotype" panose="02040502050505030304" pitchFamily="18" charset="0"/>
              <a:ea typeface="宋体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 cstate="hqprint"/>
          <a:srcRect/>
          <a:stretch>
            <a:fillRect/>
          </a:stretch>
        </p:blipFill>
        <p:spPr>
          <a:xfrm>
            <a:off x="0" y="5467601"/>
            <a:ext cx="2443837" cy="1403350"/>
          </a:xfrm>
          <a:prstGeom prst="rect">
            <a:avLst/>
          </a:prstGeom>
        </p:spPr>
      </p:pic>
      <p:sp>
        <p:nvSpPr>
          <p:cNvPr id="34" name="标题 1"/>
          <p:cNvSpPr>
            <a:spLocks noGrp="1"/>
          </p:cNvSpPr>
          <p:nvPr>
            <p:ph type="title"/>
          </p:nvPr>
        </p:nvSpPr>
        <p:spPr>
          <a:xfrm>
            <a:off x="2694816" y="2447089"/>
            <a:ext cx="6821894" cy="730251"/>
          </a:xfrm>
        </p:spPr>
        <p:txBody>
          <a:bodyPr anchor="ctr">
            <a:normAutofit/>
          </a:bodyPr>
          <a:lstStyle>
            <a:lvl1pPr algn="ctr">
              <a:defRPr sz="3560" b="1">
                <a:solidFill>
                  <a:srgbClr val="6F1B6A"/>
                </a:solidFill>
                <a:latin typeface="Arial" panose="020B0604020202090204" pitchFamily="34" charset="0"/>
                <a:ea typeface="华文楷体" panose="02010600040101010101" pitchFamily="2" charset="-122"/>
                <a:cs typeface="Arial" panose="020B060402020209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5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2694816" y="3308291"/>
            <a:ext cx="6821894" cy="4535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980" b="1">
                <a:solidFill>
                  <a:schemeClr val="bg2">
                    <a:lumMod val="25000"/>
                  </a:schemeClr>
                </a:solidFill>
                <a:latin typeface="Times New Roman" panose="02020503050405090304" pitchFamily="18" charset="0"/>
                <a:ea typeface="华文楷体" panose="02010600040101010101" pitchFamily="2" charset="-122"/>
                <a:cs typeface="Times New Roman" panose="02020503050405090304" pitchFamily="18" charset="0"/>
              </a:defRPr>
            </a:lvl1pPr>
            <a:lvl2pPr marL="45212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2pPr>
            <a:lvl3pPr marL="904240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3pPr>
            <a:lvl4pPr marL="1356995" indent="0">
              <a:buNone/>
              <a:defRPr sz="1585">
                <a:solidFill>
                  <a:schemeClr val="tx1">
                    <a:tint val="75000"/>
                  </a:schemeClr>
                </a:solidFill>
              </a:defRPr>
            </a:lvl4pPr>
            <a:lvl5pPr marL="1809115" indent="0">
              <a:buNone/>
              <a:defRPr sz="1585">
                <a:solidFill>
                  <a:schemeClr val="tx1">
                    <a:tint val="75000"/>
                  </a:schemeClr>
                </a:solidFill>
              </a:defRPr>
            </a:lvl5pPr>
            <a:lvl6pPr marL="2261235" indent="0">
              <a:buNone/>
              <a:defRPr sz="1585">
                <a:solidFill>
                  <a:schemeClr val="tx1">
                    <a:tint val="75000"/>
                  </a:schemeClr>
                </a:solidFill>
              </a:defRPr>
            </a:lvl6pPr>
            <a:lvl7pPr marL="2713355" indent="0">
              <a:buNone/>
              <a:defRPr sz="1585">
                <a:solidFill>
                  <a:schemeClr val="tx1">
                    <a:tint val="75000"/>
                  </a:schemeClr>
                </a:solidFill>
              </a:defRPr>
            </a:lvl7pPr>
            <a:lvl8pPr marL="3166110" indent="0">
              <a:buNone/>
              <a:defRPr sz="1585">
                <a:solidFill>
                  <a:schemeClr val="tx1">
                    <a:tint val="75000"/>
                  </a:schemeClr>
                </a:solidFill>
              </a:defRPr>
            </a:lvl8pPr>
            <a:lvl9pPr marL="3618230" indent="0">
              <a:buNone/>
              <a:defRPr sz="15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19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135" y="5454650"/>
            <a:ext cx="2484185" cy="1403350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3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86" y="5464785"/>
            <a:ext cx="2384249" cy="14069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41199" y="5464446"/>
            <a:ext cx="2459517" cy="140885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 rotWithShape="1">
          <a:blip r:embed="rId6" cstate="hqprint"/>
          <a:srcRect/>
          <a:stretch>
            <a:fillRect/>
          </a:stretch>
        </p:blipFill>
        <p:spPr>
          <a:xfrm>
            <a:off x="4884445" y="5464405"/>
            <a:ext cx="2442639" cy="13987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72" y="1709739"/>
            <a:ext cx="10515877" cy="2852737"/>
          </a:xfrm>
        </p:spPr>
        <p:txBody>
          <a:bodyPr anchor="b"/>
          <a:lstStyle>
            <a:lvl1pPr>
              <a:defRPr sz="593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72" y="4589464"/>
            <a:ext cx="10515877" cy="1500187"/>
          </a:xfrm>
        </p:spPr>
        <p:txBody>
          <a:bodyPr/>
          <a:lstStyle>
            <a:lvl1pPr marL="0" indent="0">
              <a:buNone/>
              <a:defRPr sz="2375">
                <a:solidFill>
                  <a:schemeClr val="tx1">
                    <a:tint val="75000"/>
                  </a:schemeClr>
                </a:solidFill>
              </a:defRPr>
            </a:lvl1pPr>
            <a:lvl2pPr marL="45212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2pPr>
            <a:lvl3pPr marL="904240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3pPr>
            <a:lvl4pPr marL="1356995" indent="0">
              <a:buNone/>
              <a:defRPr sz="1585">
                <a:solidFill>
                  <a:schemeClr val="tx1">
                    <a:tint val="75000"/>
                  </a:schemeClr>
                </a:solidFill>
              </a:defRPr>
            </a:lvl4pPr>
            <a:lvl5pPr marL="1809115" indent="0">
              <a:buNone/>
              <a:defRPr sz="1585">
                <a:solidFill>
                  <a:schemeClr val="tx1">
                    <a:tint val="75000"/>
                  </a:schemeClr>
                </a:solidFill>
              </a:defRPr>
            </a:lvl5pPr>
            <a:lvl6pPr marL="2261235" indent="0">
              <a:buNone/>
              <a:defRPr sz="1585">
                <a:solidFill>
                  <a:schemeClr val="tx1">
                    <a:tint val="75000"/>
                  </a:schemeClr>
                </a:solidFill>
              </a:defRPr>
            </a:lvl6pPr>
            <a:lvl7pPr marL="2713355" indent="0">
              <a:buNone/>
              <a:defRPr sz="1585">
                <a:solidFill>
                  <a:schemeClr val="tx1">
                    <a:tint val="75000"/>
                  </a:schemeClr>
                </a:solidFill>
              </a:defRPr>
            </a:lvl7pPr>
            <a:lvl8pPr marL="3166110" indent="0">
              <a:buNone/>
              <a:defRPr sz="1585">
                <a:solidFill>
                  <a:schemeClr val="tx1">
                    <a:tint val="75000"/>
                  </a:schemeClr>
                </a:solidFill>
              </a:defRPr>
            </a:lvl8pPr>
            <a:lvl9pPr marL="3618230" indent="0">
              <a:buNone/>
              <a:defRPr sz="15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22" y="1825625"/>
            <a:ext cx="518173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363" y="1825625"/>
            <a:ext cx="518173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0" y="365126"/>
            <a:ext cx="1051587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10" y="1681163"/>
            <a:ext cx="5157924" cy="823912"/>
          </a:xfrm>
        </p:spPr>
        <p:txBody>
          <a:bodyPr anchor="b"/>
          <a:lstStyle>
            <a:lvl1pPr marL="0" indent="0">
              <a:buNone/>
              <a:defRPr sz="2375" b="1"/>
            </a:lvl1pPr>
            <a:lvl2pPr marL="452120" indent="0">
              <a:buNone/>
              <a:defRPr sz="1980" b="1"/>
            </a:lvl2pPr>
            <a:lvl3pPr marL="904240" indent="0">
              <a:buNone/>
              <a:defRPr sz="1780" b="1"/>
            </a:lvl3pPr>
            <a:lvl4pPr marL="1356995" indent="0">
              <a:buNone/>
              <a:defRPr sz="1585" b="1"/>
            </a:lvl4pPr>
            <a:lvl5pPr marL="1809115" indent="0">
              <a:buNone/>
              <a:defRPr sz="1585" b="1"/>
            </a:lvl5pPr>
            <a:lvl6pPr marL="2261235" indent="0">
              <a:buNone/>
              <a:defRPr sz="1585" b="1"/>
            </a:lvl6pPr>
            <a:lvl7pPr marL="2713355" indent="0">
              <a:buNone/>
              <a:defRPr sz="1585" b="1"/>
            </a:lvl7pPr>
            <a:lvl8pPr marL="3166110" indent="0">
              <a:buNone/>
              <a:defRPr sz="1585" b="1"/>
            </a:lvl8pPr>
            <a:lvl9pPr marL="3618230" indent="0">
              <a:buNone/>
              <a:defRPr sz="158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10" y="2505075"/>
            <a:ext cx="515792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362" y="1681163"/>
            <a:ext cx="5183325" cy="823912"/>
          </a:xfrm>
        </p:spPr>
        <p:txBody>
          <a:bodyPr anchor="b"/>
          <a:lstStyle>
            <a:lvl1pPr marL="0" indent="0">
              <a:buNone/>
              <a:defRPr sz="2375" b="1"/>
            </a:lvl1pPr>
            <a:lvl2pPr marL="452120" indent="0">
              <a:buNone/>
              <a:defRPr sz="1980" b="1"/>
            </a:lvl2pPr>
            <a:lvl3pPr marL="904240" indent="0">
              <a:buNone/>
              <a:defRPr sz="1780" b="1"/>
            </a:lvl3pPr>
            <a:lvl4pPr marL="1356995" indent="0">
              <a:buNone/>
              <a:defRPr sz="1585" b="1"/>
            </a:lvl4pPr>
            <a:lvl5pPr marL="1809115" indent="0">
              <a:buNone/>
              <a:defRPr sz="1585" b="1"/>
            </a:lvl5pPr>
            <a:lvl6pPr marL="2261235" indent="0">
              <a:buNone/>
              <a:defRPr sz="1585" b="1"/>
            </a:lvl6pPr>
            <a:lvl7pPr marL="2713355" indent="0">
              <a:buNone/>
              <a:defRPr sz="1585" b="1"/>
            </a:lvl7pPr>
            <a:lvl8pPr marL="3166110" indent="0">
              <a:buNone/>
              <a:defRPr sz="1585" b="1"/>
            </a:lvl8pPr>
            <a:lvl9pPr marL="3618230" indent="0">
              <a:buNone/>
              <a:defRPr sz="158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362" y="2505075"/>
            <a:ext cx="518332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285" y="6698278"/>
            <a:ext cx="3859752" cy="159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defRPr/>
            </a:pPr>
            <a:r>
              <a:rPr lang="zh-CN" altLang="en-US" dirty="0"/>
              <a:t>深圳市大数据研究院</a:t>
            </a:r>
            <a:r>
              <a:rPr lang="en-US" altLang="zh-CN" dirty="0"/>
              <a:t>&amp;</a:t>
            </a:r>
            <a:r>
              <a:rPr lang="zh-CN" altLang="en-US" dirty="0"/>
              <a:t>国家健康医疗大数据研究院（深圳）</a:t>
            </a:r>
            <a:endParaRPr lang="zh-CN" altLang="en-US" dirty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2"/>
          </p:nvPr>
        </p:nvSpPr>
        <p:spPr>
          <a:xfrm>
            <a:off x="609857" y="6698278"/>
            <a:ext cx="2845464" cy="159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4439" y="6698278"/>
            <a:ext cx="2845464" cy="15972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10415712" y="813435"/>
            <a:ext cx="406421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1" y="457200"/>
            <a:ext cx="3932340" cy="1600200"/>
          </a:xfrm>
        </p:spPr>
        <p:txBody>
          <a:bodyPr anchor="b"/>
          <a:lstStyle>
            <a:lvl1pPr>
              <a:defRPr sz="316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325" y="987426"/>
            <a:ext cx="6172362" cy="4873625"/>
          </a:xfrm>
        </p:spPr>
        <p:txBody>
          <a:bodyPr/>
          <a:lstStyle>
            <a:lvl1pPr>
              <a:defRPr sz="3165"/>
            </a:lvl1pPr>
            <a:lvl2pPr>
              <a:defRPr sz="2770"/>
            </a:lvl2pPr>
            <a:lvl3pPr>
              <a:defRPr sz="2375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1" y="2057400"/>
            <a:ext cx="3932340" cy="3811588"/>
          </a:xfrm>
        </p:spPr>
        <p:txBody>
          <a:bodyPr/>
          <a:lstStyle>
            <a:lvl1pPr marL="0" indent="0">
              <a:buNone/>
              <a:defRPr sz="1585"/>
            </a:lvl1pPr>
            <a:lvl2pPr marL="452120" indent="0">
              <a:buNone/>
              <a:defRPr sz="1385"/>
            </a:lvl2pPr>
            <a:lvl3pPr marL="904240" indent="0">
              <a:buNone/>
              <a:defRPr sz="1185"/>
            </a:lvl3pPr>
            <a:lvl4pPr marL="1356995" indent="0">
              <a:buNone/>
              <a:defRPr sz="990"/>
            </a:lvl4pPr>
            <a:lvl5pPr marL="1809115" indent="0">
              <a:buNone/>
              <a:defRPr sz="990"/>
            </a:lvl5pPr>
            <a:lvl6pPr marL="2261235" indent="0">
              <a:buNone/>
              <a:defRPr sz="990"/>
            </a:lvl6pPr>
            <a:lvl7pPr marL="2713355" indent="0">
              <a:buNone/>
              <a:defRPr sz="990"/>
            </a:lvl7pPr>
            <a:lvl8pPr marL="3166110" indent="0">
              <a:buNone/>
              <a:defRPr sz="990"/>
            </a:lvl8pPr>
            <a:lvl9pPr marL="3618230" indent="0">
              <a:buNone/>
              <a:defRPr sz="99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11" y="457200"/>
            <a:ext cx="3932340" cy="1600200"/>
          </a:xfrm>
        </p:spPr>
        <p:txBody>
          <a:bodyPr anchor="b"/>
          <a:lstStyle>
            <a:lvl1pPr>
              <a:defRPr sz="316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325" y="987426"/>
            <a:ext cx="6172362" cy="4873625"/>
          </a:xfrm>
        </p:spPr>
        <p:txBody>
          <a:bodyPr/>
          <a:lstStyle>
            <a:lvl1pPr marL="0" indent="0">
              <a:buNone/>
              <a:defRPr sz="3165"/>
            </a:lvl1pPr>
            <a:lvl2pPr marL="452120" indent="0">
              <a:buNone/>
              <a:defRPr sz="2770"/>
            </a:lvl2pPr>
            <a:lvl3pPr marL="904240" indent="0">
              <a:buNone/>
              <a:defRPr sz="2375"/>
            </a:lvl3pPr>
            <a:lvl4pPr marL="1356995" indent="0">
              <a:buNone/>
              <a:defRPr sz="1980"/>
            </a:lvl4pPr>
            <a:lvl5pPr marL="1809115" indent="0">
              <a:buNone/>
              <a:defRPr sz="1980"/>
            </a:lvl5pPr>
            <a:lvl6pPr marL="2261235" indent="0">
              <a:buNone/>
              <a:defRPr sz="1980"/>
            </a:lvl6pPr>
            <a:lvl7pPr marL="2713355" indent="0">
              <a:buNone/>
              <a:defRPr sz="1980"/>
            </a:lvl7pPr>
            <a:lvl8pPr marL="3166110" indent="0">
              <a:buNone/>
              <a:defRPr sz="1980"/>
            </a:lvl8pPr>
            <a:lvl9pPr marL="3618230" indent="0">
              <a:buNone/>
              <a:defRPr sz="198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11" y="2057400"/>
            <a:ext cx="3932340" cy="3811588"/>
          </a:xfrm>
        </p:spPr>
        <p:txBody>
          <a:bodyPr/>
          <a:lstStyle>
            <a:lvl1pPr marL="0" indent="0">
              <a:buNone/>
              <a:defRPr sz="1585"/>
            </a:lvl1pPr>
            <a:lvl2pPr marL="452120" indent="0">
              <a:buNone/>
              <a:defRPr sz="1385"/>
            </a:lvl2pPr>
            <a:lvl3pPr marL="904240" indent="0">
              <a:buNone/>
              <a:defRPr sz="1185"/>
            </a:lvl3pPr>
            <a:lvl4pPr marL="1356995" indent="0">
              <a:buNone/>
              <a:defRPr sz="990"/>
            </a:lvl4pPr>
            <a:lvl5pPr marL="1809115" indent="0">
              <a:buNone/>
              <a:defRPr sz="990"/>
            </a:lvl5pPr>
            <a:lvl6pPr marL="2261235" indent="0">
              <a:buNone/>
              <a:defRPr sz="990"/>
            </a:lvl6pPr>
            <a:lvl7pPr marL="2713355" indent="0">
              <a:buNone/>
              <a:defRPr sz="990"/>
            </a:lvl7pPr>
            <a:lvl8pPr marL="3166110" indent="0">
              <a:buNone/>
              <a:defRPr sz="990"/>
            </a:lvl8pPr>
            <a:lvl9pPr marL="3618230" indent="0">
              <a:buNone/>
              <a:defRPr sz="99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5130" y="365125"/>
            <a:ext cx="262897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23" y="365125"/>
            <a:ext cx="773450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矩形 5"/>
          <p:cNvSpPr/>
          <p:nvPr userDrawn="1"/>
        </p:nvSpPr>
        <p:spPr bwMode="auto">
          <a:xfrm>
            <a:off x="431383" y="260648"/>
            <a:ext cx="11425570" cy="12241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0452" tIns="45226" rIns="90452" bIns="45226" numCol="1" rtlCol="0" anchor="t" anchorCtr="0" compatLnSpc="1"/>
          <a:lstStyle/>
          <a:p>
            <a:pPr marL="0" marR="0" indent="0" algn="l" defTabSz="9042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</a:pPr>
            <a:endParaRPr kumimoji="0" lang="zh-CN" altLang="en-US" sz="198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Palatino Linotype" panose="02040502050505030304" pitchFamily="18" charset="0"/>
              <a:ea typeface="宋体" pitchFamily="2" charset="-122"/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23" y="333025"/>
            <a:ext cx="10515877" cy="537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矩形 5"/>
          <p:cNvSpPr/>
          <p:nvPr userDrawn="1"/>
        </p:nvSpPr>
        <p:spPr bwMode="auto">
          <a:xfrm>
            <a:off x="431383" y="260648"/>
            <a:ext cx="11425570" cy="12241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0452" tIns="45226" rIns="90452" bIns="45226" numCol="1" rtlCol="0" anchor="t" anchorCtr="0" compatLnSpc="1"/>
          <a:lstStyle/>
          <a:p>
            <a:pPr marL="0" marR="0" indent="0" algn="l" defTabSz="9042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</a:pPr>
            <a:endParaRPr kumimoji="0" lang="zh-CN" altLang="en-US" sz="1980" b="0" i="0" u="none" strike="noStrike" cap="none" normalizeH="0" baseline="0">
              <a:ln>
                <a:noFill/>
              </a:ln>
              <a:solidFill>
                <a:srgbClr val="006699"/>
              </a:solidFill>
              <a:effectLst/>
              <a:latin typeface="Palatino Linotype" panose="02040502050505030304" pitchFamily="18" charset="0"/>
              <a:ea typeface="宋体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90" y="4406901"/>
            <a:ext cx="1036326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90" y="2906713"/>
            <a:ext cx="1036326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2"/>
          </p:nvPr>
        </p:nvSpPr>
        <p:spPr>
          <a:xfrm>
            <a:off x="609857" y="6356350"/>
            <a:ext cx="2845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689BE7-B3AB-45CF-A644-3A1994F545F4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57855" y="6356350"/>
            <a:ext cx="41494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深圳市大数据研究院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&amp;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国家健康医疗大数据研究院（深圳）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001" y="6356350"/>
            <a:ext cx="284546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Calibri" panose="020F050202020403020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04340" y="1600201"/>
            <a:ext cx="713533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142872" y="1600201"/>
            <a:ext cx="713533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609857" y="6356350"/>
            <a:ext cx="2845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83BD41-16D3-4EE6-8164-B6F8003D832F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285" y="6356350"/>
            <a:ext cx="3859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深圳市大数据研究院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001" y="6356350"/>
            <a:ext cx="284546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Calibri" panose="020F050202020403020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4" y="274638"/>
            <a:ext cx="10972874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08" y="1535113"/>
            <a:ext cx="53890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08" y="2174875"/>
            <a:ext cx="53890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609857" y="6356350"/>
            <a:ext cx="2845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A54E16-64A1-4EA9-BE51-F88242F5F233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3"/>
          </p:nvPr>
        </p:nvSpPr>
        <p:spPr>
          <a:xfrm>
            <a:off x="4166285" y="6356350"/>
            <a:ext cx="3859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深圳市大数据研究院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4"/>
          </p:nvPr>
        </p:nvSpPr>
        <p:spPr>
          <a:xfrm>
            <a:off x="8737001" y="6356350"/>
            <a:ext cx="284546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Calibri" panose="020F0502020204030204" charset="0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285" y="6698278"/>
            <a:ext cx="3859752" cy="159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defRPr/>
            </a:pPr>
            <a:r>
              <a:rPr lang="zh-CN" altLang="en-US" dirty="0"/>
              <a:t>深圳市大数据研究院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857" y="6698278"/>
            <a:ext cx="2845464" cy="159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888553D-C468-47C1-AAA5-D4683C3CCEB1}" type="datetime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4439" y="6698278"/>
            <a:ext cx="2845464" cy="15972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285" y="6698278"/>
            <a:ext cx="3859752" cy="159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defRPr/>
            </a:pPr>
            <a:r>
              <a:rPr lang="zh-CN" altLang="en-US" dirty="0"/>
              <a:t>深圳市大数据研究院</a:t>
            </a:r>
            <a:endParaRPr lang="zh-CN" altLang="en-US" dirty="0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2"/>
          </p:nvPr>
        </p:nvSpPr>
        <p:spPr>
          <a:xfrm>
            <a:off x="609857" y="6698278"/>
            <a:ext cx="2845464" cy="159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7B0F136-9F2B-48A7-971F-34EDED1D5EC0}" type="datetime1">
              <a:rPr lang="zh-CN" altLang="en-US" smtClean="0"/>
            </a:fld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4439" y="6698278"/>
            <a:ext cx="2845464" cy="15972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11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66" y="273051"/>
            <a:ext cx="68157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1"/>
            <a:ext cx="401111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609857" y="6356350"/>
            <a:ext cx="2845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9703A05-C822-4C29-9672-69C989E8A8B6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285" y="6356350"/>
            <a:ext cx="3859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深圳市大数据研究院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001" y="6356350"/>
            <a:ext cx="284546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Calibri" panose="020F0502020204030204" charset="0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33" y="4800600"/>
            <a:ext cx="731524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33" y="612775"/>
            <a:ext cx="7315249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33" y="5367338"/>
            <a:ext cx="731524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2"/>
          </p:nvPr>
        </p:nvSpPr>
        <p:spPr>
          <a:xfrm>
            <a:off x="609857" y="6356350"/>
            <a:ext cx="2845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978A53-727D-4315-BD08-C8F5DF1D05D2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285" y="6356350"/>
            <a:ext cx="3859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深圳市大数据研究院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001" y="6356350"/>
            <a:ext cx="284546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Calibri" panose="020F0502020204030204" charset="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emf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5" Type="http://schemas.openxmlformats.org/officeDocument/2006/relationships/image" Target="../media/image8.png"/><Relationship Id="rId14" Type="http://schemas.openxmlformats.org/officeDocument/2006/relationships/image" Target="../media/image7.png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1"/>
          <p:cNvGrpSpPr/>
          <p:nvPr userDrawn="1"/>
        </p:nvGrpSpPr>
        <p:grpSpPr>
          <a:xfrm>
            <a:off x="1" y="6713854"/>
            <a:ext cx="12192321" cy="144145"/>
            <a:chOff x="0" y="10573"/>
            <a:chExt cx="19021" cy="226"/>
          </a:xfrm>
        </p:grpSpPr>
        <p:sp>
          <p:nvSpPr>
            <p:cNvPr id="9" name="矩形 10"/>
            <p:cNvSpPr/>
            <p:nvPr/>
          </p:nvSpPr>
          <p:spPr>
            <a:xfrm>
              <a:off x="0" y="10573"/>
              <a:ext cx="6350" cy="22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矩形 12"/>
            <p:cNvSpPr/>
            <p:nvPr/>
          </p:nvSpPr>
          <p:spPr>
            <a:xfrm>
              <a:off x="6350" y="10573"/>
              <a:ext cx="6350" cy="227"/>
            </a:xfrm>
            <a:prstGeom prst="rect">
              <a:avLst/>
            </a:prstGeom>
            <a:solidFill>
              <a:srgbClr val="A568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矩形 13"/>
            <p:cNvSpPr/>
            <p:nvPr/>
          </p:nvSpPr>
          <p:spPr>
            <a:xfrm>
              <a:off x="12671" y="10573"/>
              <a:ext cx="6350" cy="227"/>
            </a:xfrm>
            <a:prstGeom prst="rect">
              <a:avLst/>
            </a:prstGeom>
            <a:solidFill>
              <a:srgbClr val="C9A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563617" y="274638"/>
            <a:ext cx="7987841" cy="70418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563617" y="1340768"/>
            <a:ext cx="11018848" cy="478539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90453" y="978818"/>
            <a:ext cx="11198896" cy="361950"/>
          </a:xfrm>
          <a:prstGeom prst="rect">
            <a:avLst/>
          </a:prstGeom>
        </p:spPr>
      </p:pic>
      <p:sp>
        <p:nvSpPr>
          <p:cNvPr id="3" name="灯片编号占位符 13"/>
          <p:cNvSpPr>
            <a:spLocks noGrp="1"/>
          </p:cNvSpPr>
          <p:nvPr>
            <p:ph type="sldNum" sz="quarter" idx="4"/>
          </p:nvPr>
        </p:nvSpPr>
        <p:spPr>
          <a:xfrm>
            <a:off x="8935229" y="6713854"/>
            <a:ext cx="2773243" cy="1517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855A44-EAC0-464A-94B3-E8BDEC620A0F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7F237B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–"/>
        <a:defRPr sz="1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•"/>
        <a:defRPr sz="16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–"/>
        <a:defRPr sz="1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90204" pitchFamily="34" charset="0"/>
        <a:buChar char="»"/>
        <a:defRPr sz="1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23" y="333025"/>
            <a:ext cx="10515877" cy="537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23" y="1098509"/>
            <a:ext cx="10515877" cy="479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pic>
        <p:nvPicPr>
          <p:cNvPr id="5" name="Picture 2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8942853" y="6138440"/>
            <a:ext cx="2496809" cy="504078"/>
          </a:xfrm>
          <a:prstGeom prst="rect">
            <a:avLst/>
          </a:prstGeom>
        </p:spPr>
      </p:pic>
      <p:sp>
        <p:nvSpPr>
          <p:cNvPr id="7" name="Line 8"/>
          <p:cNvSpPr>
            <a:spLocks noChangeShapeType="1"/>
          </p:cNvSpPr>
          <p:nvPr userDrawn="1"/>
        </p:nvSpPr>
        <p:spPr bwMode="auto">
          <a:xfrm>
            <a:off x="771381" y="6049098"/>
            <a:ext cx="10668281" cy="0"/>
          </a:xfrm>
          <a:prstGeom prst="line">
            <a:avLst/>
          </a:prstGeom>
          <a:noFill/>
          <a:ln w="19050">
            <a:solidFill>
              <a:srgbClr val="7030A0"/>
            </a:solidFill>
            <a:round/>
          </a:ln>
        </p:spPr>
        <p:txBody>
          <a:bodyPr/>
          <a:lstStyle/>
          <a:p>
            <a:pPr>
              <a:buFont typeface="Arial" panose="020B0604020202090204" pitchFamily="34" charset="0"/>
              <a:buNone/>
              <a:defRPr/>
            </a:pPr>
            <a:endParaRPr lang="en-US" sz="1980">
              <a:cs typeface="+mn-cs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80" y="6118718"/>
            <a:ext cx="2281907" cy="64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904240" rtl="0" eaLnBrk="1" latinLnBrk="0" hangingPunct="1">
        <a:lnSpc>
          <a:spcPct val="90000"/>
        </a:lnSpc>
        <a:spcBef>
          <a:spcPct val="0"/>
        </a:spcBef>
        <a:buNone/>
        <a:defRPr sz="2770" b="1" kern="1200">
          <a:solidFill>
            <a:srgbClr val="7030A0"/>
          </a:solidFill>
          <a:latin typeface="华文楷体" panose="02010600040101010101" pitchFamily="2" charset="-122"/>
          <a:ea typeface="华文楷体" panose="02010600040101010101" pitchFamily="2" charset="-122"/>
          <a:cs typeface="+mj-cs"/>
        </a:defRPr>
      </a:lvl1pPr>
    </p:titleStyle>
    <p:bodyStyle>
      <a:lvl1pPr marL="226060" indent="-226060" algn="l" defTabSz="904240" rtl="0" eaLnBrk="1" latinLnBrk="0" hangingPunct="1">
        <a:lnSpc>
          <a:spcPct val="90000"/>
        </a:lnSpc>
        <a:spcBef>
          <a:spcPts val="990"/>
        </a:spcBef>
        <a:buFont typeface="Arial" panose="020B0604020202090204" pitchFamily="34" charset="0"/>
        <a:buChar char="•"/>
        <a:defRPr sz="1980" b="1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1pPr>
      <a:lvl2pPr marL="452120" indent="-226060" algn="l" defTabSz="904240" rtl="0" eaLnBrk="1" latinLnBrk="0" hangingPunct="1">
        <a:lnSpc>
          <a:spcPct val="90000"/>
        </a:lnSpc>
        <a:spcBef>
          <a:spcPts val="495"/>
        </a:spcBef>
        <a:buFont typeface="Calibri" panose="020F0502020204030204" charset="0"/>
        <a:buChar char="‒"/>
        <a:defRPr sz="1780" b="1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2pPr>
      <a:lvl3pPr marL="678180" indent="-226060" algn="l" defTabSz="904240" rtl="0" eaLnBrk="1" latinLnBrk="0" hangingPunct="1">
        <a:lnSpc>
          <a:spcPct val="90000"/>
        </a:lnSpc>
        <a:spcBef>
          <a:spcPts val="495"/>
        </a:spcBef>
        <a:buFont typeface="Courier New" panose="02070409020205090404" pitchFamily="49" charset="0"/>
        <a:buChar char="o"/>
        <a:defRPr sz="1585" b="1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3pPr>
      <a:lvl4pPr marL="904240" indent="-226060" algn="l" defTabSz="904240" rtl="0" eaLnBrk="1" latinLnBrk="0" hangingPunct="1">
        <a:lnSpc>
          <a:spcPct val="90000"/>
        </a:lnSpc>
        <a:spcBef>
          <a:spcPts val="495"/>
        </a:spcBef>
        <a:buFont typeface="Wingdings" panose="05000000000000000000" pitchFamily="2" charset="2"/>
        <a:buChar char="§"/>
        <a:defRPr sz="1385" b="1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4pPr>
      <a:lvl5pPr marL="1130935" indent="-226060" algn="l" defTabSz="904240" rtl="0" eaLnBrk="1" latinLnBrk="0" hangingPunct="1">
        <a:lnSpc>
          <a:spcPct val="90000"/>
        </a:lnSpc>
        <a:spcBef>
          <a:spcPts val="495"/>
        </a:spcBef>
        <a:buFont typeface="Wingdings" panose="05000000000000000000" pitchFamily="2" charset="2"/>
        <a:buChar char="v"/>
        <a:defRPr sz="1385" b="1" kern="1200">
          <a:solidFill>
            <a:schemeClr val="tx1"/>
          </a:solidFill>
          <a:latin typeface="华文楷体" panose="02010600040101010101" pitchFamily="2" charset="-122"/>
          <a:ea typeface="华文楷体" panose="02010600040101010101" pitchFamily="2" charset="-122"/>
          <a:cs typeface="+mn-cs"/>
        </a:defRPr>
      </a:lvl5pPr>
      <a:lvl6pPr marL="2487295" indent="-226060" algn="l" defTabSz="904240" rtl="0" eaLnBrk="1" latinLnBrk="0" hangingPunct="1">
        <a:lnSpc>
          <a:spcPct val="90000"/>
        </a:lnSpc>
        <a:spcBef>
          <a:spcPts val="495"/>
        </a:spcBef>
        <a:buFont typeface="Arial" panose="020B0604020202090204" pitchFamily="34" charset="0"/>
        <a:buChar char="•"/>
        <a:defRPr sz="1780" kern="1200">
          <a:solidFill>
            <a:schemeClr val="tx1"/>
          </a:solidFill>
          <a:latin typeface="+mn-lt"/>
          <a:ea typeface="+mn-ea"/>
          <a:cs typeface="+mn-cs"/>
        </a:defRPr>
      </a:lvl6pPr>
      <a:lvl7pPr marL="2939415" indent="-226060" algn="l" defTabSz="904240" rtl="0" eaLnBrk="1" latinLnBrk="0" hangingPunct="1">
        <a:lnSpc>
          <a:spcPct val="90000"/>
        </a:lnSpc>
        <a:spcBef>
          <a:spcPts val="495"/>
        </a:spcBef>
        <a:buFont typeface="Arial" panose="020B0604020202090204" pitchFamily="34" charset="0"/>
        <a:buChar char="•"/>
        <a:defRPr sz="1780" kern="1200">
          <a:solidFill>
            <a:schemeClr val="tx1"/>
          </a:solidFill>
          <a:latin typeface="+mn-lt"/>
          <a:ea typeface="+mn-ea"/>
          <a:cs typeface="+mn-cs"/>
        </a:defRPr>
      </a:lvl7pPr>
      <a:lvl8pPr marL="3392170" indent="-226060" algn="l" defTabSz="904240" rtl="0" eaLnBrk="1" latinLnBrk="0" hangingPunct="1">
        <a:lnSpc>
          <a:spcPct val="90000"/>
        </a:lnSpc>
        <a:spcBef>
          <a:spcPts val="495"/>
        </a:spcBef>
        <a:buFont typeface="Arial" panose="020B0604020202090204" pitchFamily="34" charset="0"/>
        <a:buChar char="•"/>
        <a:defRPr sz="1780" kern="1200">
          <a:solidFill>
            <a:schemeClr val="tx1"/>
          </a:solidFill>
          <a:latin typeface="+mn-lt"/>
          <a:ea typeface="+mn-ea"/>
          <a:cs typeface="+mn-cs"/>
        </a:defRPr>
      </a:lvl8pPr>
      <a:lvl9pPr marL="3844290" indent="-226060" algn="l" defTabSz="904240" rtl="0" eaLnBrk="1" latinLnBrk="0" hangingPunct="1">
        <a:lnSpc>
          <a:spcPct val="90000"/>
        </a:lnSpc>
        <a:spcBef>
          <a:spcPts val="495"/>
        </a:spcBef>
        <a:buFont typeface="Arial" panose="020B0604020202090204" pitchFamily="34" charset="0"/>
        <a:buChar char="•"/>
        <a:defRPr sz="17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424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1pPr>
      <a:lvl2pPr marL="452120" algn="l" defTabSz="90424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2pPr>
      <a:lvl3pPr marL="904240" algn="l" defTabSz="90424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3pPr>
      <a:lvl4pPr marL="1356995" algn="l" defTabSz="90424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4pPr>
      <a:lvl5pPr marL="1809115" algn="l" defTabSz="90424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5pPr>
      <a:lvl6pPr marL="2261235" algn="l" defTabSz="90424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6pPr>
      <a:lvl7pPr marL="2713355" algn="l" defTabSz="90424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7pPr>
      <a:lvl8pPr marL="3166110" algn="l" defTabSz="90424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8pPr>
      <a:lvl9pPr marL="3618230" algn="l" defTabSz="904240" rtl="0" eaLnBrk="1" latinLnBrk="0" hangingPunct="1">
        <a:defRPr sz="17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tags" Target="../tags/tag2.xml"/><Relationship Id="rId3" Type="http://schemas.openxmlformats.org/officeDocument/2006/relationships/image" Target="../media/image10.png"/><Relationship Id="rId2" Type="http://schemas.openxmlformats.org/officeDocument/2006/relationships/tags" Target="../tags/tag1.xml"/><Relationship Id="rId1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hyperlink" Target="mailto:wangbenyou@cuhk.edi.cn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hyperlink" Target="https://arxiv.org/abs/2402.11684" TargetMode="Externa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hyperlink" Target="https://arxiv.org/abs/2312.10665" TargetMode="Externa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1120" y="-12065"/>
            <a:ext cx="12060000" cy="4940935"/>
            <a:chOff x="-18415" y="0"/>
            <a:chExt cx="12060000" cy="4940935"/>
          </a:xfrm>
        </p:grpSpPr>
        <p:sp>
          <p:nvSpPr>
            <p:cNvPr id="2" name="矩形 1"/>
            <p:cNvSpPr/>
            <p:nvPr/>
          </p:nvSpPr>
          <p:spPr>
            <a:xfrm>
              <a:off x="-18415" y="0"/>
              <a:ext cx="12060000" cy="4940935"/>
            </a:xfrm>
            <a:prstGeom prst="rect">
              <a:avLst/>
            </a:prstGeom>
            <a:solidFill>
              <a:srgbClr val="7F23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483430" y="921385"/>
              <a:ext cx="5486400" cy="4019550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47625" y="4820285"/>
            <a:ext cx="12060000" cy="165735"/>
          </a:xfrm>
          <a:prstGeom prst="rect">
            <a:avLst/>
          </a:prstGeom>
          <a:solidFill>
            <a:srgbClr val="F0BA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 Box 2"/>
          <p:cNvSpPr txBox="1"/>
          <p:nvPr/>
        </p:nvSpPr>
        <p:spPr>
          <a:xfrm>
            <a:off x="248285" y="1412875"/>
            <a:ext cx="11696065" cy="3007360"/>
          </a:xfrm>
          <a:prstGeom prst="rect">
            <a:avLst/>
          </a:prstGeom>
          <a:noFill/>
          <a:ln w="9525">
            <a:noFill/>
          </a:ln>
        </p:spPr>
        <p:txBody>
          <a:bodyPr wrap="square" lIns="115164" tIns="57582" rIns="115164" bIns="57582" anchor="t" anchorCtr="0">
            <a:spAutoFit/>
          </a:bodyPr>
          <a:lstStyle/>
          <a:p>
            <a:pPr algn="ctr">
              <a:lnSpc>
                <a:spcPct val="100000"/>
              </a:lnSpc>
              <a:buFontTx/>
            </a:pPr>
            <a:r>
              <a:rPr lang="en-US" altLang="zh-CN" sz="44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</a:rPr>
              <a:t>Towards Generalist Multi-modal AI</a:t>
            </a:r>
            <a:endParaRPr lang="zh-CN" altLang="en-US" sz="24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  <a:buFontTx/>
            </a:pPr>
            <a:endParaRPr lang="en-US" altLang="zh-CN" sz="24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  <a:buFontTx/>
            </a:pPr>
            <a:r>
              <a:rPr lang="en-US" altLang="zh-CN" sz="24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</a:rPr>
              <a:t>2025</a:t>
            </a:r>
            <a:r>
              <a:rPr lang="zh-CN" altLang="en-US" sz="24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</a:rPr>
              <a:t>年</a:t>
            </a:r>
            <a:r>
              <a:rPr lang="en-US" altLang="zh-CN" sz="24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</a:rPr>
              <a:t>10</a:t>
            </a:r>
            <a:r>
              <a:rPr lang="zh-CN" altLang="en-US" sz="24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</a:rPr>
              <a:t>月</a:t>
            </a:r>
            <a:r>
              <a:rPr lang="en-US" altLang="zh-CN" sz="24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</a:rPr>
              <a:t>18</a:t>
            </a:r>
            <a:r>
              <a:rPr lang="zh-CN" altLang="en-US" sz="24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</a:rPr>
              <a:t>日</a:t>
            </a:r>
            <a:endParaRPr lang="en-US" altLang="zh-CN" sz="24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  <a:buFontTx/>
            </a:pPr>
            <a:r>
              <a:rPr lang="en-US" altLang="zh-CN" sz="24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</a:rPr>
              <a:t>Benyou Wang （</a:t>
            </a:r>
            <a:r>
              <a:rPr lang="zh-CN" altLang="en-US" sz="24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</a:rPr>
              <a:t>王本友</a:t>
            </a:r>
            <a:r>
              <a:rPr lang="en-US" altLang="zh-CN" sz="24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</a:rPr>
              <a:t>）</a:t>
            </a:r>
            <a:endParaRPr lang="en-US" altLang="zh-CN" sz="24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  <a:buFontTx/>
            </a:pPr>
            <a:r>
              <a:rPr lang="en-US" altLang="zh-CN" sz="24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</a:rPr>
              <a:t>The Chinese University </a:t>
            </a:r>
            <a:r>
              <a:rPr lang="en-US" altLang="zh-CN" sz="2400" b="1" dirty="0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</a:rPr>
              <a:t>of Hong Kong, Shenzhen &amp; Shenzhen Loop Area Institute</a:t>
            </a:r>
            <a:endParaRPr lang="en-US" altLang="zh-CN" sz="2400" b="1" dirty="0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微软雅黑" panose="020B0503020204020204" charset="-122"/>
            </a:endParaRPr>
          </a:p>
        </p:txBody>
      </p:sp>
      <p:sp>
        <p:nvSpPr>
          <p:cNvPr id="6" name="灯片编号占位符 13"/>
          <p:cNvSpPr txBox="1"/>
          <p:nvPr/>
        </p:nvSpPr>
        <p:spPr>
          <a:xfrm>
            <a:off x="8832463" y="6721437"/>
            <a:ext cx="2743200" cy="124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855A44-EAC0-464A-94B3-E8BDEC620A0F}" type="slidenum">
              <a:rPr lang="en-US" smtClean="0"/>
            </a:fld>
            <a:endParaRPr lang="en-US" dirty="0"/>
          </a:p>
        </p:txBody>
      </p:sp>
      <p:pic>
        <p:nvPicPr>
          <p:cNvPr id="8" name="图片 4" descr="ppt-0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8255143" y="5281911"/>
            <a:ext cx="3529330" cy="10293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 descr="图片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07527" y="5440209"/>
            <a:ext cx="3817620" cy="5441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1582" y="5140503"/>
            <a:ext cx="2628835" cy="121330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342899" y="563880"/>
            <a:ext cx="11356041" cy="31496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7F2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r>
              <a:rPr lang="en-US" altLang="zh-CN" dirty="0"/>
              <a:t>Experiments on </a:t>
            </a:r>
            <a:r>
              <a:rPr lang="en-US" altLang="zh-CN" dirty="0" err="1"/>
              <a:t>Qwen</a:t>
            </a:r>
            <a:r>
              <a:rPr lang="en-US" altLang="zh-CN" dirty="0"/>
              <a:t>-VL (with DPO using </a:t>
            </a:r>
            <a:r>
              <a:rPr lang="en-US" altLang="zh-CN" dirty="0" err="1"/>
              <a:t>VLFeedback</a:t>
            </a:r>
            <a:r>
              <a:rPr lang="en-US" altLang="zh-CN" dirty="0"/>
              <a:t>)</a:t>
            </a:r>
            <a:endParaRPr lang="zh-CN" altLang="en-US" sz="3165" b="1" dirty="0">
              <a:solidFill>
                <a:srgbClr val="80237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0612" y="1585365"/>
            <a:ext cx="10962154" cy="368727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652" y="3429000"/>
            <a:ext cx="7987841" cy="704180"/>
          </a:xfrm>
        </p:spPr>
        <p:txBody>
          <a:bodyPr/>
          <a:lstStyle/>
          <a:p>
            <a:pPr algn="ctr"/>
            <a:r>
              <a:rPr lang="en-US" altLang="zh-CN" dirty="0"/>
              <a:t>Input with more modalities for LLMs</a:t>
            </a:r>
            <a:br>
              <a:rPr lang="en-US" altLang="zh-CN" dirty="0"/>
            </a:br>
            <a:r>
              <a:rPr lang="en-US" altLang="zh-CN" dirty="0"/>
              <a:t>- </a:t>
            </a:r>
            <a:r>
              <a:rPr lang="en-US" altLang="zh-CN" b="1" dirty="0"/>
              <a:t>Speech</a:t>
            </a:r>
            <a:endParaRPr lang="en-US" altLang="zh-CN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" y="274955"/>
            <a:ext cx="10350500" cy="704215"/>
          </a:xfrm>
        </p:spPr>
        <p:txBody>
          <a:bodyPr/>
          <a:lstStyle/>
          <a:p>
            <a:r>
              <a:rPr lang="en-US" altLang="zh-CN" dirty="0"/>
              <a:t>Five Levels for Speech Understanding using LLM</a:t>
            </a:r>
            <a:r>
              <a:rPr lang="en-US" altLang="zh-CN" dirty="0"/>
              <a:t>s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69240" y="5873115"/>
            <a:ext cx="121913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/>
              <a:t>Fan Bu, Yuhao Zhang, Xidong Wang, Benyou Wang, Qun Liu, Haizhou Li. Roadmap towards Superhuman Speech Understanding using Large Language Models. https://arxiv.org/abs/2410.13268</a:t>
            </a:r>
            <a:endParaRPr lang="en-US"/>
          </a:p>
        </p:txBody>
      </p:sp>
      <p:pic>
        <p:nvPicPr>
          <p:cNvPr id="5" name="Picture 4" descr="481d1a28-292e-418a-9130-1a892611807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8900" y="1215390"/>
            <a:ext cx="8666480" cy="453263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" y="274955"/>
            <a:ext cx="10458450" cy="704215"/>
          </a:xfrm>
        </p:spPr>
        <p:txBody>
          <a:bodyPr/>
          <a:p>
            <a:r>
              <a:rPr lang="en-US"/>
              <a:t>Soundwave：Less is more for Speech-text </a:t>
            </a:r>
            <a:r>
              <a:rPr lang="en-US"/>
              <a:t>Alignment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90830" y="6052820"/>
            <a:ext cx="112909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/>
              <a:t>Yuhao Zhang, Zhiheng Liu, Fan Bu, Ruiyu Zhang, Benyou Wang, Haizhou Li. Soundwave: Less is More for Speech-Text Alignment in LLMs. ACL 2025</a:t>
            </a:r>
            <a:endParaRPr lang="en-US"/>
          </a:p>
        </p:txBody>
      </p:sp>
      <p:pic>
        <p:nvPicPr>
          <p:cNvPr id="6" name="Picture 5" descr="bffb60eb-6b48-4b21-9a79-f241c7049b6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5225" y="1329055"/>
            <a:ext cx="9542780" cy="393065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2112010" y="5600700"/>
            <a:ext cx="7984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Achieving better performance </a:t>
            </a:r>
            <a:r>
              <a:rPr lang="en-US" b="1"/>
              <a:t>using 1/50 data</a:t>
            </a:r>
            <a:r>
              <a:rPr lang="en-US"/>
              <a:t> compared </a:t>
            </a:r>
            <a:r>
              <a:rPr lang="en-US"/>
              <a:t>to Qwen 2- Audio</a:t>
            </a:r>
            <a:endParaRPr lang="en-US"/>
          </a:p>
          <a:p>
            <a:endParaRPr lang="en-US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Others- EEG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30175" y="5650865"/>
            <a:ext cx="1178814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/>
              <a:t>Ziyi Zeng, Zhenyang Cai, Yixi Cai, Xidong Wang, Junying Chen, Rongsheng Wang, Yipeng Liu, Siqi Cai, Benyou Wang, Zhiguo Zhang, Haizhou Li. WaveMind: Towards a Conversational EEG Foundation Model Aligned to Textual and Visual Modalities. https://arxiv.org/abs/2510.00032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3825" y="1397000"/>
            <a:ext cx="6382385" cy="383603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3822700" y="51574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Alingning EEG with texts and images!</a:t>
            </a:r>
            <a:endParaRPr lang="en-US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Others- ShizhenGPT (</a:t>
            </a:r>
            <a:r>
              <a:rPr lang="zh-CN" altLang="en-US"/>
              <a:t>时珍</a:t>
            </a:r>
            <a:r>
              <a:rPr lang="en-US" altLang="zh-CN"/>
              <a:t>GPT</a:t>
            </a:r>
            <a:r>
              <a:rPr lang="en-US"/>
              <a:t>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37490" y="5729605"/>
            <a:ext cx="118217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/>
              <a:t>Junying Chen, Zhenyang Cai, Zhiheng Liu, Yunjin Yang, Rongsheng Wang, Qingying Xiao, Xiangyi Feng, Zhan Su, Jing Guo, Xiang Wan, Guangjun Yu, Haizhou Li, Benyou Wang. ShizhenGPT: Towards Multimodal LLMs for Traditional Chinese Medicine. https://arxiv.org/abs/2508.14706</a:t>
            </a:r>
            <a:endParaRPr lang="en-US"/>
          </a:p>
        </p:txBody>
      </p:sp>
      <p:pic>
        <p:nvPicPr>
          <p:cNvPr id="6" name="Picture 5" descr="b9351b68-a8a3-4f6a-9ed6-b6fff6ea466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1555" y="1398905"/>
            <a:ext cx="7628255" cy="390969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3239770" y="5314950"/>
            <a:ext cx="7987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First unified model that support</a:t>
            </a:r>
            <a:r>
              <a:rPr lang="en-US"/>
              <a:t>s </a:t>
            </a:r>
            <a:r>
              <a:rPr lang="zh-CN" altLang="en-US"/>
              <a:t>望闻问切</a:t>
            </a:r>
            <a:endParaRPr lang="zh-CN" altLang="en-US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652" y="3429000"/>
            <a:ext cx="7987841" cy="704180"/>
          </a:xfrm>
        </p:spPr>
        <p:txBody>
          <a:bodyPr/>
          <a:lstStyle/>
          <a:p>
            <a:pPr algn="ctr"/>
            <a:r>
              <a:rPr lang="en-US" altLang="zh-CN" dirty="0"/>
              <a:t>Output with more modalities for LLMs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Speech2</a:t>
            </a:r>
            <a:r>
              <a:rPr lang="en-US" altLang="zh-CN" dirty="0">
                <a:sym typeface="+mn-ea"/>
              </a:rPr>
              <a:t>Seepch ： Echo-X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49885" y="6035040"/>
            <a:ext cx="118421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/>
              <a:t>Yuhao Zhang, Yuhao Du, Zhanchen Dai, Xiangnan Ma, Kaiqi Kou, Benyou Wang, Haizhou Li. Echox: Towards mitigating acoustic-semantic gap via echo training for speech-to-speech llms. https://arxiv.org/abs/2509.09174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8035" y="1430020"/>
            <a:ext cx="7432675" cy="399732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3271520" y="5547360"/>
            <a:ext cx="69456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It achieves decent S2S performance using 6k hours</a:t>
            </a:r>
            <a:endParaRPr lang="en-US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To Images： </a:t>
            </a:r>
            <a:r>
              <a:rPr lang="en-US" altLang="zh-CN" dirty="0">
                <a:sym typeface="+mn-ea"/>
              </a:rPr>
              <a:t>Janus-4o</a:t>
            </a: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5255" y="2827655"/>
            <a:ext cx="6847205" cy="195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" y="1990725"/>
            <a:ext cx="5003165" cy="338391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0" y="5631815"/>
            <a:ext cx="1219263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/>
              <a:t>Junying Chen, Zhenyang Cai, Pengcheng Chen, Shunian Chen, Ke Ji, Xidong Wang, Yunjin Yang, Benyou Wang. ShareGPT-4o-Image: Aligning Multimodal Models with GPT-4o-Level Image Generation. https://arxiv.org/abs/2506.18095</a:t>
            </a:r>
            <a:endParaRPr lang="en-US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Medical Video Generation： </a:t>
            </a:r>
            <a:r>
              <a:rPr lang="en-US" altLang="zh-CN"/>
              <a:t>MedGen</a:t>
            </a: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87960" y="5649595"/>
            <a:ext cx="1200404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/>
              <a:t>Rongsheng Wang, Junying Chen, Ke Ji, Zhenyang Cai, Shunian Chen, Yunjin Yang, Benyou Wang. MedGen: Unlocking Medical Video Generation by Scaling Granularly-annotated Medical Videos. https://arxiv.org/abs/2507.05675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36040"/>
            <a:ext cx="12192000" cy="418528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About me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442" y="1199163"/>
            <a:ext cx="11018848" cy="4785395"/>
          </a:xfrm>
        </p:spPr>
        <p:txBody>
          <a:bodyPr/>
          <a:p>
            <a:pPr marL="0" indent="0">
              <a:buNone/>
            </a:pPr>
            <a:r>
              <a:rPr lang="en-US" sz="1800"/>
              <a:t>2018-2022, Phd, </a:t>
            </a:r>
            <a:r>
              <a:rPr lang="en-US" sz="1800" b="1"/>
              <a:t>University of Padova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2022-~,       The Chinese University of Hong Kong, Shenzhen (CUHKSZ)</a:t>
            </a:r>
            <a:endParaRPr lang="en-US" sz="1800"/>
          </a:p>
          <a:p>
            <a:pPr marL="0" indent="0">
              <a:buNone/>
            </a:pPr>
            <a:r>
              <a:rPr lang="en-US" sz="1800"/>
              <a:t>Assistant professor in </a:t>
            </a:r>
            <a:r>
              <a:rPr lang="en-US" sz="1800" b="1"/>
              <a:t>School of Data Science, Sc</a:t>
            </a:r>
            <a:r>
              <a:rPr lang="en-US" sz="1800"/>
              <a:t>hool of Medicine in</a:t>
            </a:r>
            <a:r>
              <a:rPr lang="en-US" sz="1800" b="1"/>
              <a:t> CUHKSZ, </a:t>
            </a:r>
            <a:r>
              <a:rPr lang="en-US" sz="1800"/>
              <a:t>as well as  the </a:t>
            </a:r>
            <a:r>
              <a:rPr lang="en-US" altLang="en-US" sz="1800"/>
              <a:t>Shenzhen Loop Area Institute (SLAI </a:t>
            </a:r>
            <a:r>
              <a:rPr lang="zh-CN" altLang="en-US" sz="1800"/>
              <a:t>深圳市河套学院</a:t>
            </a:r>
            <a:r>
              <a:rPr lang="en-US" altLang="en-US" sz="1800"/>
              <a:t>)</a:t>
            </a:r>
            <a:r>
              <a:rPr lang="en-US" sz="1800"/>
              <a:t>.</a:t>
            </a:r>
            <a:endParaRPr lang="en-US" sz="1800"/>
          </a:p>
          <a:p>
            <a:pPr marL="0" indent="0">
              <a:buNone/>
            </a:pPr>
            <a:r>
              <a:rPr lang="en-US" sz="1800">
                <a:sym typeface="+mn-ea"/>
              </a:rPr>
              <a:t>Research:</a:t>
            </a:r>
            <a:endParaRPr lang="en-US" sz="1800"/>
          </a:p>
          <a:p>
            <a:pPr marL="0" indent="0">
              <a:buNone/>
            </a:pPr>
            <a:r>
              <a:rPr lang="en-US" sz="1800" b="1">
                <a:sym typeface="+mn-ea"/>
              </a:rPr>
              <a:t>- Planning </a:t>
            </a:r>
            <a:r>
              <a:rPr lang="en-US" sz="1800">
                <a:sym typeface="+mn-ea"/>
              </a:rPr>
              <a:t>of Agent (complex reasoning/math modeling/automatic </a:t>
            </a:r>
            <a:r>
              <a:rPr lang="en-US" altLang="en-US" sz="1800">
                <a:sym typeface="+mn-ea"/>
              </a:rPr>
              <a:t>theorem </a:t>
            </a:r>
            <a:r>
              <a:rPr lang="en-US" sz="1800">
                <a:sym typeface="+mn-ea"/>
              </a:rPr>
              <a:t>proof)</a:t>
            </a:r>
            <a:endParaRPr lang="en-US" sz="1800"/>
          </a:p>
          <a:p>
            <a:pPr marL="0" indent="0">
              <a:buNone/>
            </a:pPr>
            <a:r>
              <a:rPr lang="en-US" altLang="en-US" sz="1800" b="1">
                <a:sym typeface="+mn-ea"/>
              </a:rPr>
              <a:t>- Perception </a:t>
            </a:r>
            <a:r>
              <a:rPr lang="en-US" sz="1800">
                <a:sym typeface="+mn-ea"/>
              </a:rPr>
              <a:t>of Agent (audio,vision, time-series, etc.)</a:t>
            </a:r>
            <a:endParaRPr lang="en-US" sz="1800"/>
          </a:p>
          <a:p>
            <a:pPr marL="0" indent="0">
              <a:buNone/>
            </a:pPr>
            <a:r>
              <a:rPr lang="en-US" sz="1800" b="1">
                <a:sym typeface="+mn-ea"/>
              </a:rPr>
              <a:t>- Human-agent interaction </a:t>
            </a:r>
            <a:r>
              <a:rPr lang="en-US" sz="1800">
                <a:sym typeface="+mn-ea"/>
              </a:rPr>
              <a:t>(HCI, agent similation, brain-computer interface etc.)</a:t>
            </a:r>
            <a:endParaRPr lang="en-US" sz="1800" b="1"/>
          </a:p>
          <a:p>
            <a:pPr marL="0" indent="0">
              <a:buNone/>
            </a:pPr>
            <a:r>
              <a:rPr lang="en-US" sz="1800" b="1">
                <a:sym typeface="+mn-ea"/>
              </a:rPr>
              <a:t>- Applications </a:t>
            </a:r>
            <a:r>
              <a:rPr lang="en-US" sz="1800">
                <a:sym typeface="+mn-ea"/>
              </a:rPr>
              <a:t>of Agent (</a:t>
            </a:r>
            <a:r>
              <a:rPr lang="en-US" sz="1800" b="1">
                <a:sym typeface="+mn-ea"/>
              </a:rPr>
              <a:t>Medical</a:t>
            </a:r>
            <a:r>
              <a:rPr lang="en-US" sz="1800">
                <a:sym typeface="+mn-ea"/>
              </a:rPr>
              <a:t>/finnacial/legal/education) </a:t>
            </a:r>
            <a:endParaRPr lang="en-US" sz="1800">
              <a:sym typeface="+mn-ea"/>
            </a:endParaRPr>
          </a:p>
          <a:p>
            <a:pPr marL="0" indent="0">
              <a:buNone/>
            </a:pPr>
            <a:endParaRPr lang="en-US" altLang="en-US" sz="1800" b="1">
              <a:sym typeface="+mn-ea"/>
            </a:endParaRPr>
          </a:p>
          <a:p>
            <a:pPr marL="0" indent="0">
              <a:buNone/>
            </a:pPr>
            <a:r>
              <a:rPr lang="en-US" sz="1400" b="1"/>
              <a:t>Best papers:</a:t>
            </a:r>
            <a:endParaRPr lang="en-US" sz="1400"/>
          </a:p>
          <a:p>
            <a:pPr marL="0" indent="0">
              <a:buNone/>
            </a:pPr>
            <a:r>
              <a:rPr lang="en-US" sz="1400"/>
              <a:t>- </a:t>
            </a:r>
            <a:r>
              <a:rPr lang="en-US" sz="1400">
                <a:sym typeface="+mn-ea"/>
              </a:rPr>
              <a:t>Best paper </a:t>
            </a:r>
            <a:r>
              <a:rPr lang="en-US" sz="1400"/>
              <a:t>Honorable mention for SIGIR 2017 </a:t>
            </a:r>
            <a:endParaRPr lang="en-US" sz="1400"/>
          </a:p>
          <a:p>
            <a:pPr marL="0" indent="0">
              <a:buNone/>
            </a:pPr>
            <a:r>
              <a:rPr lang="en-US" sz="1400"/>
              <a:t>- NAACL 2019 Best Explainable NLP paper</a:t>
            </a:r>
            <a:endParaRPr lang="en-US" sz="1400"/>
          </a:p>
          <a:p>
            <a:pPr marL="0" indent="0">
              <a:buNone/>
            </a:pPr>
            <a:r>
              <a:rPr lang="en-US" sz="1400"/>
              <a:t>- NLPCC 2022 Best Paper</a:t>
            </a:r>
            <a:endParaRPr lang="en-US" sz="1400"/>
          </a:p>
          <a:p>
            <a:pPr marL="0" indent="0">
              <a:buNone/>
            </a:pPr>
            <a:r>
              <a:rPr lang="en-US" sz="1400"/>
              <a:t>- ICLR 2025 Finnacial AI 2025</a:t>
            </a:r>
            <a:endParaRPr lang="en-US" sz="1400"/>
          </a:p>
          <a:p>
            <a:pPr marL="0" algn="l">
              <a:buClrTx/>
              <a:buSzTx/>
              <a:buNone/>
            </a:pPr>
            <a:r>
              <a:rPr lang="en-US" sz="1400" b="1">
                <a:sym typeface="+mn-ea"/>
              </a:rPr>
              <a:t>Huggingface</a:t>
            </a:r>
            <a:r>
              <a:rPr lang="en-US" sz="1400">
                <a:sym typeface="+mn-ea"/>
              </a:rPr>
              <a:t>: https://huggingface.co/FreedomIntelligence </a:t>
            </a:r>
            <a:endParaRPr lang="en-US" sz="1400"/>
          </a:p>
          <a:p>
            <a:pPr marL="0" algn="l">
              <a:buClrTx/>
              <a:buSzTx/>
              <a:buNone/>
            </a:pPr>
            <a:r>
              <a:rPr lang="en-US" sz="1400" b="1">
                <a:sym typeface="+mn-ea"/>
              </a:rPr>
              <a:t>GitHub</a:t>
            </a:r>
            <a:r>
              <a:rPr lang="en-US" sz="1400">
                <a:sym typeface="+mn-ea"/>
              </a:rPr>
              <a:t>: https://github.com/FreedomIntelligence</a:t>
            </a:r>
            <a:endParaRPr lang="en-US" sz="1400"/>
          </a:p>
          <a:p>
            <a:pPr marL="0" indent="0">
              <a:buNone/>
            </a:pPr>
            <a:endParaRPr lang="en-US" sz="1400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Micro World Simulation (</a:t>
            </a:r>
            <a:r>
              <a:rPr lang="en-US" altLang="zh-CN" dirty="0" err="1">
                <a:sym typeface="+mn-ea"/>
              </a:rPr>
              <a:t>MicroVerse</a:t>
            </a:r>
            <a:r>
              <a:rPr lang="en-US" altLang="zh-CN" dirty="0">
                <a:sym typeface="+mn-ea"/>
              </a:rPr>
              <a:t>)</a:t>
            </a:r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1385" y="1210945"/>
            <a:ext cx="10133965" cy="487426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686435" y="6052820"/>
            <a:ext cx="108934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/>
              <a:t>Rongsheng Wang, Minghao Wu, Zhou Hongru, Zhihan Yu, Zhenyang Cai, Junying Chen, Benyou Wang. MicroVerse: A Preliminary Exploration Toward a Micro-World Simulation. </a:t>
            </a:r>
            <a:endParaRPr lang="en-US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652" y="3429000"/>
            <a:ext cx="7987841" cy="704180"/>
          </a:xfrm>
        </p:spPr>
        <p:txBody>
          <a:bodyPr/>
          <a:lstStyle/>
          <a:p>
            <a:pPr algn="ctr"/>
            <a:r>
              <a:rPr lang="en-US" altLang="zh-CN" dirty="0"/>
              <a:t>Towards Long-context Multimodal LLMs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617" y="274638"/>
            <a:ext cx="10799801" cy="704180"/>
          </a:xfrm>
        </p:spPr>
        <p:txBody>
          <a:bodyPr/>
          <a:lstStyle/>
          <a:p>
            <a:r>
              <a:rPr lang="en-US" altLang="zh-CN" dirty="0"/>
              <a:t>Scaling multi-modal LLMs to 1000 images </a:t>
            </a:r>
            <a:r>
              <a:rPr lang="zh-CN" altLang="en-US" dirty="0"/>
              <a:t>（</a:t>
            </a:r>
            <a:r>
              <a:rPr lang="en-US" altLang="zh-CN" dirty="0"/>
              <a:t>Long Context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7359" y="6107638"/>
            <a:ext cx="10799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err="1"/>
              <a:t>Dingjie</a:t>
            </a:r>
            <a:r>
              <a:rPr lang="en-US" altLang="zh-CN" sz="1400" dirty="0"/>
              <a:t> Song, et.al Benyou Wang. MILEBENCH: Benchmarking MLLMs in Long Context, submitted to COLM 2024. https://arxiv.org/abs/2404.18532</a:t>
            </a:r>
            <a:endParaRPr lang="en-US" altLang="zh-CN" sz="1400" dirty="0"/>
          </a:p>
          <a:p>
            <a:r>
              <a:rPr lang="en-US" altLang="zh-CN" sz="1400" dirty="0" err="1"/>
              <a:t>Xidong</a:t>
            </a:r>
            <a:r>
              <a:rPr lang="en-US" altLang="zh-CN" sz="1400" dirty="0"/>
              <a:t> Wang, et.al. Benyou Wang. </a:t>
            </a:r>
            <a:r>
              <a:rPr lang="en-US" altLang="zh-CN" sz="1400" dirty="0" err="1"/>
              <a:t>LongLLaVA</a:t>
            </a:r>
            <a:r>
              <a:rPr lang="en-US" altLang="zh-CN" sz="1400" dirty="0"/>
              <a:t>,</a:t>
            </a:r>
            <a:r>
              <a:rPr lang="zh-CN" altLang="en-US" sz="1400" dirty="0"/>
              <a:t> </a:t>
            </a:r>
            <a:r>
              <a:rPr lang="en-US" altLang="zh-CN" sz="1400" dirty="0"/>
              <a:t>scaling multi-modal LLMs to 1000 images. In Progress</a:t>
            </a:r>
            <a:endParaRPr lang="zh-CN" alt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080" y="1594975"/>
            <a:ext cx="4954357" cy="41801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开源模型长上下文效果不佳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792" y="1417227"/>
            <a:ext cx="9397525" cy="465604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已有</a:t>
            </a:r>
            <a:r>
              <a:rPr lang="en-US" altLang="zh-CN" dirty="0"/>
              <a:t>benchmark</a:t>
            </a:r>
            <a:r>
              <a:rPr lang="zh-CN" altLang="en-US" dirty="0"/>
              <a:t>的图片个数较少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0590" y="1530033"/>
            <a:ext cx="9370820" cy="470385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Results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5"/>
          <a:stretch>
            <a:fillRect/>
          </a:stretch>
        </p:blipFill>
        <p:spPr>
          <a:xfrm>
            <a:off x="2469734" y="1555335"/>
            <a:ext cx="7422077" cy="448226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Application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： 高分辨率的图片理解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套娃</a:t>
            </a:r>
            <a:r>
              <a:rPr lang="en-US" altLang="zh-CN" dirty="0"/>
              <a:t>patching </a:t>
            </a:r>
            <a:r>
              <a:rPr lang="zh-CN" altLang="en-US" dirty="0"/>
              <a:t>（模型需要支持更长的上下文）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/>
          <a:srcRect t="1864"/>
          <a:stretch>
            <a:fillRect/>
          </a:stretch>
        </p:blipFill>
        <p:spPr>
          <a:xfrm>
            <a:off x="-160119" y="2082847"/>
            <a:ext cx="12192000" cy="32865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0371" y="5807527"/>
            <a:ext cx="7571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支持更细粒度的</a:t>
            </a:r>
            <a:r>
              <a:rPr lang="en-US" altLang="zh-CN" dirty="0"/>
              <a:t>patching</a:t>
            </a:r>
            <a:r>
              <a:rPr lang="zh-CN" altLang="en-US" dirty="0"/>
              <a:t>： </a:t>
            </a:r>
            <a:r>
              <a:rPr lang="en-US" altLang="zh-CN" dirty="0"/>
              <a:t>1*1  2*2  4*4  8*8 16*16</a:t>
            </a:r>
            <a:endParaRPr lang="en-US" altLang="zh-CN" dirty="0"/>
          </a:p>
        </p:txBody>
      </p:sp>
      <p:sp>
        <p:nvSpPr>
          <p:cNvPr id="7" name="Rectangle 6"/>
          <p:cNvSpPr/>
          <p:nvPr/>
        </p:nvSpPr>
        <p:spPr>
          <a:xfrm>
            <a:off x="3169965" y="6227554"/>
            <a:ext cx="5192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https://llava-vl.github.io/blog/2024-01-30-llava-next/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Application 2</a:t>
            </a:r>
            <a:r>
              <a:rPr lang="zh-CN" altLang="en-US" dirty="0"/>
              <a:t>：视频理解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57537" y="5776989"/>
            <a:ext cx="33127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https://arxiv.org/pdf/2306.07207</a:t>
            </a:r>
            <a:endParaRPr lang="en-US" altLang="zh-CN" dirty="0"/>
          </a:p>
          <a:p>
            <a:r>
              <a:rPr lang="zh-CN" altLang="en-US" dirty="0"/>
              <a:t>https://arxiv.org/abs/2311.10122</a:t>
            </a:r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112" y="1081011"/>
            <a:ext cx="10262616" cy="443189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617" y="274638"/>
            <a:ext cx="10648465" cy="704180"/>
          </a:xfrm>
        </p:spPr>
        <p:txBody>
          <a:bodyPr/>
          <a:lstStyle/>
          <a:p>
            <a:r>
              <a:rPr lang="en-US" altLang="zh-CN" dirty="0"/>
              <a:t>Application 3</a:t>
            </a:r>
            <a:r>
              <a:rPr lang="zh-CN" altLang="en-US" dirty="0"/>
              <a:t>：长上下文的多模态</a:t>
            </a:r>
            <a:r>
              <a:rPr lang="en-US" altLang="zh-CN" dirty="0"/>
              <a:t>Agent  </a:t>
            </a:r>
            <a:r>
              <a:rPr lang="zh-CN" altLang="en-US" dirty="0"/>
              <a:t>（</a:t>
            </a:r>
            <a:r>
              <a:rPr lang="en-US" altLang="zh-CN" dirty="0"/>
              <a:t>Mobile Agent</a:t>
            </a:r>
            <a:r>
              <a:rPr lang="zh-CN" altLang="en-US" dirty="0"/>
              <a:t>）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36" y="1097075"/>
            <a:ext cx="8279473" cy="46638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3617" y="6063848"/>
            <a:ext cx="11341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err="1"/>
              <a:t>Junyang</a:t>
            </a:r>
            <a:r>
              <a:rPr lang="en-US" altLang="zh-CN" sz="1400" dirty="0"/>
              <a:t> Wang, Haiyang Xu, </a:t>
            </a:r>
            <a:r>
              <a:rPr lang="en-US" altLang="zh-CN" sz="1400" dirty="0" err="1"/>
              <a:t>Haitao</a:t>
            </a:r>
            <a:r>
              <a:rPr lang="en-US" altLang="zh-CN" sz="1400" dirty="0"/>
              <a:t> Jia, Xi Zhang, Ming Yan, </a:t>
            </a:r>
            <a:r>
              <a:rPr lang="en-US" altLang="zh-CN" sz="1400" dirty="0" err="1"/>
              <a:t>Weizhou</a:t>
            </a:r>
            <a:r>
              <a:rPr lang="en-US" altLang="zh-CN" sz="1400" dirty="0"/>
              <a:t> Shen, Ji Zhang, Fei Huang, </a:t>
            </a:r>
            <a:r>
              <a:rPr lang="en-US" altLang="zh-CN" sz="1400" dirty="0" err="1"/>
              <a:t>Jitao</a:t>
            </a:r>
            <a:r>
              <a:rPr lang="en-US" altLang="zh-CN" sz="1400" dirty="0"/>
              <a:t> Sang. Mobile-Agent-v2: Mobile Device Operation Assistant with Effective Navigation via Multi-Agent Collaboration. https://arxiv.org/pdf/2406.01014</a:t>
            </a:r>
            <a:endParaRPr lang="zh-CN" alt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4263645" y="5727721"/>
            <a:ext cx="1733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Software Testing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617" y="274638"/>
            <a:ext cx="7987841" cy="704180"/>
          </a:xfrm>
        </p:spPr>
        <p:txBody>
          <a:bodyPr/>
          <a:lstStyle/>
          <a:p>
            <a:r>
              <a:rPr lang="en-US" altLang="zh-CN" dirty="0"/>
              <a:t>Application 4</a:t>
            </a:r>
            <a:r>
              <a:rPr lang="zh-CN" altLang="en-US" dirty="0"/>
              <a:t>：病理图像理解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715" y="2212417"/>
            <a:ext cx="5967724" cy="29049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35936" y="6252718"/>
            <a:ext cx="7915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https://www.nsfc.gov.cn/csc/20345/20348/pdf/2022/202202-225-234.pdf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 </a:t>
            </a:r>
            <a:r>
              <a:rPr lang="en-US" altLang="zh-CN" dirty="0"/>
              <a:t>is Generalist Multi-modal AI ？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055" y="1095840"/>
            <a:ext cx="11018848" cy="4785395"/>
          </a:xfrm>
        </p:spPr>
        <p:txBody>
          <a:bodyPr/>
          <a:lstStyle/>
          <a:p>
            <a:r>
              <a:rPr lang="en-US" altLang="zh-CN" b="1" dirty="0"/>
              <a:t>Foundation models</a:t>
            </a:r>
            <a:r>
              <a:rPr lang="en-US" altLang="zh-CN" dirty="0"/>
              <a:t>: one model fits everything (without or with minor adaptions)</a:t>
            </a:r>
            <a:endParaRPr lang="en-US" altLang="zh-CN" dirty="0"/>
          </a:p>
          <a:p>
            <a:r>
              <a:rPr lang="en-US" altLang="zh-CN" dirty="0"/>
              <a:t>On Modalities</a:t>
            </a:r>
            <a:endParaRPr lang="en-US" altLang="zh-CN" dirty="0"/>
          </a:p>
          <a:p>
            <a:pPr lvl="1"/>
            <a:r>
              <a:rPr lang="en-US" altLang="zh-CN" dirty="0"/>
              <a:t>More Modalities for </a:t>
            </a:r>
            <a:r>
              <a:rPr lang="en-US" altLang="zh-CN" b="1" dirty="0"/>
              <a:t>Understanding</a:t>
            </a:r>
            <a:endParaRPr lang="en-US" altLang="zh-CN" b="1" dirty="0"/>
          </a:p>
          <a:p>
            <a:pPr lvl="2"/>
            <a:r>
              <a:rPr lang="en-US" altLang="zh-CN" dirty="0"/>
              <a:t>Images (</a:t>
            </a:r>
            <a:r>
              <a:rPr lang="en-US" altLang="zh-CN" dirty="0" err="1"/>
              <a:t>ALLaVA</a:t>
            </a:r>
            <a:r>
              <a:rPr lang="en-US" altLang="zh-CN" dirty="0"/>
              <a:t>)</a:t>
            </a:r>
            <a:r>
              <a:rPr lang="zh-CN" altLang="en-US" dirty="0"/>
              <a:t>，</a:t>
            </a:r>
            <a:r>
              <a:rPr lang="en-US" altLang="zh-CN" dirty="0"/>
              <a:t>Speech (</a:t>
            </a:r>
            <a:r>
              <a:rPr lang="en-US" altLang="zh-CN" dirty="0" err="1"/>
              <a:t>SoundWave</a:t>
            </a:r>
            <a:r>
              <a:rPr lang="en-US" altLang="zh-CN" dirty="0"/>
              <a:t>)</a:t>
            </a:r>
            <a:r>
              <a:rPr lang="zh-CN" altLang="en-US" dirty="0"/>
              <a:t>，</a:t>
            </a:r>
            <a:r>
              <a:rPr lang="en-US" altLang="zh-CN" dirty="0"/>
              <a:t>EEG (</a:t>
            </a:r>
            <a:r>
              <a:rPr lang="en-US" altLang="zh-CN" dirty="0" err="1"/>
              <a:t>WaveMind</a:t>
            </a:r>
            <a:r>
              <a:rPr lang="en-US" altLang="zh-CN" dirty="0"/>
              <a:t>)</a:t>
            </a:r>
            <a:r>
              <a:rPr lang="zh-CN" altLang="en-US" dirty="0"/>
              <a:t>，</a:t>
            </a:r>
            <a:r>
              <a:rPr lang="en-US" altLang="zh-CN" dirty="0"/>
              <a:t>Motion (</a:t>
            </a:r>
            <a:r>
              <a:rPr lang="en-US" altLang="zh-CN" dirty="0" err="1"/>
              <a:t>MotionLLM</a:t>
            </a:r>
            <a:r>
              <a:rPr lang="en-US" altLang="zh-CN" dirty="0"/>
              <a:t>)</a:t>
            </a:r>
            <a:r>
              <a:rPr lang="zh-CN" altLang="en-US" dirty="0"/>
              <a:t>，</a:t>
            </a:r>
            <a:r>
              <a:rPr lang="en-US" altLang="zh-CN" dirty="0"/>
              <a:t>TCM (</a:t>
            </a:r>
            <a:r>
              <a:rPr lang="en-US" altLang="zh-CN" dirty="0" err="1"/>
              <a:t>ShizhenGPT</a:t>
            </a:r>
            <a:r>
              <a:rPr lang="en-US" altLang="zh-CN" dirty="0"/>
              <a:t>)</a:t>
            </a:r>
            <a:endParaRPr lang="en-US" altLang="zh-CN" dirty="0"/>
          </a:p>
          <a:p>
            <a:pPr lvl="1"/>
            <a:r>
              <a:rPr lang="en-US" altLang="zh-CN" dirty="0"/>
              <a:t>More Modalities for </a:t>
            </a:r>
            <a:r>
              <a:rPr lang="en-US" altLang="zh-CN" b="1" dirty="0"/>
              <a:t>Generation</a:t>
            </a:r>
            <a:endParaRPr lang="en-US" altLang="zh-CN" b="1" dirty="0"/>
          </a:p>
          <a:p>
            <a:pPr lvl="2"/>
            <a:r>
              <a:rPr lang="en-US" altLang="zh-CN" dirty="0"/>
              <a:t>Speech (Echo-X)</a:t>
            </a:r>
            <a:r>
              <a:rPr lang="zh-CN" altLang="en-US" dirty="0"/>
              <a:t>，</a:t>
            </a:r>
            <a:r>
              <a:rPr lang="en-US" altLang="zh-CN" dirty="0"/>
              <a:t>Images (Janus-4o)</a:t>
            </a:r>
            <a:r>
              <a:rPr lang="zh-CN" altLang="en-US" dirty="0"/>
              <a:t>，</a:t>
            </a:r>
            <a:r>
              <a:rPr lang="en-US" altLang="zh-CN" dirty="0"/>
              <a:t>Video (</a:t>
            </a:r>
            <a:r>
              <a:rPr lang="en-US" altLang="zh-CN" dirty="0" err="1"/>
              <a:t>MedGen</a:t>
            </a:r>
            <a:r>
              <a:rPr lang="en-US" altLang="zh-CN" dirty="0"/>
              <a:t>)</a:t>
            </a:r>
            <a:r>
              <a:rPr lang="zh-CN" altLang="en-US" dirty="0"/>
              <a:t>，</a:t>
            </a:r>
            <a:r>
              <a:rPr lang="en-US" altLang="zh-CN" dirty="0"/>
              <a:t>Micro World Simulation (</a:t>
            </a:r>
            <a:r>
              <a:rPr lang="en-US" altLang="zh-CN" dirty="0" err="1"/>
              <a:t>MicroVerse</a:t>
            </a:r>
            <a:r>
              <a:rPr lang="en-US" altLang="zh-CN" dirty="0"/>
              <a:t>)</a:t>
            </a:r>
            <a:endParaRPr lang="en-US" altLang="zh-CN" dirty="0"/>
          </a:p>
          <a:p>
            <a:r>
              <a:rPr lang="en-US" altLang="zh-CN" dirty="0"/>
              <a:t>Beyond</a:t>
            </a:r>
            <a:r>
              <a:rPr lang="en-US" altLang="zh-CN" b="1" dirty="0"/>
              <a:t> </a:t>
            </a:r>
            <a:r>
              <a:rPr lang="en-US" altLang="zh-CN" dirty="0"/>
              <a:t>Modalities</a:t>
            </a:r>
            <a:endParaRPr lang="en-US" altLang="zh-CN" b="1" dirty="0"/>
          </a:p>
          <a:p>
            <a:pPr lvl="1"/>
            <a:r>
              <a:rPr lang="en-US" altLang="zh-CN" b="1" dirty="0"/>
              <a:t>Longer</a:t>
            </a:r>
            <a:r>
              <a:rPr lang="en-US" altLang="zh-CN" dirty="0"/>
              <a:t> Context</a:t>
            </a:r>
            <a:endParaRPr lang="en-US" altLang="zh-CN" dirty="0"/>
          </a:p>
          <a:p>
            <a:pPr lvl="2"/>
            <a:r>
              <a:rPr lang="en-US" altLang="zh-CN" dirty="0" err="1"/>
              <a:t>MileBench</a:t>
            </a:r>
            <a:r>
              <a:rPr lang="en-US" altLang="zh-CN" dirty="0"/>
              <a:t>, </a:t>
            </a:r>
            <a:r>
              <a:rPr lang="en-US" altLang="zh-CN" dirty="0" err="1"/>
              <a:t>LongLLaVa</a:t>
            </a:r>
            <a:endParaRPr lang="en-US" altLang="zh-CN" dirty="0"/>
          </a:p>
          <a:p>
            <a:pPr lvl="1"/>
            <a:r>
              <a:rPr lang="en-US" altLang="zh-CN" dirty="0"/>
              <a:t>Better </a:t>
            </a:r>
            <a:r>
              <a:rPr lang="en-US" altLang="zh-CN" b="1" dirty="0"/>
              <a:t>Reasoning</a:t>
            </a:r>
            <a:endParaRPr lang="en-US" altLang="zh-CN" b="1" dirty="0"/>
          </a:p>
          <a:p>
            <a:pPr lvl="2"/>
            <a:r>
              <a:rPr lang="en-US" altLang="zh-CN" b="1" dirty="0"/>
              <a:t>HuatuoGPT-o1</a:t>
            </a:r>
            <a:r>
              <a:rPr lang="zh-CN" altLang="en-US" b="1" dirty="0"/>
              <a:t>，</a:t>
            </a:r>
            <a:r>
              <a:rPr lang="en-US" altLang="zh-CN" b="1" dirty="0"/>
              <a:t>Video-R1</a:t>
            </a:r>
            <a:endParaRPr lang="en-US" altLang="zh-CN" b="1" dirty="0"/>
          </a:p>
          <a:p>
            <a:r>
              <a:rPr lang="en-US" altLang="zh-CN" dirty="0"/>
              <a:t>Future of Multi-modal AI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" y="274955"/>
            <a:ext cx="10703560" cy="704215"/>
          </a:xfrm>
        </p:spPr>
        <p:txBody>
          <a:bodyPr/>
          <a:lstStyle/>
          <a:p>
            <a:r>
              <a:rPr lang="en-US" dirty="0"/>
              <a:t>LongLLaVA: </a:t>
            </a:r>
            <a:r>
              <a:rPr lang="en-US" altLang="en-US">
                <a:sym typeface="+mn-ea"/>
              </a:rPr>
              <a:t>Scaling LLMs to 1000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sp>
        <p:nvSpPr>
          <p:cNvPr id="5" name="AutoShape 2" descr="https://cdn.prod.website-files.com/60fd4503684b466578c0d307/65fc2607612a6f271c8e402c_jamba-architecture.sv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Text Box 2"/>
          <p:cNvSpPr txBox="1"/>
          <p:nvPr/>
        </p:nvSpPr>
        <p:spPr>
          <a:xfrm>
            <a:off x="0" y="5879465"/>
            <a:ext cx="121926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/>
              <a:t>Xidong Wang, Dingjie Song, Shunian Chen, Junyin Chen, Zhenyang Cai, Chen Zhang, Lichao Sun, Benyou Wang. LongLLaVA: Scaling Multi-modal LLMs to 1000 Images Efficiently via a Hybrid Architecture. Findings of EMNLP 2025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135" y="1778000"/>
            <a:ext cx="11493500" cy="378333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652" y="3429000"/>
            <a:ext cx="7987841" cy="704180"/>
          </a:xfrm>
        </p:spPr>
        <p:txBody>
          <a:bodyPr/>
          <a:lstStyle/>
          <a:p>
            <a:pPr algn="ctr"/>
            <a:r>
              <a:rPr lang="en-US" altLang="zh-CN" dirty="0"/>
              <a:t>Better Reasoning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HuatuoGPT-o1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93040" y="5819140"/>
            <a:ext cx="118065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/>
              <a:t>Junying Chen, Zhenyang Cai, Ke Ji, Xidong Wang, Wanlong Liu, Rongsheng Wang, Jianye Hou, Benyou Wang. HuatuoGPT-o1, Towards Medical Complex Reasoning with LLMs. Findings of ACL 2025.</a:t>
            </a:r>
            <a:endParaRPr lang="en-US"/>
          </a:p>
        </p:txBody>
      </p:sp>
      <p:pic>
        <p:nvPicPr>
          <p:cNvPr id="6" name="Picture 5" descr="ef26f11428583fa68cd339d5695e56e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880" y="1596390"/>
            <a:ext cx="10848975" cy="398907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Video-R1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30175" y="6052820"/>
            <a:ext cx="117348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/>
              <a:t>Kaituo Feng, Kaixiong Gong, Bohao Li, Zonghao Guo, Yibing Wang, Tianshuo Peng, Junfei Wu, Xiaoying Zhang, Benyou Wang, Xiangyu Yue. Video-R1: Reinforcing Video Reasoning in MLLMs. NeurIPS 2025.</a:t>
            </a:r>
            <a:endParaRPr lang="en-US"/>
          </a:p>
        </p:txBody>
      </p:sp>
      <p:pic>
        <p:nvPicPr>
          <p:cNvPr id="6" name="Picture 5" descr="051e6f3a-127b-4109-9185-3021724609b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880" y="1324610"/>
            <a:ext cx="11118215" cy="438213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652" y="3429000"/>
            <a:ext cx="7987841" cy="704180"/>
          </a:xfrm>
        </p:spPr>
        <p:txBody>
          <a:bodyPr/>
          <a:lstStyle/>
          <a:p>
            <a:pPr algn="ctr"/>
            <a:r>
              <a:rPr lang="en-US" altLang="zh-CN" dirty="0"/>
              <a:t>More Applications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283" y="1319289"/>
            <a:ext cx="9383434" cy="4353533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62915" y="5744845"/>
            <a:ext cx="115804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en-US" altLang="en-US" sz="1400"/>
          </a:p>
          <a:p>
            <a:r>
              <a:rPr lang="en-US" altLang="en-US" sz="1400"/>
              <a:t>Junying Chen, Chi Gui, Ruyi Ouyang, Anningzhe Gao, Shunian Chen, Guiming Hardy Chen, Xidong Wang, Ruifei Zhang, Zhenyang Cai, Ke Ji, Guangjun Yu, Xiang Wan, Benyou Wang.HuatuoGPT-Vision, Towards Injecting Medical Visual Knowledge into Multimodal LLMs at Scale. EMNLP 2024</a:t>
            </a:r>
            <a:endParaRPr lang="en-US" altLang="en-US" sz="140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3033" y="274638"/>
            <a:ext cx="12009383" cy="704180"/>
          </a:xfrm>
        </p:spPr>
        <p:txBody>
          <a:bodyPr/>
          <a:lstStyle/>
          <a:p>
            <a:r>
              <a:rPr lang="en-US" altLang="zh-CN" dirty="0"/>
              <a:t>HuatuoGPT-vision: Injecting Multimodal Medical knowledge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8800" y="1873377"/>
            <a:ext cx="7924800" cy="32575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62915" y="5744845"/>
            <a:ext cx="1158049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en-US" altLang="en-US" sz="1400"/>
          </a:p>
          <a:p>
            <a:r>
              <a:rPr lang="en-US" altLang="en-US" sz="1400"/>
              <a:t>Junying Chen, Chi Gui, Ruyi Ouyang, Anningzhe Gao, Shunian Chen, Guiming Hardy Chen, Xidong Wang, Ruifei Zhang, Zhenyang Cai, Ke Ji, Guangjun Yu, Xiang Wan, Benyou Wang.HuatuoGPT-Vision, Towards Injecting Medical Visual Knowledge into Multimodal LLMs at Scale. EMNLP 2024</a:t>
            </a:r>
            <a:endParaRPr lang="en-US" altLang="en-US" sz="1400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pic>
        <p:nvPicPr>
          <p:cNvPr id="1026" name="Picture 2" descr="http://sribd.cn/sites/default/files/inline-images/%E5%9B%BE%E7%89%871_17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684" y="1198728"/>
            <a:ext cx="4196017" cy="45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32521" y="6272295"/>
            <a:ext cx="11795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/>
              <a:t>https://eval.ai/web/challenges/challenge-page/2179/leaderboard/5377/Health%2520%2526%2520Medicine</a:t>
            </a:r>
            <a:endParaRPr lang="zh-CN" altLang="en-US" sz="1400" dirty="0"/>
          </a:p>
        </p:txBody>
      </p:sp>
      <p:sp>
        <p:nvSpPr>
          <p:cNvPr id="3" name="Text Box 2"/>
          <p:cNvSpPr txBox="1"/>
          <p:nvPr/>
        </p:nvSpPr>
        <p:spPr>
          <a:xfrm>
            <a:off x="3826510" y="57867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在</a:t>
            </a:r>
            <a:r>
              <a:rPr lang="en-US" altLang="zh-CN"/>
              <a:t>huggingface </a:t>
            </a:r>
            <a:r>
              <a:rPr lang="zh-CN" altLang="en-US"/>
              <a:t>的单月下载量超过</a:t>
            </a:r>
            <a:r>
              <a:rPr lang="en-US" altLang="zh-CN"/>
              <a:t>20</a:t>
            </a:r>
            <a:r>
              <a:rPr lang="zh-CN" altLang="en-US"/>
              <a:t>万</a:t>
            </a:r>
            <a:endParaRPr lang="zh-CN" altLang="en-US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</a:t>
            </a:r>
            <a:r>
              <a:rPr lang="en-US" altLang="zh-CN" dirty="0"/>
              <a:t>Future</a:t>
            </a:r>
            <a:endParaRPr lang="en-US" altLang="zh-C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Unified model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Agentic use </a:t>
            </a:r>
            <a:r>
              <a:rPr lang="en-US" altLang="zh-CN" dirty="0">
                <a:sym typeface="+mn-ea"/>
              </a:rPr>
              <a:t>for Multimodal LLMs (Mobile Agent)</a:t>
            </a:r>
            <a:endParaRPr lang="en-US" altLang="zh-CN" dirty="0">
              <a:sym typeface="+mn-ea"/>
            </a:endParaRPr>
          </a:p>
          <a:p>
            <a:pPr lvl="0"/>
            <a:r>
              <a:rPr lang="en-US" altLang="zh-CN" sz="2000" dirty="0">
                <a:sym typeface="+mn-ea"/>
              </a:rPr>
              <a:t>Multimodal Reasoning</a:t>
            </a:r>
            <a:endParaRPr lang="en-US" altLang="zh-CN" sz="2000" dirty="0">
              <a:sym typeface="+mn-ea"/>
            </a:endParaRPr>
          </a:p>
          <a:p>
            <a:pPr lvl="1"/>
            <a:r>
              <a:rPr lang="en-US" altLang="zh-CN" sz="2000" dirty="0">
                <a:sym typeface="+mn-ea"/>
              </a:rPr>
              <a:t>involving visual search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Vision-language-action Models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Multimodal  </a:t>
            </a:r>
            <a:r>
              <a:rPr lang="en-US" altLang="zh-CN" dirty="0">
                <a:sym typeface="+mn-ea"/>
              </a:rPr>
              <a:t>Environment and Agent Evolution</a:t>
            </a:r>
            <a:endParaRPr lang="zh-CN" altLang="en-US" dirty="0">
              <a:sym typeface="+mn-ea"/>
            </a:endParaRPr>
          </a:p>
          <a:p>
            <a:pPr lvl="0"/>
            <a:r>
              <a:rPr lang="en-US" altLang="zh-CN" dirty="0">
                <a:sym typeface="+mn-ea"/>
              </a:rPr>
              <a:t>Multimodal LLMs in mobile/edge devices</a:t>
            </a:r>
            <a:endParaRPr lang="en-US" altLang="zh-CN" dirty="0">
              <a:sym typeface="+mn-ea"/>
            </a:endParaRPr>
          </a:p>
          <a:p>
            <a:pPr lvl="0"/>
            <a:r>
              <a:rPr lang="en-US" altLang="zh-CN" dirty="0">
                <a:sym typeface="+mn-ea"/>
              </a:rPr>
              <a:t>Multimodal LLMs for low-resourced languages</a:t>
            </a:r>
            <a:endParaRPr lang="zh-CN" altLang="en-US" dirty="0">
              <a:sym typeface="+mn-ea"/>
            </a:endParaRPr>
          </a:p>
          <a:p>
            <a:r>
              <a:rPr lang="en-US" altLang="zh-CN" dirty="0"/>
              <a:t>Broader applications on Science, Engineering and Social Science</a:t>
            </a:r>
            <a:endParaRPr lang="en-US" altLang="zh-CN" dirty="0"/>
          </a:p>
          <a:p>
            <a:pPr lvl="1"/>
            <a:r>
              <a:rPr lang="en-US" altLang="zh-CN" sz="1800" dirty="0"/>
              <a:t>solve specific problems</a:t>
            </a:r>
            <a:endParaRPr lang="en-US" altLang="zh-CN" sz="1800" dirty="0"/>
          </a:p>
          <a:p>
            <a:pPr lvl="1"/>
            <a:endParaRPr lang="en-US" altLang="zh-CN" dirty="0">
              <a:sym typeface="+mn-ea"/>
            </a:endParaRPr>
          </a:p>
          <a:p>
            <a:pPr lvl="0"/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605" y="1844824"/>
            <a:ext cx="8189033" cy="730251"/>
          </a:xfrm>
        </p:spPr>
        <p:txBody>
          <a:bodyPr>
            <a:normAutofit/>
          </a:bodyPr>
          <a:lstStyle/>
          <a:p>
            <a:r>
              <a:rPr lang="en-US" altLang="zh-CN" sz="4350" dirty="0">
                <a:latin typeface="华文中宋" panose="02010600040101010101" pitchFamily="2" charset="-122"/>
                <a:ea typeface="华文中宋" panose="02010600040101010101" pitchFamily="2" charset="-122"/>
              </a:rPr>
              <a:t>Thanks </a:t>
            </a:r>
            <a:endParaRPr lang="zh-CN" altLang="en-US" sz="435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"/>
          </p:nvPr>
        </p:nvSpPr>
        <p:spPr>
          <a:xfrm>
            <a:off x="500331" y="3702125"/>
            <a:ext cx="11412747" cy="453583"/>
          </a:xfrm>
        </p:spPr>
        <p:txBody>
          <a:bodyPr>
            <a:noAutofit/>
          </a:bodyPr>
          <a:lstStyle/>
          <a:p>
            <a:r>
              <a:rPr lang="en-US" altLang="zh-CN" sz="3200" dirty="0">
                <a:solidFill>
                  <a:srgbClr val="882E73"/>
                </a:solidFill>
                <a:latin typeface="华文中宋" panose="02010600040101010101" pitchFamily="2" charset="-122"/>
                <a:ea typeface="华文中宋" panose="02010600040101010101" pitchFamily="2" charset="-122"/>
                <a:hlinkClick r:id="rId1"/>
              </a:rPr>
              <a:t>wangbenyou@cuhk.edu.cn</a:t>
            </a:r>
            <a:r>
              <a:rPr lang="zh-CN" altLang="en-US" sz="3200" dirty="0">
                <a:solidFill>
                  <a:srgbClr val="882E73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endParaRPr lang="en-US" altLang="zh-CN" sz="3200" dirty="0">
              <a:solidFill>
                <a:srgbClr val="882E73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endParaRPr lang="en-US" altLang="zh-CN" sz="4400" dirty="0">
              <a:solidFill>
                <a:srgbClr val="882E73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617" y="274638"/>
            <a:ext cx="9576426" cy="704180"/>
          </a:xfrm>
        </p:spPr>
        <p:txBody>
          <a:bodyPr/>
          <a:lstStyle/>
          <a:p>
            <a:r>
              <a:rPr lang="en-US" altLang="zh-CN" dirty="0"/>
              <a:t>Why Generalist Multi-modal AI is language–centric ?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055" y="1095840"/>
            <a:ext cx="11018848" cy="4785395"/>
          </a:xfrm>
        </p:spPr>
        <p:txBody>
          <a:bodyPr/>
          <a:lstStyle/>
          <a:p>
            <a:r>
              <a:rPr lang="en-US" altLang="zh-CN" dirty="0"/>
              <a:t>Language has massive </a:t>
            </a:r>
            <a:r>
              <a:rPr lang="en-US" altLang="zh-CN" b="1" dirty="0"/>
              <a:t>knowledge</a:t>
            </a:r>
            <a:endParaRPr lang="en-US" altLang="zh-CN" b="1" dirty="0"/>
          </a:p>
          <a:p>
            <a:pPr lvl="1"/>
            <a:r>
              <a:rPr lang="en-US" altLang="zh-CN" dirty="0"/>
              <a:t>“</a:t>
            </a:r>
            <a:r>
              <a:rPr lang="en-US" altLang="zh-CN" i="1" dirty="0"/>
              <a:t>The sun rises in the east</a:t>
            </a:r>
            <a:r>
              <a:rPr lang="en-US" altLang="zh-CN" dirty="0"/>
              <a:t>”</a:t>
            </a:r>
            <a:endParaRPr lang="en-US" altLang="zh-CN" dirty="0"/>
          </a:p>
          <a:p>
            <a:r>
              <a:rPr lang="en-US" altLang="zh-CN" dirty="0"/>
              <a:t>Language is a great tool for </a:t>
            </a:r>
            <a:r>
              <a:rPr lang="en-US" altLang="zh-CN" b="1" dirty="0"/>
              <a:t>communication</a:t>
            </a:r>
            <a:endParaRPr lang="en-US" altLang="zh-CN" b="1" dirty="0"/>
          </a:p>
          <a:p>
            <a:pPr lvl="1"/>
            <a:r>
              <a:rPr lang="en-US" altLang="zh-CN" dirty="0"/>
              <a:t>The interface between Humans and Machines</a:t>
            </a:r>
            <a:endParaRPr lang="en-US" altLang="zh-CN" dirty="0"/>
          </a:p>
          <a:p>
            <a:r>
              <a:rPr lang="en-US" altLang="zh-CN" dirty="0"/>
              <a:t>Language can </a:t>
            </a:r>
            <a:r>
              <a:rPr lang="en-US" altLang="zh-CN" b="1" dirty="0"/>
              <a:t>reason and plan</a:t>
            </a:r>
            <a:endParaRPr lang="en-US" altLang="zh-CN" b="1" dirty="0"/>
          </a:p>
          <a:p>
            <a:pPr lvl="1"/>
            <a:r>
              <a:rPr lang="en-US" altLang="zh-CN" dirty="0"/>
              <a:t>Language is the Medium of thought (</a:t>
            </a:r>
            <a:r>
              <a:rPr lang="zh-CN" altLang="en-US" dirty="0"/>
              <a:t>思考的介质</a:t>
            </a:r>
            <a:r>
              <a:rPr lang="en-US" altLang="zh-CN" dirty="0"/>
              <a:t>)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3273878" y="4413104"/>
            <a:ext cx="3290207" cy="7756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LLMs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94305" y="5393055"/>
            <a:ext cx="2691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more (full) modality in 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94305" y="3839845"/>
            <a:ext cx="26917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more (full) modality out 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0400" y="4477741"/>
            <a:ext cx="2155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Longer context</a:t>
            </a:r>
            <a:endParaRPr lang="en-US" altLang="zh-CN" dirty="0"/>
          </a:p>
          <a:p>
            <a:r>
              <a:rPr lang="en-US" altLang="zh-CN" dirty="0"/>
              <a:t>Better reasoning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617" y="274638"/>
            <a:ext cx="10662276" cy="704180"/>
          </a:xfrm>
        </p:spPr>
        <p:txBody>
          <a:bodyPr/>
          <a:lstStyle/>
          <a:p>
            <a:r>
              <a:rPr lang="en-US" altLang="zh-CN" dirty="0"/>
              <a:t>Generalist Multi-modal AI:  Top-down or bottom-up?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617" y="1340768"/>
            <a:ext cx="11018848" cy="4785395"/>
          </a:xfrm>
        </p:spPr>
        <p:txBody>
          <a:bodyPr/>
          <a:lstStyle/>
          <a:p>
            <a:r>
              <a:rPr lang="en-US" altLang="zh-CN" dirty="0"/>
              <a:t>GMAI is the final goal</a:t>
            </a:r>
            <a:endParaRPr lang="en-US" altLang="zh-CN" dirty="0"/>
          </a:p>
          <a:p>
            <a:r>
              <a:rPr lang="en-US" altLang="zh-CN" dirty="0"/>
              <a:t>The road towards this goal might involves different specialized Multi-modal LLMs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1859433" y="3047665"/>
            <a:ext cx="1439701" cy="2155372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Isosceles Triangle 5"/>
          <p:cNvSpPr/>
          <p:nvPr/>
        </p:nvSpPr>
        <p:spPr>
          <a:xfrm>
            <a:off x="7615497" y="2976852"/>
            <a:ext cx="1487001" cy="2226184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 6"/>
          <p:cNvSpPr/>
          <p:nvPr/>
        </p:nvSpPr>
        <p:spPr>
          <a:xfrm>
            <a:off x="882477" y="2607520"/>
            <a:ext cx="3393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Open AI develop one model for all</a:t>
            </a:r>
            <a:endParaRPr lang="zh-CN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6488952" y="5479934"/>
            <a:ext cx="4490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Different specialized models and merge them</a:t>
            </a:r>
            <a:endParaRPr lang="zh-CN" alt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208314" y="3216729"/>
            <a:ext cx="0" cy="17716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9631136" y="3566432"/>
            <a:ext cx="0" cy="142194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425679" y="3733465"/>
            <a:ext cx="1793421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103939" y="3271902"/>
            <a:ext cx="2385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Better model backbone</a:t>
            </a:r>
            <a:endParaRPr lang="zh-CN" alt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425679" y="4449201"/>
            <a:ext cx="1793421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765119" y="4571425"/>
            <a:ext cx="3185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/>
              <a:t>Better insights/data/benchmark</a:t>
            </a:r>
            <a:endParaRPr lang="zh-CN" altLang="en-US" dirty="0"/>
          </a:p>
        </p:txBody>
      </p:sp>
      <p:sp>
        <p:nvSpPr>
          <p:cNvPr id="23" name="Isosceles Triangle 22"/>
          <p:cNvSpPr/>
          <p:nvPr/>
        </p:nvSpPr>
        <p:spPr>
          <a:xfrm>
            <a:off x="7821965" y="4316238"/>
            <a:ext cx="504177" cy="754802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Isosceles Triangle 23"/>
          <p:cNvSpPr/>
          <p:nvPr/>
        </p:nvSpPr>
        <p:spPr>
          <a:xfrm>
            <a:off x="8431482" y="4297044"/>
            <a:ext cx="516998" cy="773996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Isosceles Triangle 24"/>
          <p:cNvSpPr/>
          <p:nvPr/>
        </p:nvSpPr>
        <p:spPr>
          <a:xfrm>
            <a:off x="8106907" y="3399660"/>
            <a:ext cx="504177" cy="754802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652" y="3429000"/>
            <a:ext cx="7987841" cy="704180"/>
          </a:xfrm>
        </p:spPr>
        <p:txBody>
          <a:bodyPr/>
          <a:lstStyle/>
          <a:p>
            <a:pPr algn="ctr"/>
            <a:r>
              <a:rPr lang="en-US" altLang="zh-CN" dirty="0"/>
              <a:t>Input with more modalities for LLMs</a:t>
            </a:r>
            <a:br>
              <a:rPr lang="en-US" altLang="zh-CN" dirty="0"/>
            </a:br>
            <a:r>
              <a:rPr lang="en-US" altLang="zh-CN" dirty="0"/>
              <a:t>- </a:t>
            </a:r>
            <a:r>
              <a:rPr lang="en-US" altLang="zh-CN" b="1" dirty="0"/>
              <a:t>Images</a:t>
            </a:r>
            <a:endParaRPr lang="en-US" altLang="zh-CN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342900" y="563880"/>
            <a:ext cx="9749790" cy="31496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7F2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r>
              <a:rPr lang="en-US" altLang="zh-CN" sz="3165" dirty="0">
                <a:sym typeface="+mn-ea"/>
              </a:rPr>
              <a:t>ALLaVA-4V </a:t>
            </a:r>
            <a:r>
              <a:rPr lang="zh-CN" altLang="en-US" sz="3165" dirty="0">
                <a:sym typeface="+mn-ea"/>
              </a:rPr>
              <a:t>百万级别高质量数据</a:t>
            </a:r>
            <a:endParaRPr lang="zh-CN" altLang="en-US" sz="3165" b="1" dirty="0">
              <a:solidFill>
                <a:srgbClr val="80237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68" y="1407689"/>
            <a:ext cx="6098863" cy="44764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9056" y="5981085"/>
            <a:ext cx="116594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/>
              <a:t>Guiming Hardy Chen, Shunian Chen, Ruifei Zhang, Junying Chen, Xiangbo Wu, Zhiyi Zhang, Zhihong Chen, Jianquan Li, Xiang Wan, Benyou Wang. ALLaVA: Harnessing GPT4V-synthesized Data for A Lite Vision-Language Model. </a:t>
            </a:r>
            <a:r>
              <a:rPr lang="zh-CN" altLang="en-US" sz="1400" dirty="0">
                <a:hlinkClick r:id="rId2"/>
              </a:rPr>
              <a:t>https://arxiv.org/abs/2402.11684</a:t>
            </a:r>
            <a:endParaRPr lang="en-US" altLang="zh-CN" sz="1400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2585"/>
            <a:ext cx="6567805" cy="19672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3370" y="5723255"/>
            <a:ext cx="7851140" cy="334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/>
              <a:t>It largely improve performance by replacing original data with ours.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655" y="2759075"/>
            <a:ext cx="5125720" cy="196723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 smtClean="0">
                <a:latin typeface="Calibri" panose="020F0502020204030204" charset="0"/>
                <a:ea typeface="宋体" pitchFamily="2" charset="-122"/>
                <a:cs typeface="+mn-cs"/>
              </a:rPr>
            </a:fld>
            <a:endParaRPr lang="zh-CN" altLang="en-US" strike="noStrike" noProof="1">
              <a:latin typeface="Arial" panose="020B0604020202090204" pitchFamily="34" charset="0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342899" y="563880"/>
            <a:ext cx="11356041" cy="31496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7F237B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r>
              <a:rPr lang="en-US" altLang="zh-CN" dirty="0" err="1"/>
              <a:t>VLFeedback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Preference Data for Vision-Language Models</a:t>
            </a:r>
            <a:endParaRPr lang="zh-CN" altLang="en-US" sz="3165" b="1" dirty="0">
              <a:solidFill>
                <a:srgbClr val="80237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649" y="1242124"/>
            <a:ext cx="8516539" cy="46964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2778" y="5860368"/>
            <a:ext cx="110061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Lei Li, </a:t>
            </a:r>
            <a:r>
              <a:rPr lang="en-US" altLang="zh-CN" dirty="0" err="1"/>
              <a:t>Zhihui</a:t>
            </a:r>
            <a:r>
              <a:rPr lang="en-US" altLang="zh-CN" dirty="0"/>
              <a:t> </a:t>
            </a:r>
            <a:r>
              <a:rPr lang="en-US" altLang="zh-CN" dirty="0" err="1"/>
              <a:t>Xie</a:t>
            </a:r>
            <a:r>
              <a:rPr lang="en-US" altLang="zh-CN" dirty="0"/>
              <a:t>, Mukai Li, </a:t>
            </a:r>
            <a:r>
              <a:rPr lang="en-US" altLang="zh-CN" dirty="0" err="1"/>
              <a:t>Shunian</a:t>
            </a:r>
            <a:r>
              <a:rPr lang="en-US" altLang="zh-CN" dirty="0"/>
              <a:t> Chen, </a:t>
            </a:r>
            <a:r>
              <a:rPr lang="en-US" altLang="zh-CN" dirty="0" err="1"/>
              <a:t>Peiyi</a:t>
            </a:r>
            <a:r>
              <a:rPr lang="en-US" altLang="zh-CN" dirty="0"/>
              <a:t> Wang, Liang Chen, </a:t>
            </a:r>
            <a:r>
              <a:rPr lang="en-US" altLang="zh-CN" dirty="0" err="1"/>
              <a:t>Yazheng</a:t>
            </a:r>
            <a:r>
              <a:rPr lang="en-US" altLang="zh-CN" dirty="0"/>
              <a:t> Yang, Benyou Wang, </a:t>
            </a:r>
            <a:r>
              <a:rPr lang="en-US" altLang="zh-CN" dirty="0" err="1"/>
              <a:t>Lingpeng</a:t>
            </a:r>
            <a:r>
              <a:rPr lang="en-US" altLang="zh-CN" dirty="0"/>
              <a:t> Kong, Qi Liu. </a:t>
            </a:r>
            <a:r>
              <a:rPr lang="en-US" altLang="zh-CN" dirty="0">
                <a:hlinkClick r:id="rId2"/>
              </a:rPr>
              <a:t>Silkie: Preference distillation for large visual language models</a:t>
            </a:r>
            <a:r>
              <a:rPr lang="en-US" altLang="zh-CN" dirty="0"/>
              <a:t>. https://arxiv.org/abs/2312.10665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UNIT_PLACING_PICTURE_USER_VIEWPORT" val="{&quot;height&quot;:1621,&quot;width&quot;:5558}"/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808,&quot;width&quot;:5669}"/>
  <p:tag name="KSO_WM_BEAUTIFY_FLAG" val=""/>
</p:tagLst>
</file>

<file path=ppt/tags/tag3.xml><?xml version="1.0" encoding="utf-8"?>
<p:tagLst xmlns:p="http://schemas.openxmlformats.org/presentationml/2006/main">
  <p:tag name="COMMONDATA" val="eyJoZGlkIjoiNmUzMzYzYzM1ZWUyNTJkMDVlNmQ0Y2RhZThjYzM0OGMifQ=="/>
</p:tagLst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7680</Words>
  <Application>WPS Presentation</Application>
  <PresentationFormat>Widescreen</PresentationFormat>
  <Paragraphs>292</Paragraphs>
  <Slides>39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39</vt:i4>
      </vt:variant>
    </vt:vector>
  </HeadingPairs>
  <TitlesOfParts>
    <vt:vector size="60" baseType="lpstr">
      <vt:lpstr>Arial</vt:lpstr>
      <vt:lpstr>宋体</vt:lpstr>
      <vt:lpstr>Wingdings</vt:lpstr>
      <vt:lpstr>微软雅黑</vt:lpstr>
      <vt:lpstr>汉仪旗黑</vt:lpstr>
      <vt:lpstr>Calibri</vt:lpstr>
      <vt:lpstr>Helvetica Neue</vt:lpstr>
      <vt:lpstr>汉仪书宋二KW</vt:lpstr>
      <vt:lpstr>Palatino Linotype</vt:lpstr>
      <vt:lpstr>华文楷体</vt:lpstr>
      <vt:lpstr>Courier New</vt:lpstr>
      <vt:lpstr>Times New Roman</vt:lpstr>
      <vt:lpstr>华文中宋</vt:lpstr>
      <vt:lpstr>宋体</vt:lpstr>
      <vt:lpstr>Arial Unicode MS</vt:lpstr>
      <vt:lpstr>Calibri</vt:lpstr>
      <vt:lpstr>苹方-简</vt:lpstr>
      <vt:lpstr>华文中宋</vt:lpstr>
      <vt:lpstr>微软雅黑</vt:lpstr>
      <vt:lpstr>3_Office 主题</vt:lpstr>
      <vt:lpstr>Office Theme</vt:lpstr>
      <vt:lpstr>PowerPoint 演示文稿</vt:lpstr>
      <vt:lpstr>About me</vt:lpstr>
      <vt:lpstr>What does Generalist Multi-modal AI </vt:lpstr>
      <vt:lpstr>Why Generalist Multi-modal AI is language –centric ?</vt:lpstr>
      <vt:lpstr>Generalist Multi-modal AI:  Top-down or bottom-up?</vt:lpstr>
      <vt:lpstr>Input with more modalities for LLMs</vt:lpstr>
      <vt:lpstr>PowerPoint 演示文稿</vt:lpstr>
      <vt:lpstr>PowerPoint 演示文稿</vt:lpstr>
      <vt:lpstr>PowerPoint 演示文稿</vt:lpstr>
      <vt:lpstr>PowerPoint 演示文稿</vt:lpstr>
      <vt:lpstr>Input with more modalities for LLMs - Images</vt:lpstr>
      <vt:lpstr>语言理解的五个阶段</vt:lpstr>
      <vt:lpstr>PowerPoint 演示文稿</vt:lpstr>
      <vt:lpstr>PowerPoint 演示文稿</vt:lpstr>
      <vt:lpstr>PowerPoint 演示文稿</vt:lpstr>
      <vt:lpstr>Output with more modalities for LLMs</vt:lpstr>
      <vt:lpstr>PowerPoint 演示文稿</vt:lpstr>
      <vt:lpstr>PowerPoint 演示文稿</vt:lpstr>
      <vt:lpstr>PowerPoint 演示文稿</vt:lpstr>
      <vt:lpstr>Medical Video Generation</vt:lpstr>
      <vt:lpstr>Towards Long-context Multimodal LLMs</vt:lpstr>
      <vt:lpstr>Scaling multi-modal LLMs to 1000 images （Long Context）</vt:lpstr>
      <vt:lpstr>开源模型长上下文效果不佳</vt:lpstr>
      <vt:lpstr>已有benchmark的图片个数较少</vt:lpstr>
      <vt:lpstr>Results</vt:lpstr>
      <vt:lpstr>Application 1： 高分辨率的图片理解</vt:lpstr>
      <vt:lpstr>Application 2：视频理解</vt:lpstr>
      <vt:lpstr>Application 3：长上下文的多模态Agent  （Mobile Agent）</vt:lpstr>
      <vt:lpstr>Application 4：病理图像理解</vt:lpstr>
      <vt:lpstr>Vision Jamba， scaling MLLMs to 1000 images</vt:lpstr>
      <vt:lpstr>Better Reasoning</vt:lpstr>
      <vt:lpstr>HuatuoGPT-o1</vt:lpstr>
      <vt:lpstr>Video-R1</vt:lpstr>
      <vt:lpstr>More Applications</vt:lpstr>
      <vt:lpstr>Multi-modal HuatuoGPT: Injecting Multimodal Medical knowledge</vt:lpstr>
      <vt:lpstr>PowerPoint 演示文稿</vt:lpstr>
      <vt:lpstr>PowerPoint 演示文稿</vt:lpstr>
      <vt:lpstr>Environment and Evolution</vt:lpstr>
      <vt:lpstr>Thanks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Prof. WANG Benyou (SDS)</dc:creator>
  <cp:lastModifiedBy>Waby</cp:lastModifiedBy>
  <cp:revision>224</cp:revision>
  <dcterms:created xsi:type="dcterms:W3CDTF">2025-10-18T05:47:30Z</dcterms:created>
  <dcterms:modified xsi:type="dcterms:W3CDTF">2025-10-18T05:47:30Z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1033-12.1.21861.21861</vt:lpwstr>
  </property>
  <property fmtid="{D5CDD505-2E9C-101B-9397-08002B2CF9AE}" pid="3" name="ICV">
    <vt:lpwstr>ED54295A097A0B11F229F368F8071873_43</vt:lpwstr>
  </property>
</Properties>
</file>