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media/image1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692" r:id="rId6"/>
    <p:sldId id="257" r:id="rId7"/>
    <p:sldId id="16777203" r:id="rId8"/>
    <p:sldId id="16777204" r:id="rId9"/>
    <p:sldId id="16777205" r:id="rId10"/>
    <p:sldId id="16777208" r:id="rId11"/>
    <p:sldId id="16777209" r:id="rId12"/>
    <p:sldId id="16777177" r:id="rId13"/>
    <p:sldId id="16777178" r:id="rId14"/>
    <p:sldId id="16777186" r:id="rId15"/>
    <p:sldId id="769" r:id="rId16"/>
    <p:sldId id="766" r:id="rId17"/>
    <p:sldId id="764" r:id="rId18"/>
    <p:sldId id="268" r:id="rId19"/>
    <p:sldId id="755" r:id="rId20"/>
    <p:sldId id="16777211" r:id="rId21"/>
    <p:sldId id="16777210" r:id="rId22"/>
    <p:sldId id="16777188" r:id="rId23"/>
    <p:sldId id="790" r:id="rId24"/>
    <p:sldId id="16777190" r:id="rId25"/>
    <p:sldId id="262" r:id="rId26"/>
    <p:sldId id="16777191" r:id="rId27"/>
    <p:sldId id="263" r:id="rId28"/>
    <p:sldId id="264" r:id="rId29"/>
    <p:sldId id="16777192" r:id="rId30"/>
    <p:sldId id="266" r:id="rId31"/>
    <p:sldId id="267" r:id="rId32"/>
    <p:sldId id="269" r:id="rId33"/>
    <p:sldId id="270" r:id="rId34"/>
    <p:sldId id="271" r:id="rId35"/>
    <p:sldId id="265" r:id="rId36"/>
    <p:sldId id="272" r:id="rId37"/>
    <p:sldId id="16777215" r:id="rId38"/>
    <p:sldId id="16777179" r:id="rId39"/>
    <p:sldId id="260" r:id="rId40"/>
    <p:sldId id="16777196" r:id="rId41"/>
    <p:sldId id="259" r:id="rId42"/>
    <p:sldId id="16777197" r:id="rId43"/>
    <p:sldId id="16777198" r:id="rId44"/>
    <p:sldId id="16777206" r:id="rId45"/>
    <p:sldId id="16777207" r:id="rId46"/>
    <p:sldId id="258" r:id="rId47"/>
    <p:sldId id="686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i Zhiyu" initials="MZ" lastIdx="1" clrIdx="0"/>
  <p:cmAuthor id="2" name="Wei Fu" initials="WF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818"/>
    <a:srgbClr val="404040"/>
    <a:srgbClr val="BDD7EE"/>
    <a:srgbClr val="C5E0B4"/>
    <a:srgbClr val="D5E8D4"/>
    <a:srgbClr val="8AB870"/>
    <a:srgbClr val="DBBD65"/>
    <a:srgbClr val="FFF2CC"/>
    <a:srgbClr val="B85450"/>
    <a:srgbClr val="F8C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2" autoAdjust="0"/>
    <p:restoredTop sz="89735" autoAdjust="0"/>
  </p:normalViewPr>
  <p:slideViewPr>
    <p:cSldViewPr snapToGrid="0">
      <p:cViewPr varScale="1">
        <p:scale>
          <a:sx n="98" d="100"/>
          <a:sy n="98" d="100"/>
        </p:scale>
        <p:origin x="496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212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2" Type="http://schemas.openxmlformats.org/officeDocument/2006/relationships/commentAuthors" Target="commentAuthors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GAIA</c:v>
                </c:pt>
              </c:strCache>
            </c:strRef>
          </c:tx>
          <c:spPr>
            <a:ln w="38100" cap="rnd">
              <a:solidFill>
                <a:schemeClr val="accent4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8</c:v>
                </c:pt>
                <c:pt idx="3">
                  <c:v>32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20.4</c:v>
                </c:pt>
                <c:pt idx="1">
                  <c:v>35</c:v>
                </c:pt>
                <c:pt idx="2">
                  <c:v>36.9</c:v>
                </c:pt>
                <c:pt idx="3">
                  <c:v>40.8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Xbench</c:v>
                </c:pt>
              </c:strCache>
            </c:strRef>
          </c:tx>
          <c:spPr>
            <a:ln w="38100" cap="rnd">
              <a:solidFill>
                <a:schemeClr val="accent4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8</c:v>
                </c:pt>
                <c:pt idx="3">
                  <c:v>32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16</c:v>
                </c:pt>
                <c:pt idx="1">
                  <c:v>25</c:v>
                </c:pt>
                <c:pt idx="2">
                  <c:v>25</c:v>
                </c:pt>
                <c:pt idx="3">
                  <c:v>32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0"/>
        <c:smooth val="0"/>
        <c:axId val="124928672"/>
        <c:axId val="794022080"/>
      </c:lineChart>
      <c:catAx>
        <c:axId val="124928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zh-CN" sz="1195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Turn</a:t>
                </a:r>
                <a:endParaRPr 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94022080"/>
        <c:crosses val="autoZero"/>
        <c:auto val="1"/>
        <c:lblAlgn val="ctr"/>
        <c:lblOffset val="100"/>
        <c:noMultiLvlLbl val="0"/>
      </c:catAx>
      <c:valAx>
        <c:axId val="79402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195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Accuracy</a:t>
                </a:r>
                <a:endParaRPr 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2492867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743da71b-2fe6-4154-b4cc-5b590241ce49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8FE35-988E-411D-979B-F55C23DA88E3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80BCE-A23B-4C10-A7BC-9B386BCCE4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480BCE-A23B-4C10-A7BC-9B386BCCE41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C35F3-808F-4831-96A4-C28AF008D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1EC779-DD3D-8147-A05A-00BAC488645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587DFE-9F6A-284D-B085-F2C34838791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1EC779-DD3D-8147-A05A-00BAC488645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587DFE-9F6A-284D-B085-F2C34838791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1EC779-DD3D-8147-A05A-00BAC488645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587DFE-9F6A-284D-B085-F2C34838791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30BFC6-4C2E-4BD5-A7CD-DE691B91D5C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2E3431-6CC8-4197-BB3F-033366C4CC3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30BFC6-4C2E-4BD5-A7CD-DE691B91D5C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2E3431-6CC8-4197-BB3F-033366C4CC32}" type="slidenum">
              <a:rPr lang="en-US" smtClean="0"/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30BFC6-4C2E-4BD5-A7CD-DE691B91D5C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2E3431-6CC8-4197-BB3F-033366C4CC3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7772400" cy="100965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30BFC6-4C2E-4BD5-A7CD-DE691B91D5C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2E3431-6CC8-4197-BB3F-033366C4CC3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68337"/>
            <a:ext cx="10515600" cy="102235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30BFC6-4C2E-4BD5-A7CD-DE691B91D5C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2E3431-6CC8-4197-BB3F-033366C4CC3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2353"/>
            <a:ext cx="7772400" cy="10183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30BFC6-4C2E-4BD5-A7CD-DE691B91D5C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2E3431-6CC8-4197-BB3F-033366C4CC3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30BFC6-4C2E-4BD5-A7CD-DE691B91D5C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2E3431-6CC8-4197-BB3F-033366C4CC3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26140"/>
            <a:ext cx="3932237" cy="133125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30BFC6-4C2E-4BD5-A7CD-DE691B91D5C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2E3431-6CC8-4197-BB3F-033366C4CC3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1EC779-DD3D-8147-A05A-00BAC488645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587DFE-9F6A-284D-B085-F2C34838791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12694"/>
            <a:ext cx="3932237" cy="134470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30BFC6-4C2E-4BD5-A7CD-DE691B91D5C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2E3431-6CC8-4197-BB3F-033366C4CC3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7772400" cy="100965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30BFC6-4C2E-4BD5-A7CD-DE691B91D5C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2E3431-6CC8-4197-BB3F-033366C4CC3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30BFC6-4C2E-4BD5-A7CD-DE691B91D5C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2E3431-6CC8-4197-BB3F-033366C4CC3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30BFC6-4C2E-4BD5-A7CD-DE691B91D5C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2E3431-6CC8-4197-BB3F-033366C4CC32}" type="slidenum">
              <a:rPr lang="en-US" smtClean="0"/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1EC779-DD3D-8147-A05A-00BAC488645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587DFE-9F6A-284D-B085-F2C34838791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1EC779-DD3D-8147-A05A-00BAC488645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587DFE-9F6A-284D-B085-F2C34838791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1EC779-DD3D-8147-A05A-00BAC488645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587DFE-9F6A-284D-B085-F2C34838791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1EC779-DD3D-8147-A05A-00BAC488645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587DFE-9F6A-284D-B085-F2C34838791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1EC779-DD3D-8147-A05A-00BAC488645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587DFE-9F6A-284D-B085-F2C34838791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1EC779-DD3D-8147-A05A-00BAC488645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587DFE-9F6A-284D-B085-F2C34838791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1EC779-DD3D-8147-A05A-00BAC488645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587DFE-9F6A-284D-B085-F2C34838791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8000">
                <a:srgbClr val="82308D">
                  <a:alpha val="16000"/>
                </a:srgbClr>
              </a:gs>
              <a:gs pos="88000">
                <a:srgbClr val="82308D">
                  <a:alpha val="6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0" y="0"/>
            <a:ext cx="12192000" cy="601578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0"/>
            <a:ext cx="12192000" cy="611892"/>
          </a:xfrm>
          <a:prstGeom prst="rect">
            <a:avLst/>
          </a:prstGeom>
          <a:solidFill>
            <a:srgbClr val="82308D">
              <a:alpha val="5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1800" b="1" i="1" dirty="0" err="1">
                <a:solidFill>
                  <a:schemeClr val="bg1"/>
                </a:solidFill>
                <a:latin typeface="Copperplate Gothic Light" panose="020E05070202060204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AReaL</a:t>
            </a:r>
            <a:r>
              <a:rPr lang="en-US" altLang="zh-CN" sz="1800" b="1" i="1" dirty="0">
                <a:solidFill>
                  <a:schemeClr val="bg1"/>
                </a:solidFill>
                <a:latin typeface="Copperplate Gothic Light" panose="020E05070202060204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: </a:t>
            </a:r>
            <a:r>
              <a:rPr lang="en-US" altLang="zh-CN" sz="1800" b="1" i="0" dirty="0">
                <a:solidFill>
                  <a:schemeClr val="bg1"/>
                </a:solidFill>
                <a:latin typeface="Arial" panose="020B06040202020202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Towards</a:t>
            </a:r>
            <a:r>
              <a: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 Scalable and Customizable Agentic RL</a:t>
            </a:r>
            <a:endParaRPr kumimoji="1" lang="zh-CN" alt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9859209" y="170087"/>
            <a:ext cx="2158174" cy="325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8.xml"/><Relationship Id="rId2" Type="http://schemas.openxmlformats.org/officeDocument/2006/relationships/image" Target="../media/image11.png"/><Relationship Id="rId1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9.xml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1.xml"/><Relationship Id="rId2" Type="http://schemas.openxmlformats.org/officeDocument/2006/relationships/hyperlink" Target="https://kipp.ly/transformer-inference-arithmetic/" TargetMode="Externa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.xml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.xml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.xml"/><Relationship Id="rId1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8.xml"/><Relationship Id="rId1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0.xml"/><Relationship Id="rId1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1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2.xml"/><Relationship Id="rId1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2.png"/><Relationship Id="rId2" Type="http://schemas.openxmlformats.org/officeDocument/2006/relationships/hyperlink" Target="https://arxiv.org/pdf/2505.24298" TargetMode="External"/><Relationship Id="rId1" Type="http://schemas.openxmlformats.org/officeDocument/2006/relationships/hyperlink" Target="https://github.com/inclusionAI/AReaL/issues/25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.xml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>
            <a:spLocks noGrp="1"/>
          </p:cNvSpPr>
          <p:nvPr>
            <p:ph type="ctrTitle"/>
          </p:nvPr>
        </p:nvSpPr>
        <p:spPr>
          <a:xfrm>
            <a:off x="906648" y="2052951"/>
            <a:ext cx="10378704" cy="1376049"/>
          </a:xfrm>
        </p:spPr>
        <p:txBody>
          <a:bodyPr/>
          <a:lstStyle/>
          <a:p>
            <a:r>
              <a:rPr lang="en-US" altLang="zh-CN" sz="4400" b="1" i="1" dirty="0" err="1">
                <a:solidFill>
                  <a:schemeClr val="bg1"/>
                </a:solidFill>
                <a:latin typeface="Copperplate Gothic Light" panose="020E05070202060204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AReaL</a:t>
            </a:r>
            <a:r>
              <a:rPr lang="en-US" altLang="zh-CN" sz="4400" b="1" i="1" dirty="0">
                <a:solidFill>
                  <a:schemeClr val="bg1"/>
                </a:solidFill>
                <a:latin typeface="Copperplate Gothic Light" panose="020E05070202060204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: </a:t>
            </a:r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Towards Scalable and Customizable Agentic RL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ea typeface="MiSans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817609" y="501698"/>
            <a:ext cx="6556780" cy="98889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-1" y="3177674"/>
            <a:ext cx="12192001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kumimoji="1"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Jiaxuan Gao</a:t>
            </a:r>
            <a:endParaRPr kumimoji="1"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kumimoji="1"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Institute for Interdisciplinary Information Sciences</a:t>
            </a:r>
            <a:endParaRPr kumimoji="1"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Tsinghua University</a:t>
            </a:r>
            <a:endParaRPr kumimoji="1"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kumimoji="1"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kumimoji="1"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大标题为页面顶部左右居中 40px-80px"/>
          <p:cNvSpPr txBox="1"/>
          <p:nvPr/>
        </p:nvSpPr>
        <p:spPr>
          <a:xfrm>
            <a:off x="2070871" y="301178"/>
            <a:ext cx="7968875" cy="441195"/>
          </a:xfrm>
          <a:prstGeom prst="rect">
            <a:avLst/>
          </a:prstGeom>
          <a:ln w="12700">
            <a:miter lim="400000"/>
          </a:ln>
        </p:spPr>
        <p:txBody>
          <a:bodyPr wrap="square" lIns="5104" tIns="5104" rIns="5104" bIns="5104" anchor="ctr">
            <a:spAutoFit/>
          </a:bodyPr>
          <a:lstStyle>
            <a:defPPr>
              <a:defRPr lang="zh-CN"/>
            </a:defPPr>
            <a:lvl1pPr marR="0" lvl="0" indent="0" defTabSz="91186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200" b="1" u="none" strike="noStrike" cap="none" spc="0" normalizeH="0" baseline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</a:lstStyle>
          <a:p>
            <a:pPr algn="ctr"/>
            <a:endParaRPr lang="en-GB" altLang="zh-CN" sz="2800" dirty="0"/>
          </a:p>
        </p:txBody>
      </p:sp>
      <p:sp>
        <p:nvSpPr>
          <p:cNvPr id="10" name="大标题为页面顶部左右居中 40px-80px"/>
          <p:cNvSpPr txBox="1"/>
          <p:nvPr/>
        </p:nvSpPr>
        <p:spPr>
          <a:xfrm>
            <a:off x="1772460" y="1852021"/>
            <a:ext cx="7968875" cy="441195"/>
          </a:xfrm>
          <a:prstGeom prst="rect">
            <a:avLst/>
          </a:prstGeom>
          <a:ln w="12700">
            <a:miter lim="400000"/>
          </a:ln>
        </p:spPr>
        <p:txBody>
          <a:bodyPr wrap="square" lIns="5104" tIns="5104" rIns="5104" bIns="5104" anchor="ctr">
            <a:spAutoFit/>
          </a:bodyPr>
          <a:lstStyle>
            <a:defPPr>
              <a:defRPr lang="zh-CN"/>
            </a:defPPr>
            <a:lvl1pPr marR="0" lvl="0" indent="0" defTabSz="91186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200" b="1" u="none" strike="noStrike" cap="none" spc="0" normalizeH="0" baseline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</a:lstStyle>
          <a:p>
            <a:pPr algn="ctr"/>
            <a:r>
              <a:rPr lang="en-US" altLang="zh-CN" sz="2800" dirty="0"/>
              <a:t>RL</a:t>
            </a:r>
            <a:r>
              <a:rPr lang="zh-CN" altLang="en-US" sz="2800" dirty="0"/>
              <a:t> 训练中放松对轮数的限制：</a:t>
            </a:r>
            <a:r>
              <a:rPr lang="en-US" altLang="zh-CN" sz="2800" dirty="0"/>
              <a:t>8  -&gt; 128</a:t>
            </a:r>
            <a:endParaRPr lang="en-GB" altLang="zh-CN" sz="2800" dirty="0"/>
          </a:p>
        </p:txBody>
      </p:sp>
      <p:sp>
        <p:nvSpPr>
          <p:cNvPr id="11" name="矩形 10"/>
          <p:cNvSpPr/>
          <p:nvPr/>
        </p:nvSpPr>
        <p:spPr>
          <a:xfrm>
            <a:off x="1604480" y="2698785"/>
            <a:ext cx="1800000" cy="1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604480" y="3603678"/>
            <a:ext cx="1080000" cy="1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684480" y="3603678"/>
            <a:ext cx="180000" cy="1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3404480" y="2698785"/>
            <a:ext cx="900000" cy="1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296000" y="2698785"/>
            <a:ext cx="1800000" cy="1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6096000" y="2699964"/>
            <a:ext cx="720000" cy="1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358254" y="2604119"/>
            <a:ext cx="1069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Prompt A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58254" y="3509012"/>
            <a:ext cx="1061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Prompt B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863840" y="3603499"/>
            <a:ext cx="720000" cy="1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3586880" y="3603499"/>
            <a:ext cx="360000" cy="1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3946880" y="350511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Done!</a:t>
            </a:r>
            <a:endParaRPr lang="zh-CN" alt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821285" y="2699899"/>
            <a:ext cx="1260000" cy="1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8067520" y="2699899"/>
            <a:ext cx="180000" cy="1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8440950" y="2618945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…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2362483" y="3276248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10mins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1604480" y="3275656"/>
            <a:ext cx="0" cy="36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3946880" y="3261256"/>
            <a:ext cx="5360" cy="36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25" idx="1"/>
          </p:cNvCxnSpPr>
          <p:nvPr/>
        </p:nvCxnSpPr>
        <p:spPr>
          <a:xfrm flipH="1">
            <a:off x="1604480" y="3430137"/>
            <a:ext cx="7580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25" idx="3"/>
          </p:cNvCxnSpPr>
          <p:nvPr/>
        </p:nvCxnSpPr>
        <p:spPr>
          <a:xfrm flipV="1">
            <a:off x="3100185" y="3415523"/>
            <a:ext cx="846695" cy="14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8972470" y="2699899"/>
            <a:ext cx="1260000" cy="1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10232468" y="2699899"/>
            <a:ext cx="540000" cy="1753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2" name="直接连接符 31"/>
          <p:cNvCxnSpPr/>
          <p:nvPr/>
        </p:nvCxnSpPr>
        <p:spPr>
          <a:xfrm>
            <a:off x="1604480" y="2356619"/>
            <a:ext cx="0" cy="36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H="1">
            <a:off x="1604481" y="2531420"/>
            <a:ext cx="42273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10768800" y="2397259"/>
            <a:ext cx="0" cy="36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6609390" y="2531420"/>
            <a:ext cx="41594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5821680" y="2377531"/>
            <a:ext cx="729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2 hours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183686" y="4649531"/>
            <a:ext cx="6372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ea typeface="阿里巴巴普惠体 R" panose="00020600040101010101" pitchFamily="18" charset="-122"/>
              </a:rPr>
              <a:t>一个</a:t>
            </a:r>
            <a:r>
              <a:rPr lang="en-US" altLang="zh-CN" dirty="0">
                <a:latin typeface="Calibri" panose="020F0502020204030204" pitchFamily="34" charset="0"/>
                <a:ea typeface="阿里巴巴普惠体 R" panose="00020600040101010101" pitchFamily="18" charset="-122"/>
                <a:cs typeface="Calibri" panose="020F0502020204030204" pitchFamily="34" charset="0"/>
              </a:rPr>
              <a:t>batch</a:t>
            </a:r>
            <a:r>
              <a:rPr lang="zh-CN" altLang="en-US" dirty="0">
                <a:ea typeface="阿里巴巴普惠体 R" panose="00020600040101010101" pitchFamily="18" charset="-122"/>
              </a:rPr>
              <a:t>中出现了少数</a:t>
            </a:r>
            <a:r>
              <a:rPr lang="en-US" altLang="zh-CN" dirty="0">
                <a:latin typeface="Calibri" panose="020F0502020204030204" pitchFamily="34" charset="0"/>
                <a:ea typeface="阿里巴巴普惠体 R" panose="00020600040101010101" pitchFamily="18" charset="-122"/>
                <a:cs typeface="Calibri" panose="020F0502020204030204" pitchFamily="34" charset="0"/>
              </a:rPr>
              <a:t>Prompt A</a:t>
            </a:r>
            <a:r>
              <a:rPr lang="en-US" altLang="zh-CN" dirty="0">
                <a:ea typeface="阿里巴巴普惠体 R" panose="00020600040101010101" pitchFamily="18" charset="-122"/>
              </a:rPr>
              <a:t> </a:t>
            </a:r>
            <a:r>
              <a:rPr lang="zh-CN" altLang="en-US" dirty="0">
                <a:ea typeface="阿里巴巴普惠体 R" panose="00020600040101010101" pitchFamily="18" charset="-122"/>
              </a:rPr>
              <a:t>，大部分是</a:t>
            </a:r>
            <a:r>
              <a:rPr lang="en-US" altLang="zh-CN" dirty="0">
                <a:latin typeface="Calibri" panose="020F0502020204030204" pitchFamily="34" charset="0"/>
                <a:ea typeface="阿里巴巴普惠体 R" panose="00020600040101010101" pitchFamily="18" charset="-122"/>
                <a:cs typeface="Calibri" panose="020F0502020204030204" pitchFamily="34" charset="0"/>
              </a:rPr>
              <a:t>Prompt B</a:t>
            </a:r>
            <a:r>
              <a:rPr lang="zh-CN" altLang="en-US" dirty="0">
                <a:ea typeface="阿里巴巴普惠体 R" panose="00020600040101010101" pitchFamily="18" charset="-122"/>
              </a:rPr>
              <a:t>的情况</a:t>
            </a:r>
            <a:endParaRPr lang="zh-CN" altLang="en-US" dirty="0">
              <a:ea typeface="阿里巴巴普惠体 R" panose="00020600040101010101" pitchFamily="18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064480" y="5189408"/>
            <a:ext cx="9171520" cy="1359183"/>
            <a:chOff x="1064480" y="4375909"/>
            <a:chExt cx="9171520" cy="1359183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10228800" y="4416549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组合 39"/>
            <p:cNvGrpSpPr/>
            <p:nvPr/>
          </p:nvGrpSpPr>
          <p:grpSpPr>
            <a:xfrm>
              <a:off x="1064480" y="4375909"/>
              <a:ext cx="9171520" cy="1359183"/>
              <a:chOff x="1064480" y="4375909"/>
              <a:chExt cx="9171520" cy="1359183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1064480" y="4375909"/>
                <a:ext cx="9167988" cy="1196311"/>
                <a:chOff x="1064480" y="4375909"/>
                <a:chExt cx="9167988" cy="1196311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1064480" y="4375909"/>
                  <a:ext cx="0" cy="360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" name="组合 43"/>
                <p:cNvGrpSpPr/>
                <p:nvPr/>
              </p:nvGrpSpPr>
              <p:grpSpPr>
                <a:xfrm>
                  <a:off x="1064480" y="4396821"/>
                  <a:ext cx="9167988" cy="1175399"/>
                  <a:chOff x="1064480" y="4396821"/>
                  <a:chExt cx="9167988" cy="1175399"/>
                </a:xfrm>
              </p:grpSpPr>
              <p:sp>
                <p:nvSpPr>
                  <p:cNvPr id="45" name="文本框 44"/>
                  <p:cNvSpPr txBox="1"/>
                  <p:nvPr/>
                </p:nvSpPr>
                <p:spPr>
                  <a:xfrm>
                    <a:off x="5281680" y="4396821"/>
                    <a:ext cx="76495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1400" dirty="0"/>
                      <a:t>2 hours</a:t>
                    </a:r>
                    <a:endParaRPr lang="zh-CN" altLang="en-US" sz="1400" dirty="0"/>
                  </a:p>
                </p:txBody>
              </p:sp>
              <p:grpSp>
                <p:nvGrpSpPr>
                  <p:cNvPr id="46" name="组合 45"/>
                  <p:cNvGrpSpPr/>
                  <p:nvPr/>
                </p:nvGrpSpPr>
                <p:grpSpPr>
                  <a:xfrm>
                    <a:off x="1064480" y="4550710"/>
                    <a:ext cx="9167988" cy="1021510"/>
                    <a:chOff x="1064480" y="4550710"/>
                    <a:chExt cx="9167988" cy="1021510"/>
                  </a:xfrm>
                </p:grpSpPr>
                <p:sp>
                  <p:nvSpPr>
                    <p:cNvPr id="47" name="矩形 46"/>
                    <p:cNvSpPr/>
                    <p:nvPr/>
                  </p:nvSpPr>
                  <p:spPr>
                    <a:xfrm>
                      <a:off x="1064480" y="4680000"/>
                      <a:ext cx="180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48" name="矩形 47"/>
                    <p:cNvSpPr/>
                    <p:nvPr/>
                  </p:nvSpPr>
                  <p:spPr>
                    <a:xfrm>
                      <a:off x="2864480" y="4680000"/>
                      <a:ext cx="900000" cy="180000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49" name="矩形 48"/>
                    <p:cNvSpPr/>
                    <p:nvPr/>
                  </p:nvSpPr>
                  <p:spPr>
                    <a:xfrm>
                      <a:off x="3756000" y="4680000"/>
                      <a:ext cx="180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50" name="矩形 49"/>
                    <p:cNvSpPr/>
                    <p:nvPr/>
                  </p:nvSpPr>
                  <p:spPr>
                    <a:xfrm>
                      <a:off x="5556000" y="4680000"/>
                      <a:ext cx="720000" cy="180000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51" name="矩形 50"/>
                    <p:cNvSpPr/>
                    <p:nvPr/>
                  </p:nvSpPr>
                  <p:spPr>
                    <a:xfrm>
                      <a:off x="6281285" y="4680000"/>
                      <a:ext cx="126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52" name="矩形 51"/>
                    <p:cNvSpPr/>
                    <p:nvPr/>
                  </p:nvSpPr>
                  <p:spPr>
                    <a:xfrm>
                      <a:off x="7527520" y="4680000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53" name="文本框 52"/>
                    <p:cNvSpPr txBox="1"/>
                    <p:nvPr/>
                  </p:nvSpPr>
                  <p:spPr>
                    <a:xfrm>
                      <a:off x="7903995" y="4596549"/>
                      <a:ext cx="34657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p:txBody>
                </p:sp>
                <p:sp>
                  <p:nvSpPr>
                    <p:cNvPr id="54" name="矩形 53"/>
                    <p:cNvSpPr/>
                    <p:nvPr/>
                  </p:nvSpPr>
                  <p:spPr>
                    <a:xfrm>
                      <a:off x="8432470" y="4680000"/>
                      <a:ext cx="126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55" name="矩形 54"/>
                    <p:cNvSpPr/>
                    <p:nvPr/>
                  </p:nvSpPr>
                  <p:spPr>
                    <a:xfrm>
                      <a:off x="9692468" y="4680000"/>
                      <a:ext cx="540000" cy="175334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cxnSp>
                  <p:nvCxnSpPr>
                    <p:cNvPr id="56" name="直接箭头连接符 55"/>
                    <p:cNvCxnSpPr/>
                    <p:nvPr/>
                  </p:nvCxnSpPr>
                  <p:spPr>
                    <a:xfrm flipH="1">
                      <a:off x="1064481" y="4550710"/>
                      <a:ext cx="4227359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箭头连接符 56"/>
                    <p:cNvCxnSpPr/>
                    <p:nvPr/>
                  </p:nvCxnSpPr>
                  <p:spPr>
                    <a:xfrm>
                      <a:off x="6069390" y="4550710"/>
                      <a:ext cx="4159410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8" name="矩形 57"/>
                    <p:cNvSpPr/>
                    <p:nvPr/>
                  </p:nvSpPr>
                  <p:spPr>
                    <a:xfrm>
                      <a:off x="1064480" y="5220000"/>
                      <a:ext cx="90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59" name="矩形 58"/>
                    <p:cNvSpPr/>
                    <p:nvPr/>
                  </p:nvSpPr>
                  <p:spPr>
                    <a:xfrm>
                      <a:off x="1961600" y="5220000"/>
                      <a:ext cx="360000" cy="180000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60" name="矩形 59"/>
                    <p:cNvSpPr/>
                    <p:nvPr/>
                  </p:nvSpPr>
                  <p:spPr>
                    <a:xfrm>
                      <a:off x="2323840" y="5220000"/>
                      <a:ext cx="1332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61" name="矩形 60"/>
                    <p:cNvSpPr/>
                    <p:nvPr/>
                  </p:nvSpPr>
                  <p:spPr>
                    <a:xfrm>
                      <a:off x="3576000" y="5220000"/>
                      <a:ext cx="360000" cy="180000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62" name="矩形 61"/>
                    <p:cNvSpPr/>
                    <p:nvPr/>
                  </p:nvSpPr>
                  <p:spPr>
                    <a:xfrm>
                      <a:off x="1064480" y="4860000"/>
                      <a:ext cx="10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63" name="矩形 62"/>
                    <p:cNvSpPr/>
                    <p:nvPr/>
                  </p:nvSpPr>
                  <p:spPr>
                    <a:xfrm>
                      <a:off x="2144480" y="4860000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64" name="矩形 63"/>
                    <p:cNvSpPr/>
                    <p:nvPr/>
                  </p:nvSpPr>
                  <p:spPr>
                    <a:xfrm>
                      <a:off x="2323840" y="4860000"/>
                      <a:ext cx="72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65" name="矩形 64"/>
                    <p:cNvSpPr/>
                    <p:nvPr/>
                  </p:nvSpPr>
                  <p:spPr>
                    <a:xfrm>
                      <a:off x="3046880" y="4860000"/>
                      <a:ext cx="360000" cy="180000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66" name="矩形 65"/>
                    <p:cNvSpPr/>
                    <p:nvPr/>
                  </p:nvSpPr>
                  <p:spPr>
                    <a:xfrm>
                      <a:off x="1065600" y="5040000"/>
                      <a:ext cx="2088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67" name="矩形 66"/>
                    <p:cNvSpPr/>
                    <p:nvPr/>
                  </p:nvSpPr>
                  <p:spPr>
                    <a:xfrm>
                      <a:off x="4476000" y="5040000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68" name="矩形 67"/>
                    <p:cNvSpPr/>
                    <p:nvPr/>
                  </p:nvSpPr>
                  <p:spPr>
                    <a:xfrm>
                      <a:off x="3756000" y="5040000"/>
                      <a:ext cx="72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69" name="矩形 68"/>
                    <p:cNvSpPr/>
                    <p:nvPr/>
                  </p:nvSpPr>
                  <p:spPr>
                    <a:xfrm>
                      <a:off x="3153372" y="5040737"/>
                      <a:ext cx="612000" cy="180000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70" name="矩形 69"/>
                    <p:cNvSpPr/>
                    <p:nvPr/>
                  </p:nvSpPr>
                  <p:spPr>
                    <a:xfrm>
                      <a:off x="3936000" y="5220000"/>
                      <a:ext cx="1332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71" name="矩形 70"/>
                    <p:cNvSpPr/>
                    <p:nvPr/>
                  </p:nvSpPr>
                  <p:spPr>
                    <a:xfrm>
                      <a:off x="5196000" y="5220000"/>
                      <a:ext cx="360000" cy="180000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/>
                    </a:p>
                  </p:txBody>
                </p:sp>
                <p:sp>
                  <p:nvSpPr>
                    <p:cNvPr id="72" name="文本框 71"/>
                    <p:cNvSpPr txBox="1"/>
                    <p:nvPr/>
                  </p:nvSpPr>
                  <p:spPr>
                    <a:xfrm>
                      <a:off x="5878232" y="5046645"/>
                      <a:ext cx="1019831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GPU: </a:t>
                      </a:r>
                      <a:endParaRPr lang="zh-CN" altLang="en-US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3" name="文本框 72"/>
                    <p:cNvSpPr txBox="1"/>
                    <p:nvPr/>
                  </p:nvSpPr>
                  <p:spPr>
                    <a:xfrm>
                      <a:off x="6816000" y="5049000"/>
                      <a:ext cx="234872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zh-CN" altLang="en-US" sz="2800" b="1" dirty="0">
                          <a:ea typeface="阿里巴巴普惠体 R" panose="00020600040101010101" pitchFamily="18" charset="-122"/>
                        </a:rPr>
                        <a:t>又可以摸鱼咯</a:t>
                      </a:r>
                      <a:endParaRPr lang="zh-CN" altLang="en-US" sz="2800" b="1" dirty="0">
                        <a:ea typeface="阿里巴巴普惠体 R" panose="00020600040101010101" pitchFamily="18" charset="-122"/>
                      </a:endParaRPr>
                    </a:p>
                  </p:txBody>
                </p:sp>
              </p:grpSp>
            </p:grpSp>
          </p:grpSp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2550" y="4801642"/>
                <a:ext cx="933450" cy="933450"/>
              </a:xfrm>
              <a:prstGeom prst="rect">
                <a:avLst/>
              </a:prstGeom>
            </p:spPr>
          </p:pic>
        </p:grpSp>
      </p:grpSp>
      <p:pic>
        <p:nvPicPr>
          <p:cNvPr id="74" name="图片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915" y="3122283"/>
            <a:ext cx="3721741" cy="2128882"/>
          </a:xfrm>
          <a:prstGeom prst="rect">
            <a:avLst/>
          </a:prstGeom>
        </p:spPr>
      </p:pic>
      <p:cxnSp>
        <p:nvCxnSpPr>
          <p:cNvPr id="75" name="直线箭头连接符 10"/>
          <p:cNvCxnSpPr/>
          <p:nvPr/>
        </p:nvCxnSpPr>
        <p:spPr>
          <a:xfrm>
            <a:off x="8247520" y="2948262"/>
            <a:ext cx="2708480" cy="2124135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线箭头连接符 12"/>
          <p:cNvCxnSpPr>
            <a:stCxn id="21" idx="3"/>
          </p:cNvCxnSpPr>
          <p:nvPr/>
        </p:nvCxnSpPr>
        <p:spPr>
          <a:xfrm flipV="1">
            <a:off x="4734275" y="3430137"/>
            <a:ext cx="3347010" cy="259639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68"/>
          <p:cNvCxnSpPr/>
          <p:nvPr/>
        </p:nvCxnSpPr>
        <p:spPr>
          <a:xfrm>
            <a:off x="5584969" y="6373790"/>
            <a:ext cx="0" cy="36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68"/>
          <p:cNvCxnSpPr/>
          <p:nvPr/>
        </p:nvCxnSpPr>
        <p:spPr>
          <a:xfrm>
            <a:off x="10240283" y="6402499"/>
            <a:ext cx="0" cy="36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线箭头连接符 35"/>
          <p:cNvCxnSpPr/>
          <p:nvPr/>
        </p:nvCxnSpPr>
        <p:spPr>
          <a:xfrm>
            <a:off x="5584969" y="6548591"/>
            <a:ext cx="464383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本框 79"/>
          <p:cNvSpPr txBox="1"/>
          <p:nvPr/>
        </p:nvSpPr>
        <p:spPr>
          <a:xfrm>
            <a:off x="527052" y="933759"/>
            <a:ext cx="11548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Challenge 1: Inference Device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Under-Utilization</a:t>
            </a:r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  <a:ea typeface="MiSans" panose="00000500000000000000" pitchFamily="2" charset="-122"/>
              <a:cs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/>
      <p:bldP spid="22" grpId="0" animBg="1"/>
      <p:bldP spid="23" grpId="0" animBg="1"/>
      <p:bldP spid="24" grpId="0"/>
      <p:bldP spid="25" grpId="0"/>
      <p:bldP spid="30" grpId="0" animBg="1"/>
      <p:bldP spid="31" grpId="0" animBg="1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图形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57422" y="1277267"/>
            <a:ext cx="6877155" cy="22663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-194984" y="1903295"/>
            <a:ext cx="3214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Calibri" panose="020F0502020204030204" pitchFamily="34" charset="0"/>
                <a:ea typeface="阿里巴巴普惠体 R" panose="00020600040101010101" pitchFamily="18" charset="-122"/>
                <a:cs typeface="Calibri" panose="020F0502020204030204" pitchFamily="34" charset="0"/>
              </a:rPr>
              <a:t>整 </a:t>
            </a:r>
            <a:r>
              <a:rPr lang="en-US" altLang="zh-CN" sz="2800" b="1" dirty="0">
                <a:latin typeface="Calibri" panose="020F0502020204030204" pitchFamily="34" charset="0"/>
                <a:ea typeface="阿里巴巴普惠体 R" panose="00020600040101010101" pitchFamily="18" charset="-122"/>
                <a:cs typeface="Calibri" panose="020F0502020204030204" pitchFamily="34" charset="0"/>
              </a:rPr>
              <a:t>Batch</a:t>
            </a:r>
            <a:r>
              <a:rPr lang="en-US" altLang="zh-CN" sz="2800" b="1" dirty="0">
                <a:latin typeface="+mn-ea"/>
                <a:ea typeface="阿里巴巴普惠体 R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zh-CN" altLang="en-US" sz="2800" b="1" dirty="0">
                <a:latin typeface="+mn-ea"/>
                <a:ea typeface="阿里巴巴普惠体 R" panose="00020600040101010101" pitchFamily="18" charset="-122"/>
                <a:cs typeface="Arial" panose="020B0604020202020204" pitchFamily="34" charset="0"/>
              </a:rPr>
              <a:t>同步 </a:t>
            </a:r>
            <a:r>
              <a:rPr lang="en-US" altLang="zh-CN" sz="2800" b="1" dirty="0">
                <a:latin typeface="Calibri" panose="020F0502020204030204" pitchFamily="34" charset="0"/>
                <a:ea typeface="阿里巴巴普惠体 R" panose="00020600040101010101" pitchFamily="18" charset="-122"/>
                <a:cs typeface="Calibri" panose="020F0502020204030204" pitchFamily="34" charset="0"/>
              </a:rPr>
              <a:t>Rollout</a:t>
            </a:r>
            <a:endParaRPr lang="en-US" altLang="zh-CN" sz="2800" dirty="0">
              <a:latin typeface="Calibri" panose="020F0502020204030204" pitchFamily="34" charset="0"/>
              <a:ea typeface="阿里巴巴普惠体 R" panose="00020600040101010101" pitchFamily="18" charset="-122"/>
              <a:cs typeface="Calibri" panose="020F0502020204030204" pitchFamily="34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-194984" y="3631188"/>
            <a:ext cx="2734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Calibri" panose="020F0502020204030204" pitchFamily="34" charset="0"/>
                <a:ea typeface="阿里巴巴普惠体 R" panose="00020600040101010101" pitchFamily="18" charset="-122"/>
                <a:cs typeface="Calibri" panose="020F0502020204030204" pitchFamily="34" charset="0"/>
              </a:rPr>
              <a:t>Batch</a:t>
            </a:r>
            <a:r>
              <a:rPr lang="en-US" altLang="zh-CN" sz="2800" b="1" dirty="0">
                <a:latin typeface="+mn-ea"/>
                <a:ea typeface="阿里巴巴普惠体 R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zh-CN" altLang="en-US" sz="2800" b="1" dirty="0">
                <a:latin typeface="+mn-ea"/>
                <a:ea typeface="阿里巴巴普惠体 R" panose="00020600040101010101" pitchFamily="18" charset="-122"/>
                <a:cs typeface="Arial" panose="020B0604020202020204" pitchFamily="34" charset="0"/>
              </a:rPr>
              <a:t>内异步 </a:t>
            </a:r>
            <a:r>
              <a:rPr lang="en-US" altLang="zh-CN" sz="2800" b="1" dirty="0">
                <a:latin typeface="Calibri" panose="020F0502020204030204" pitchFamily="34" charset="0"/>
                <a:ea typeface="阿里巴巴普惠体 R" panose="00020600040101010101" pitchFamily="18" charset="-122"/>
                <a:cs typeface="Calibri" panose="020F0502020204030204" pitchFamily="34" charset="0"/>
              </a:rPr>
              <a:t>Rollout</a:t>
            </a:r>
            <a:endParaRPr lang="en-US" altLang="zh-CN" sz="2800" dirty="0">
              <a:latin typeface="Calibri" panose="020F0502020204030204" pitchFamily="34" charset="0"/>
              <a:ea typeface="阿里巴巴普惠体 R" panose="00020600040101010101" pitchFamily="18" charset="-122"/>
              <a:cs typeface="Calibri" panose="020F0502020204030204" pitchFamily="34" charset="0"/>
            </a:endParaRPr>
          </a:p>
        </p:txBody>
      </p:sp>
      <p:grpSp>
        <p:nvGrpSpPr>
          <p:cNvPr id="70" name="组合 84"/>
          <p:cNvGrpSpPr/>
          <p:nvPr/>
        </p:nvGrpSpPr>
        <p:grpSpPr>
          <a:xfrm>
            <a:off x="2488593" y="3670720"/>
            <a:ext cx="8173354" cy="375608"/>
            <a:chOff x="1439671" y="5219816"/>
            <a:chExt cx="8173354" cy="37560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1" name="矩形 85"/>
                <p:cNvSpPr/>
                <p:nvPr/>
              </p:nvSpPr>
              <p:spPr>
                <a:xfrm>
                  <a:off x="1439671" y="5219816"/>
                  <a:ext cx="1438345" cy="360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Rollout</a:t>
                  </a:r>
                  <a:endPara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71" name="矩形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9671" y="5219816"/>
                  <a:ext cx="1438345" cy="360000"/>
                </a:xfrm>
                <a:prstGeom prst="rect">
                  <a:avLst/>
                </a:prstGeom>
                <a:blipFill rotWithShape="1">
                  <a:blip r:embed="rId3"/>
                </a:blipFill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矩形 93"/>
            <p:cNvSpPr/>
            <p:nvPr/>
          </p:nvSpPr>
          <p:spPr>
            <a:xfrm>
              <a:off x="5489671" y="5226966"/>
              <a:ext cx="1438345" cy="360000"/>
            </a:xfrm>
            <a:prstGeom prst="rect">
              <a:avLst/>
            </a:prstGeom>
            <a:solidFill>
              <a:srgbClr val="CCCCFF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Training Step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矩形 94"/>
            <p:cNvSpPr/>
            <p:nvPr/>
          </p:nvSpPr>
          <p:spPr>
            <a:xfrm>
              <a:off x="7440053" y="5226966"/>
              <a:ext cx="2172972" cy="36845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Parameter Update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矩形 95"/>
                <p:cNvSpPr/>
                <p:nvPr/>
              </p:nvSpPr>
              <p:spPr>
                <a:xfrm>
                  <a:off x="2886630" y="5221416"/>
                  <a:ext cx="1438345" cy="360000"/>
                </a:xfrm>
                <a:prstGeom prst="rect">
                  <a:avLst/>
                </a:prstGeom>
                <a:solidFill>
                  <a:srgbClr val="E2FAFE"/>
                </a:solidFill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CN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Rollout</a:t>
                  </a:r>
                  <a:endPara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74" name="矩形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6630" y="5221416"/>
                  <a:ext cx="1438345" cy="360000"/>
                </a:xfrm>
                <a:prstGeom prst="rect">
                  <a:avLst/>
                </a:prstGeom>
                <a:blipFill rotWithShape="1">
                  <a:blip r:embed="rId4"/>
                </a:blipFill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组合 98"/>
          <p:cNvGrpSpPr/>
          <p:nvPr/>
        </p:nvGrpSpPr>
        <p:grpSpPr>
          <a:xfrm>
            <a:off x="1318427" y="4046328"/>
            <a:ext cx="10440331" cy="2869475"/>
            <a:chOff x="0" y="899656"/>
            <a:chExt cx="10440331" cy="2869475"/>
          </a:xfrm>
        </p:grpSpPr>
        <p:sp>
          <p:nvSpPr>
            <p:cNvPr id="76" name="矩形 99"/>
            <p:cNvSpPr/>
            <p:nvPr/>
          </p:nvSpPr>
          <p:spPr>
            <a:xfrm>
              <a:off x="5220335" y="3419657"/>
              <a:ext cx="5032002" cy="3494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One-Step Time</a:t>
              </a:r>
              <a:endPara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矩形 100"/>
            <p:cNvSpPr/>
            <p:nvPr/>
          </p:nvSpPr>
          <p:spPr>
            <a:xfrm>
              <a:off x="9541990" y="3059656"/>
              <a:ext cx="720000" cy="3610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Train</a:t>
              </a:r>
              <a:endPara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矩形 101"/>
            <p:cNvSpPr/>
            <p:nvPr/>
          </p:nvSpPr>
          <p:spPr>
            <a:xfrm>
              <a:off x="720000" y="3059656"/>
              <a:ext cx="3599337" cy="3610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Rollout Batch 1</a:t>
              </a:r>
              <a:endPara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矩形 102"/>
            <p:cNvSpPr/>
            <p:nvPr/>
          </p:nvSpPr>
          <p:spPr>
            <a:xfrm>
              <a:off x="5221990" y="3059656"/>
              <a:ext cx="4310343" cy="3652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Rollout Batch 2</a:t>
              </a:r>
              <a:endPara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矩形 103"/>
            <p:cNvSpPr/>
            <p:nvPr/>
          </p:nvSpPr>
          <p:spPr>
            <a:xfrm>
              <a:off x="4321990" y="3059656"/>
              <a:ext cx="720000" cy="3610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Train</a:t>
              </a:r>
              <a:endPara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矩形 104"/>
            <p:cNvSpPr/>
            <p:nvPr/>
          </p:nvSpPr>
          <p:spPr>
            <a:xfrm>
              <a:off x="1800331" y="2519656"/>
              <a:ext cx="360000" cy="18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矩形 105"/>
            <p:cNvSpPr/>
            <p:nvPr/>
          </p:nvSpPr>
          <p:spPr>
            <a:xfrm>
              <a:off x="0" y="1439656"/>
              <a:ext cx="72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GPU1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矩形 106"/>
            <p:cNvSpPr/>
            <p:nvPr/>
          </p:nvSpPr>
          <p:spPr>
            <a:xfrm>
              <a:off x="0" y="1799655"/>
              <a:ext cx="72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GPU2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矩形 107"/>
            <p:cNvSpPr/>
            <p:nvPr/>
          </p:nvSpPr>
          <p:spPr>
            <a:xfrm>
              <a:off x="332" y="2159655"/>
              <a:ext cx="72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GPU3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矩形 108"/>
            <p:cNvSpPr/>
            <p:nvPr/>
          </p:nvSpPr>
          <p:spPr>
            <a:xfrm>
              <a:off x="332" y="2519656"/>
              <a:ext cx="72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GPU4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矩形 109"/>
            <p:cNvSpPr/>
            <p:nvPr/>
          </p:nvSpPr>
          <p:spPr>
            <a:xfrm>
              <a:off x="4322320" y="1439654"/>
              <a:ext cx="714319" cy="1440001"/>
            </a:xfrm>
            <a:prstGeom prst="rect">
              <a:avLst/>
            </a:prstGeom>
            <a:solidFill>
              <a:srgbClr val="CCCCFF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eaVert" rtlCol="0" anchor="ctr"/>
            <a:lstStyle/>
            <a:p>
              <a:pPr algn="ctr"/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矩形 110"/>
            <p:cNvSpPr/>
            <p:nvPr/>
          </p:nvSpPr>
          <p:spPr>
            <a:xfrm>
              <a:off x="5220331" y="1799655"/>
              <a:ext cx="360000" cy="180000"/>
            </a:xfrm>
            <a:prstGeom prst="rect">
              <a:avLst/>
            </a:prstGeom>
            <a:solidFill>
              <a:srgbClr val="E2FAF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矩形 111"/>
            <p:cNvSpPr/>
            <p:nvPr/>
          </p:nvSpPr>
          <p:spPr>
            <a:xfrm>
              <a:off x="5940331" y="2339656"/>
              <a:ext cx="360000" cy="180000"/>
            </a:xfrm>
            <a:prstGeom prst="rect">
              <a:avLst/>
            </a:prstGeom>
            <a:solidFill>
              <a:srgbClr val="E2FAF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矩形 112"/>
            <p:cNvSpPr/>
            <p:nvPr/>
          </p:nvSpPr>
          <p:spPr>
            <a:xfrm>
              <a:off x="5221990" y="2698968"/>
              <a:ext cx="360000" cy="180000"/>
            </a:xfrm>
            <a:prstGeom prst="rect">
              <a:avLst/>
            </a:prstGeom>
            <a:solidFill>
              <a:srgbClr val="E2FAF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矩形 113"/>
            <p:cNvSpPr/>
            <p:nvPr/>
          </p:nvSpPr>
          <p:spPr>
            <a:xfrm>
              <a:off x="9541990" y="1438623"/>
              <a:ext cx="714319" cy="1440001"/>
            </a:xfrm>
            <a:prstGeom prst="rect">
              <a:avLst/>
            </a:prstGeom>
            <a:solidFill>
              <a:srgbClr val="CCCCFF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eaVert" rtlCol="0" anchor="ctr"/>
            <a:lstStyle/>
            <a:p>
              <a:pPr algn="ctr"/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1" name="直接连接符 114"/>
            <p:cNvCxnSpPr>
              <a:endCxn id="78" idx="1"/>
            </p:cNvCxnSpPr>
            <p:nvPr/>
          </p:nvCxnSpPr>
          <p:spPr>
            <a:xfrm flipH="1">
              <a:off x="720000" y="2879656"/>
              <a:ext cx="332" cy="3605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直接连接符 115"/>
            <p:cNvCxnSpPr/>
            <p:nvPr/>
          </p:nvCxnSpPr>
          <p:spPr>
            <a:xfrm>
              <a:off x="4322321" y="2879656"/>
              <a:ext cx="0" cy="360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直接连接符 116"/>
            <p:cNvCxnSpPr/>
            <p:nvPr/>
          </p:nvCxnSpPr>
          <p:spPr>
            <a:xfrm>
              <a:off x="720331" y="3059656"/>
              <a:ext cx="3598010" cy="0"/>
            </a:xfrm>
            <a:prstGeom prst="line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直接连接符 117"/>
            <p:cNvCxnSpPr/>
            <p:nvPr/>
          </p:nvCxnSpPr>
          <p:spPr>
            <a:xfrm>
              <a:off x="5040331" y="2879656"/>
              <a:ext cx="0" cy="720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接连接符 118"/>
            <p:cNvCxnSpPr/>
            <p:nvPr/>
          </p:nvCxnSpPr>
          <p:spPr>
            <a:xfrm>
              <a:off x="9542321" y="2879656"/>
              <a:ext cx="0" cy="360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接连接符 119"/>
            <p:cNvCxnSpPr/>
            <p:nvPr/>
          </p:nvCxnSpPr>
          <p:spPr>
            <a:xfrm flipH="1">
              <a:off x="10260335" y="2879656"/>
              <a:ext cx="1986" cy="7147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直接连接符 120"/>
            <p:cNvCxnSpPr/>
            <p:nvPr/>
          </p:nvCxnSpPr>
          <p:spPr>
            <a:xfrm>
              <a:off x="4320331" y="3059656"/>
              <a:ext cx="721990" cy="0"/>
            </a:xfrm>
            <a:prstGeom prst="line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接连接符 121"/>
            <p:cNvCxnSpPr/>
            <p:nvPr/>
          </p:nvCxnSpPr>
          <p:spPr>
            <a:xfrm>
              <a:off x="5220331" y="3059656"/>
              <a:ext cx="4320000" cy="0"/>
            </a:xfrm>
            <a:prstGeom prst="line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直接连接符 122"/>
            <p:cNvCxnSpPr/>
            <p:nvPr/>
          </p:nvCxnSpPr>
          <p:spPr>
            <a:xfrm>
              <a:off x="9540331" y="3059656"/>
              <a:ext cx="721990" cy="0"/>
            </a:xfrm>
            <a:prstGeom prst="line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直接连接符 123"/>
            <p:cNvCxnSpPr/>
            <p:nvPr/>
          </p:nvCxnSpPr>
          <p:spPr>
            <a:xfrm>
              <a:off x="5036639" y="3419657"/>
              <a:ext cx="5215698" cy="0"/>
            </a:xfrm>
            <a:prstGeom prst="line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1" name="矩形 124"/>
            <p:cNvSpPr/>
            <p:nvPr/>
          </p:nvSpPr>
          <p:spPr>
            <a:xfrm>
              <a:off x="1080331" y="2699656"/>
              <a:ext cx="360000" cy="18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矩形 125"/>
            <p:cNvSpPr/>
            <p:nvPr/>
          </p:nvSpPr>
          <p:spPr>
            <a:xfrm>
              <a:off x="720331" y="2699656"/>
              <a:ext cx="360000" cy="18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矩形 126"/>
            <p:cNvSpPr/>
            <p:nvPr/>
          </p:nvSpPr>
          <p:spPr>
            <a:xfrm>
              <a:off x="1440331" y="2519656"/>
              <a:ext cx="360000" cy="18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矩形 127"/>
            <p:cNvSpPr/>
            <p:nvPr/>
          </p:nvSpPr>
          <p:spPr>
            <a:xfrm>
              <a:off x="1440331" y="2339656"/>
              <a:ext cx="720000" cy="18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矩形 128"/>
            <p:cNvSpPr/>
            <p:nvPr/>
          </p:nvSpPr>
          <p:spPr>
            <a:xfrm>
              <a:off x="720331" y="2339656"/>
              <a:ext cx="720000" cy="18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矩形 129"/>
            <p:cNvSpPr/>
            <p:nvPr/>
          </p:nvSpPr>
          <p:spPr>
            <a:xfrm>
              <a:off x="720331" y="2519656"/>
              <a:ext cx="720000" cy="18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矩形 130"/>
            <p:cNvSpPr/>
            <p:nvPr/>
          </p:nvSpPr>
          <p:spPr>
            <a:xfrm>
              <a:off x="1440331" y="2159656"/>
              <a:ext cx="720000" cy="18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矩形 131"/>
            <p:cNvSpPr/>
            <p:nvPr/>
          </p:nvSpPr>
          <p:spPr>
            <a:xfrm>
              <a:off x="720331" y="2159656"/>
              <a:ext cx="720000" cy="18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矩形 132"/>
            <p:cNvSpPr/>
            <p:nvPr/>
          </p:nvSpPr>
          <p:spPr>
            <a:xfrm>
              <a:off x="720331" y="1979656"/>
              <a:ext cx="1080000" cy="18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矩形 133"/>
            <p:cNvSpPr/>
            <p:nvPr/>
          </p:nvSpPr>
          <p:spPr>
            <a:xfrm>
              <a:off x="1440331" y="2699656"/>
              <a:ext cx="1080000" cy="18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矩形 134"/>
            <p:cNvSpPr/>
            <p:nvPr/>
          </p:nvSpPr>
          <p:spPr>
            <a:xfrm>
              <a:off x="1800331" y="1979656"/>
              <a:ext cx="1080000" cy="18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矩形 135"/>
            <p:cNvSpPr/>
            <p:nvPr/>
          </p:nvSpPr>
          <p:spPr>
            <a:xfrm>
              <a:off x="720331" y="1799656"/>
              <a:ext cx="1440000" cy="18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矩形 136"/>
            <p:cNvSpPr/>
            <p:nvPr/>
          </p:nvSpPr>
          <p:spPr>
            <a:xfrm>
              <a:off x="720331" y="1619656"/>
              <a:ext cx="1440000" cy="18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矩形 137"/>
            <p:cNvSpPr/>
            <p:nvPr/>
          </p:nvSpPr>
          <p:spPr>
            <a:xfrm>
              <a:off x="720331" y="1439656"/>
              <a:ext cx="1800000" cy="18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矩形 138"/>
            <p:cNvSpPr/>
            <p:nvPr/>
          </p:nvSpPr>
          <p:spPr>
            <a:xfrm>
              <a:off x="2160331" y="1619656"/>
              <a:ext cx="2160000" cy="18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矩形 139"/>
            <p:cNvSpPr/>
            <p:nvPr/>
          </p:nvSpPr>
          <p:spPr>
            <a:xfrm>
              <a:off x="5580331" y="2699656"/>
              <a:ext cx="360000" cy="180000"/>
            </a:xfrm>
            <a:prstGeom prst="rect">
              <a:avLst/>
            </a:prstGeom>
            <a:solidFill>
              <a:srgbClr val="E2FAF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矩形 140"/>
            <p:cNvSpPr/>
            <p:nvPr/>
          </p:nvSpPr>
          <p:spPr>
            <a:xfrm>
              <a:off x="5940331" y="1619656"/>
              <a:ext cx="720000" cy="180000"/>
            </a:xfrm>
            <a:prstGeom prst="rect">
              <a:avLst/>
            </a:prstGeom>
            <a:solidFill>
              <a:srgbClr val="E2FAF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矩形 141"/>
            <p:cNvSpPr/>
            <p:nvPr/>
          </p:nvSpPr>
          <p:spPr>
            <a:xfrm>
              <a:off x="5220331" y="2339656"/>
              <a:ext cx="720000" cy="180000"/>
            </a:xfrm>
            <a:prstGeom prst="rect">
              <a:avLst/>
            </a:prstGeom>
            <a:solidFill>
              <a:srgbClr val="E2FAF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矩形 142"/>
            <p:cNvSpPr/>
            <p:nvPr/>
          </p:nvSpPr>
          <p:spPr>
            <a:xfrm>
              <a:off x="6660331" y="2699656"/>
              <a:ext cx="720000" cy="180000"/>
            </a:xfrm>
            <a:prstGeom prst="rect">
              <a:avLst/>
            </a:prstGeom>
            <a:solidFill>
              <a:srgbClr val="E2FAF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矩形 143"/>
            <p:cNvSpPr/>
            <p:nvPr/>
          </p:nvSpPr>
          <p:spPr>
            <a:xfrm>
              <a:off x="5940331" y="2699656"/>
              <a:ext cx="720000" cy="180000"/>
            </a:xfrm>
            <a:prstGeom prst="rect">
              <a:avLst/>
            </a:prstGeom>
            <a:solidFill>
              <a:srgbClr val="E2FAF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矩形 144"/>
            <p:cNvSpPr/>
            <p:nvPr/>
          </p:nvSpPr>
          <p:spPr>
            <a:xfrm>
              <a:off x="5220331" y="1619656"/>
              <a:ext cx="720000" cy="180000"/>
            </a:xfrm>
            <a:prstGeom prst="rect">
              <a:avLst/>
            </a:prstGeom>
            <a:solidFill>
              <a:srgbClr val="E2FAF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矩形 145"/>
            <p:cNvSpPr/>
            <p:nvPr/>
          </p:nvSpPr>
          <p:spPr>
            <a:xfrm>
              <a:off x="6300331" y="2339656"/>
              <a:ext cx="720000" cy="180000"/>
            </a:xfrm>
            <a:prstGeom prst="rect">
              <a:avLst/>
            </a:prstGeom>
            <a:solidFill>
              <a:srgbClr val="E2FAF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矩形 146"/>
            <p:cNvSpPr/>
            <p:nvPr/>
          </p:nvSpPr>
          <p:spPr>
            <a:xfrm>
              <a:off x="6300331" y="2159656"/>
              <a:ext cx="1080000" cy="180000"/>
            </a:xfrm>
            <a:prstGeom prst="rect">
              <a:avLst/>
            </a:prstGeom>
            <a:solidFill>
              <a:srgbClr val="E2FAF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矩形 147"/>
            <p:cNvSpPr/>
            <p:nvPr/>
          </p:nvSpPr>
          <p:spPr>
            <a:xfrm>
              <a:off x="5580331" y="1799656"/>
              <a:ext cx="1080000" cy="180000"/>
            </a:xfrm>
            <a:prstGeom prst="rect">
              <a:avLst/>
            </a:prstGeom>
            <a:solidFill>
              <a:srgbClr val="E2FAF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矩形 148"/>
            <p:cNvSpPr/>
            <p:nvPr/>
          </p:nvSpPr>
          <p:spPr>
            <a:xfrm>
              <a:off x="5220331" y="2159656"/>
              <a:ext cx="1080000" cy="180000"/>
            </a:xfrm>
            <a:prstGeom prst="rect">
              <a:avLst/>
            </a:prstGeom>
            <a:solidFill>
              <a:srgbClr val="E2FAF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矩形 149"/>
            <p:cNvSpPr/>
            <p:nvPr/>
          </p:nvSpPr>
          <p:spPr>
            <a:xfrm>
              <a:off x="5220331" y="2519656"/>
              <a:ext cx="1440000" cy="180000"/>
            </a:xfrm>
            <a:prstGeom prst="rect">
              <a:avLst/>
            </a:prstGeom>
            <a:solidFill>
              <a:srgbClr val="E2FAF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矩形 150"/>
            <p:cNvSpPr/>
            <p:nvPr/>
          </p:nvSpPr>
          <p:spPr>
            <a:xfrm>
              <a:off x="5220331" y="1439656"/>
              <a:ext cx="1800000" cy="180000"/>
            </a:xfrm>
            <a:prstGeom prst="rect">
              <a:avLst/>
            </a:prstGeom>
            <a:solidFill>
              <a:srgbClr val="E2FAF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矩形 151"/>
            <p:cNvSpPr/>
            <p:nvPr/>
          </p:nvSpPr>
          <p:spPr>
            <a:xfrm>
              <a:off x="5220331" y="1979656"/>
              <a:ext cx="2160000" cy="180000"/>
            </a:xfrm>
            <a:prstGeom prst="rect">
              <a:avLst/>
            </a:prstGeom>
            <a:solidFill>
              <a:srgbClr val="E2FAF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矩形 152"/>
            <p:cNvSpPr/>
            <p:nvPr/>
          </p:nvSpPr>
          <p:spPr>
            <a:xfrm>
              <a:off x="6660331" y="1799656"/>
              <a:ext cx="2880000" cy="180000"/>
            </a:xfrm>
            <a:prstGeom prst="rect">
              <a:avLst/>
            </a:prstGeom>
            <a:solidFill>
              <a:srgbClr val="E2FAFE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矩形 153"/>
            <p:cNvSpPr/>
            <p:nvPr/>
          </p:nvSpPr>
          <p:spPr>
            <a:xfrm>
              <a:off x="5040331" y="1439656"/>
              <a:ext cx="180000" cy="144000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eaVert" rtlCol="0" anchor="ctr"/>
            <a:lstStyle/>
            <a:p>
              <a:pPr algn="ctr"/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矩形 154"/>
            <p:cNvSpPr/>
            <p:nvPr/>
          </p:nvSpPr>
          <p:spPr>
            <a:xfrm>
              <a:off x="10260331" y="1439656"/>
              <a:ext cx="180000" cy="144000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eaVert" rtlCol="0" anchor="ctr"/>
            <a:lstStyle/>
            <a:p>
              <a:pPr algn="ctr"/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0" name="直接连接符 155"/>
            <p:cNvCxnSpPr>
              <a:endCxn id="79" idx="1"/>
            </p:cNvCxnSpPr>
            <p:nvPr/>
          </p:nvCxnSpPr>
          <p:spPr>
            <a:xfrm>
              <a:off x="5220331" y="2879656"/>
              <a:ext cx="1659" cy="36262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直接连接符 156"/>
            <p:cNvCxnSpPr/>
            <p:nvPr/>
          </p:nvCxnSpPr>
          <p:spPr>
            <a:xfrm>
              <a:off x="720000" y="1079656"/>
              <a:ext cx="331" cy="449746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6" name="矩形 157"/>
                <p:cNvSpPr/>
                <p:nvPr/>
              </p:nvSpPr>
              <p:spPr>
                <a:xfrm>
                  <a:off x="727661" y="900672"/>
                  <a:ext cx="720000" cy="35796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96" name="矩形 1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661" y="900672"/>
                  <a:ext cx="720000" cy="357968"/>
                </a:xfrm>
                <a:prstGeom prst="rect">
                  <a:avLst/>
                </a:prstGeom>
                <a:blipFill rotWithShape="1">
                  <a:blip r:embed="rId5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直接连接符 158"/>
            <p:cNvCxnSpPr/>
            <p:nvPr/>
          </p:nvCxnSpPr>
          <p:spPr>
            <a:xfrm>
              <a:off x="5220662" y="1078640"/>
              <a:ext cx="331" cy="449746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8" name="矩形 159"/>
                <p:cNvSpPr/>
                <p:nvPr/>
              </p:nvSpPr>
              <p:spPr>
                <a:xfrm>
                  <a:off x="5228323" y="899656"/>
                  <a:ext cx="720000" cy="35737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98" name="矩形 1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8323" y="899656"/>
                  <a:ext cx="720000" cy="357374"/>
                </a:xfrm>
                <a:prstGeom prst="rect">
                  <a:avLst/>
                </a:prstGeom>
                <a:blipFill rotWithShape="1">
                  <a:blip r:embed="rId6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2" name="矩形 201"/>
          <p:cNvSpPr/>
          <p:nvPr/>
        </p:nvSpPr>
        <p:spPr>
          <a:xfrm>
            <a:off x="3719489" y="1677128"/>
            <a:ext cx="1656512" cy="1853965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3" name="矩形 202"/>
          <p:cNvSpPr/>
          <p:nvPr/>
        </p:nvSpPr>
        <p:spPr>
          <a:xfrm>
            <a:off x="3332995" y="4200942"/>
            <a:ext cx="2295774" cy="2540115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38361" y="3214332"/>
            <a:ext cx="3496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ea typeface="阿里巴巴普惠体 R" panose="00020600040101010101" pitchFamily="18" charset="-122"/>
              </a:rPr>
              <a:t>无法预测什么时候长 </a:t>
            </a:r>
            <a:r>
              <a:rPr lang="en-US" altLang="zh-CN" dirty="0">
                <a:latin typeface="Calibri" panose="020F0502020204030204" pitchFamily="34" charset="0"/>
                <a:ea typeface="阿里巴巴普惠体 R" panose="00020600040101010101" pitchFamily="18" charset="-122"/>
                <a:cs typeface="Calibri" panose="020F0502020204030204" pitchFamily="34" charset="0"/>
              </a:rPr>
              <a:t>rollout</a:t>
            </a:r>
            <a:r>
              <a:rPr lang="en-US" altLang="zh-CN" dirty="0">
                <a:ea typeface="阿里巴巴普惠体 R" panose="00020600040101010101" pitchFamily="18" charset="-122"/>
              </a:rPr>
              <a:t> </a:t>
            </a:r>
            <a:r>
              <a:rPr lang="zh-CN" altLang="en-US" dirty="0">
                <a:ea typeface="阿里巴巴普惠体 R" panose="00020600040101010101" pitchFamily="18" charset="-122"/>
              </a:rPr>
              <a:t>出现</a:t>
            </a:r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204" name="文本框 203"/>
          <p:cNvSpPr txBox="1"/>
          <p:nvPr/>
        </p:nvSpPr>
        <p:spPr>
          <a:xfrm>
            <a:off x="10451503" y="408731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ea typeface="阿里巴巴普惠体 R" panose="00020600040101010101" pitchFamily="18" charset="-122"/>
              </a:rPr>
              <a:t>仍然存在</a:t>
            </a:r>
            <a:r>
              <a:rPr lang="zh-CN" altLang="en-US" dirty="0">
                <a:solidFill>
                  <a:srgbClr val="FF0000"/>
                </a:solidFill>
                <a:ea typeface="阿里巴巴普惠体 R" panose="00020600040101010101" pitchFamily="18" charset="-122"/>
              </a:rPr>
              <a:t>空泡</a:t>
            </a:r>
            <a:r>
              <a:rPr lang="zh-CN" altLang="en-US" dirty="0">
                <a:ea typeface="阿里巴巴普惠体 R" panose="00020600040101010101" pitchFamily="18" charset="-122"/>
              </a:rPr>
              <a:t>！</a:t>
            </a:r>
            <a:endParaRPr lang="zh-CN" altLang="en-US" dirty="0">
              <a:ea typeface="阿里巴巴普惠体 R" panose="00020600040101010101" pitchFamily="18" charset="-122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527052" y="605839"/>
            <a:ext cx="11548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Challenge 1: Inference Device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Under-Utilization</a:t>
            </a:r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  <a:ea typeface="MiSans" panose="000005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202" grpId="0" animBg="1"/>
      <p:bldP spid="203" grpId="0" animBg="1"/>
      <p:bldP spid="2" grpId="0"/>
      <p:bldP spid="2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27052" y="933759"/>
            <a:ext cx="11548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Challenge 2: Hard to 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scale up</a:t>
            </a:r>
            <a:endParaRPr lang="en-US" altLang="zh-CN" sz="4000" dirty="0">
              <a:solidFill>
                <a:srgbClr val="FF0000"/>
              </a:solidFill>
              <a:latin typeface="Arial" panose="020B0604020202020204" pitchFamily="34" charset="0"/>
              <a:ea typeface="MiSans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028" name="Picture 4" descr="Pictures of Money | Flick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294" y="2034553"/>
            <a:ext cx="1981200" cy="127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I GPU Clusters: A Glimpse into the Future of Supercomputi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99" y="3178549"/>
            <a:ext cx="30956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文本框 46"/>
          <p:cNvSpPr txBox="1"/>
          <p:nvPr/>
        </p:nvSpPr>
        <p:spPr>
          <a:xfrm>
            <a:off x="1441252" y="2533341"/>
            <a:ext cx="233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My Google Cloud</a:t>
            </a:r>
            <a:endParaRPr lang="en-US" altLang="zh-CN" sz="2400" dirty="0"/>
          </a:p>
        </p:txBody>
      </p:sp>
      <p:sp>
        <p:nvSpPr>
          <p:cNvPr id="44" name="箭头: 右 43"/>
          <p:cNvSpPr/>
          <p:nvPr/>
        </p:nvSpPr>
        <p:spPr>
          <a:xfrm>
            <a:off x="4490517" y="3805517"/>
            <a:ext cx="2514600" cy="48409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0" name="Picture 6" descr="AI GPU Clusters: A Glimpse into the Future of Supercomputi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023" y="2174502"/>
            <a:ext cx="30956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AI GPU Clusters: A Glimpse into the Future of Supercomputi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022" y="3917577"/>
            <a:ext cx="30956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文本框 51"/>
          <p:cNvSpPr txBox="1"/>
          <p:nvPr/>
        </p:nvSpPr>
        <p:spPr>
          <a:xfrm>
            <a:off x="978112" y="5105167"/>
            <a:ext cx="338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RL Experiment: 100 hours</a:t>
            </a:r>
            <a:endParaRPr lang="en-US" altLang="zh-CN" sz="2400" dirty="0"/>
          </a:p>
        </p:txBody>
      </p:sp>
      <p:sp>
        <p:nvSpPr>
          <p:cNvPr id="53" name="文本框 52"/>
          <p:cNvSpPr txBox="1"/>
          <p:nvPr/>
        </p:nvSpPr>
        <p:spPr>
          <a:xfrm>
            <a:off x="6756384" y="5837169"/>
            <a:ext cx="4794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The same RL Experiment: </a:t>
            </a:r>
            <a:r>
              <a:rPr lang="en-US" altLang="zh-CN" sz="2400" i="1" u="sng" dirty="0"/>
              <a:t>50 hours?</a:t>
            </a:r>
            <a:endParaRPr lang="en-US" altLang="zh-CN" sz="2400" i="1" u="sng" dirty="0"/>
          </a:p>
        </p:txBody>
      </p:sp>
      <p:sp>
        <p:nvSpPr>
          <p:cNvPr id="58" name="文本框 57"/>
          <p:cNvSpPr txBox="1"/>
          <p:nvPr/>
        </p:nvSpPr>
        <p:spPr>
          <a:xfrm>
            <a:off x="10530648" y="4789114"/>
            <a:ext cx="13924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/>
              <a:t>🤔</a:t>
            </a:r>
            <a:endParaRPr lang="zh-CN" altLang="en-US" sz="4800" dirty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3" grpId="0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27052" y="933759"/>
            <a:ext cx="11548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Challenge 2: Hard to 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scale up</a:t>
            </a:r>
            <a:endParaRPr lang="en-US" altLang="zh-CN" sz="4000" dirty="0">
              <a:solidFill>
                <a:srgbClr val="FF0000"/>
              </a:solidFill>
              <a:latin typeface="Arial" panose="020B0604020202020204" pitchFamily="34" charset="0"/>
              <a:ea typeface="MiSans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65130" y="5730144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# GPU</a:t>
            </a:r>
            <a:endParaRPr lang="en-US" altLang="zh-CN" sz="2000" dirty="0"/>
          </a:p>
        </p:txBody>
      </p:sp>
      <p:cxnSp>
        <p:nvCxnSpPr>
          <p:cNvPr id="3" name="直接箭头连接符 2"/>
          <p:cNvCxnSpPr/>
          <p:nvPr/>
        </p:nvCxnSpPr>
        <p:spPr>
          <a:xfrm>
            <a:off x="3667008" y="5661211"/>
            <a:ext cx="4363571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3667008" y="2779059"/>
            <a:ext cx="0" cy="288215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825460" y="2623326"/>
            <a:ext cx="14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/>
              <a:t>Decoding</a:t>
            </a:r>
            <a:endParaRPr lang="en-US" altLang="zh-CN" sz="2000" dirty="0"/>
          </a:p>
          <a:p>
            <a:pPr algn="ctr"/>
            <a:r>
              <a:rPr lang="en-US" altLang="zh-CN" sz="2000" dirty="0"/>
              <a:t>Throughput</a:t>
            </a:r>
            <a:endParaRPr lang="en-US" altLang="zh-CN" sz="2000" dirty="0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3667008" y="2779059"/>
            <a:ext cx="4242547" cy="2882152"/>
          </a:xfrm>
          <a:prstGeom prst="line">
            <a:avLst/>
          </a:prstGeom>
          <a:ln w="28575">
            <a:solidFill>
              <a:srgbClr val="99CC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3667008" y="4343400"/>
            <a:ext cx="4242547" cy="1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167435" y="2447326"/>
            <a:ext cx="1713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Compute Bound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6873506" y="4449835"/>
            <a:ext cx="1654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Memory Bound</a:t>
            </a:r>
            <a:endParaRPr lang="zh-CN" altLang="en-US" dirty="0"/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3667008" y="4343400"/>
            <a:ext cx="1936377" cy="13178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5603385" y="4343399"/>
            <a:ext cx="24877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5"/>
          <p:cNvCxnSpPr/>
          <p:nvPr/>
        </p:nvCxnSpPr>
        <p:spPr>
          <a:xfrm>
            <a:off x="5606353" y="4356936"/>
            <a:ext cx="0" cy="131104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16"/>
          <p:cNvSpPr/>
          <p:nvPr/>
        </p:nvSpPr>
        <p:spPr>
          <a:xfrm>
            <a:off x="5481642" y="5521057"/>
            <a:ext cx="243485" cy="2545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文本框 37"/>
          <p:cNvSpPr txBox="1"/>
          <p:nvPr/>
        </p:nvSpPr>
        <p:spPr>
          <a:xfrm>
            <a:off x="4147537" y="5257168"/>
            <a:ext cx="1462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full utilization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803664" y="5257168"/>
            <a:ext cx="1743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under-utilization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084004" y="5844118"/>
            <a:ext cx="3052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Critical GPU Count</a:t>
            </a:r>
            <a:endParaRPr lang="en-US" altLang="zh-CN" dirty="0">
              <a:solidFill>
                <a:srgbClr val="FF0000"/>
              </a:solidFill>
            </a:endParaRPr>
          </a:p>
          <a:p>
            <a:pPr algn="ctr"/>
            <a:r>
              <a:rPr lang="en-US" altLang="zh-CN" dirty="0">
                <a:solidFill>
                  <a:srgbClr val="FF0000"/>
                </a:solidFill>
              </a:rPr>
              <a:t>(i.e., critical batch size per GPU)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1" name="任意多边形: 形状 40"/>
          <p:cNvSpPr/>
          <p:nvPr/>
        </p:nvSpPr>
        <p:spPr>
          <a:xfrm flipH="1" flipV="1">
            <a:off x="3811129" y="3872654"/>
            <a:ext cx="3827995" cy="1270941"/>
          </a:xfrm>
          <a:custGeom>
            <a:avLst/>
            <a:gdLst>
              <a:gd name="connsiteX0" fmla="*/ 0 w 4175760"/>
              <a:gd name="connsiteY0" fmla="*/ 1203960 h 1274948"/>
              <a:gd name="connsiteX1" fmla="*/ 2026920 w 4175760"/>
              <a:gd name="connsiteY1" fmla="*/ 1143000 h 1274948"/>
              <a:gd name="connsiteX2" fmla="*/ 4175760 w 4175760"/>
              <a:gd name="connsiteY2" fmla="*/ 0 h 127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75760" h="1274948">
                <a:moveTo>
                  <a:pt x="0" y="1203960"/>
                </a:moveTo>
                <a:cubicBezTo>
                  <a:pt x="665480" y="1273810"/>
                  <a:pt x="1330960" y="1343660"/>
                  <a:pt x="2026920" y="1143000"/>
                </a:cubicBezTo>
                <a:cubicBezTo>
                  <a:pt x="2722880" y="942340"/>
                  <a:pt x="3810000" y="204470"/>
                  <a:pt x="4175760" y="0"/>
                </a:cubicBezTo>
              </a:path>
            </a:pathLst>
          </a:custGeom>
          <a:noFill/>
          <a:ln w="28575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3880605" y="3417658"/>
            <a:ext cx="216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C000"/>
                </a:solidFill>
              </a:rPr>
              <a:t>Decreased Batch Size</a:t>
            </a:r>
            <a:endParaRPr lang="en-US" altLang="zh-CN" dirty="0">
              <a:solidFill>
                <a:srgbClr val="FFC000"/>
              </a:solidFill>
            </a:endParaRPr>
          </a:p>
          <a:p>
            <a:pPr algn="ctr"/>
            <a:r>
              <a:rPr lang="en-US" altLang="zh-CN" dirty="0">
                <a:solidFill>
                  <a:srgbClr val="FFC000"/>
                </a:solidFill>
              </a:rPr>
              <a:t>per GPU</a:t>
            </a:r>
            <a:endParaRPr lang="en-US" altLang="zh-CN" dirty="0">
              <a:solidFill>
                <a:srgbClr val="FFC000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939495" y="1781577"/>
            <a:ext cx="8210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The change of decoding throughput with more GPUs</a:t>
            </a:r>
            <a:endParaRPr lang="en-US" altLang="zh-CN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  <p:bldP spid="37" grpId="0" animBg="1"/>
      <p:bldP spid="38" grpId="0"/>
      <p:bldP spid="39" grpId="0"/>
      <p:bldP spid="40" grpId="0"/>
      <p:bldP spid="41" grpId="0" animBg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27052" y="933759"/>
            <a:ext cx="11548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Challenge 2: Hard to 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scale up</a:t>
            </a:r>
            <a:endParaRPr lang="en-US" altLang="zh-CN" sz="4000" dirty="0">
              <a:solidFill>
                <a:srgbClr val="FF0000"/>
              </a:solidFill>
              <a:latin typeface="Arial" panose="020B0604020202020204" pitchFamily="34" charset="0"/>
              <a:ea typeface="MiSans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7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30175" y="3982683"/>
            <a:ext cx="4934774" cy="1484898"/>
          </a:xfrm>
          <a:prstGeom prst="rect">
            <a:avLst/>
          </a:prstGeom>
        </p:spPr>
      </p:pic>
      <p:sp>
        <p:nvSpPr>
          <p:cNvPr id="31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768929" y="5886602"/>
            <a:ext cx="8303951" cy="814916"/>
          </a:xfrm>
        </p:spPr>
        <p:txBody>
          <a:bodyPr/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Reference: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1. Transformer Inference Arithmetic (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https://kipp.ly/transformer-inference-arithmetic/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).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en-US" altLang="zh-CN" sz="1400" b="1" dirty="0" err="1">
                <a:solidFill>
                  <a:schemeClr val="bg1">
                    <a:lumMod val="50000"/>
                  </a:schemeClr>
                </a:solidFill>
              </a:rPr>
              <a:t>SpecInfer</a:t>
            </a: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</a:rPr>
              <a:t>: Accelerating Generative Large Language Model Serving with Tree-based Speculative Inference and Verification (ASPLOS 24)</a:t>
            </a:r>
            <a:endParaRPr lang="en-US" altLang="zh-CN" sz="14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624919" y="1641645"/>
            <a:ext cx="518832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 critical batch size is determined by the hardware specification</a:t>
            </a:r>
            <a:endParaRPr lang="en-US" altLang="zh-CN" sz="2400" dirty="0"/>
          </a:p>
          <a:p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Definition: Budget = Compute (TFLOPS)-to-Bandwidth (TB/S) ratio</a:t>
            </a: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Optimal number of tokens in a batch</a:t>
            </a:r>
            <a:endParaRPr lang="en-US" altLang="zh-CN" sz="2000" dirty="0"/>
          </a:p>
          <a:p>
            <a:endParaRPr lang="en-US" altLang="zh-CN" sz="2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5122657" y="5017450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# GPU</a:t>
            </a:r>
            <a:endParaRPr lang="en-US" altLang="zh-CN" sz="2000" dirty="0"/>
          </a:p>
        </p:txBody>
      </p:sp>
      <p:cxnSp>
        <p:nvCxnSpPr>
          <p:cNvPr id="3" name="直接箭头连接符 2"/>
          <p:cNvCxnSpPr/>
          <p:nvPr/>
        </p:nvCxnSpPr>
        <p:spPr>
          <a:xfrm>
            <a:off x="1324535" y="4948517"/>
            <a:ext cx="4363571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1324535" y="2066365"/>
            <a:ext cx="0" cy="288215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482987" y="1910632"/>
            <a:ext cx="14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/>
              <a:t>Decoding</a:t>
            </a:r>
            <a:endParaRPr lang="en-US" altLang="zh-CN" sz="2000" dirty="0"/>
          </a:p>
          <a:p>
            <a:pPr algn="ctr"/>
            <a:r>
              <a:rPr lang="en-US" altLang="zh-CN" sz="2000" dirty="0"/>
              <a:t>Throughput</a:t>
            </a:r>
            <a:endParaRPr lang="en-US" altLang="zh-CN" sz="2000" dirty="0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1324535" y="2066365"/>
            <a:ext cx="4242547" cy="2882152"/>
          </a:xfrm>
          <a:prstGeom prst="line">
            <a:avLst/>
          </a:prstGeom>
          <a:ln w="28575">
            <a:solidFill>
              <a:srgbClr val="99CC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1324535" y="3630706"/>
            <a:ext cx="4242547" cy="1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824962" y="1734632"/>
            <a:ext cx="1713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Compute Bound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4531033" y="3737141"/>
            <a:ext cx="1654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Memory Bound</a:t>
            </a:r>
            <a:endParaRPr lang="zh-CN" altLang="en-US" dirty="0"/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1324535" y="3630706"/>
            <a:ext cx="1936377" cy="13178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3260912" y="3630705"/>
            <a:ext cx="24877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5"/>
          <p:cNvCxnSpPr/>
          <p:nvPr/>
        </p:nvCxnSpPr>
        <p:spPr>
          <a:xfrm>
            <a:off x="3263880" y="3644242"/>
            <a:ext cx="0" cy="131104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16"/>
          <p:cNvSpPr/>
          <p:nvPr/>
        </p:nvSpPr>
        <p:spPr>
          <a:xfrm>
            <a:off x="3139169" y="4808363"/>
            <a:ext cx="243485" cy="2545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文本框 37"/>
          <p:cNvSpPr txBox="1"/>
          <p:nvPr/>
        </p:nvSpPr>
        <p:spPr>
          <a:xfrm>
            <a:off x="1805064" y="4544474"/>
            <a:ext cx="1462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full utilization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461191" y="4544474"/>
            <a:ext cx="1743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under-utilization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741531" y="5131424"/>
            <a:ext cx="3052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Critical GPU Count</a:t>
            </a:r>
            <a:endParaRPr lang="en-US" altLang="zh-CN" dirty="0">
              <a:solidFill>
                <a:srgbClr val="FF0000"/>
              </a:solidFill>
            </a:endParaRPr>
          </a:p>
          <a:p>
            <a:pPr algn="ctr"/>
            <a:r>
              <a:rPr lang="en-US" altLang="zh-CN" dirty="0">
                <a:solidFill>
                  <a:srgbClr val="FF0000"/>
                </a:solidFill>
              </a:rPr>
              <a:t>(i.e., critical batch size per GPU)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1" name="任意多边形: 形状 40"/>
          <p:cNvSpPr/>
          <p:nvPr/>
        </p:nvSpPr>
        <p:spPr>
          <a:xfrm flipH="1" flipV="1">
            <a:off x="1468656" y="3159960"/>
            <a:ext cx="3827995" cy="1270941"/>
          </a:xfrm>
          <a:custGeom>
            <a:avLst/>
            <a:gdLst>
              <a:gd name="connsiteX0" fmla="*/ 0 w 4175760"/>
              <a:gd name="connsiteY0" fmla="*/ 1203960 h 1274948"/>
              <a:gd name="connsiteX1" fmla="*/ 2026920 w 4175760"/>
              <a:gd name="connsiteY1" fmla="*/ 1143000 h 1274948"/>
              <a:gd name="connsiteX2" fmla="*/ 4175760 w 4175760"/>
              <a:gd name="connsiteY2" fmla="*/ 0 h 127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75760" h="1274948">
                <a:moveTo>
                  <a:pt x="0" y="1203960"/>
                </a:moveTo>
                <a:cubicBezTo>
                  <a:pt x="665480" y="1273810"/>
                  <a:pt x="1330960" y="1343660"/>
                  <a:pt x="2026920" y="1143000"/>
                </a:cubicBezTo>
                <a:cubicBezTo>
                  <a:pt x="2722880" y="942340"/>
                  <a:pt x="3810000" y="204470"/>
                  <a:pt x="4175760" y="0"/>
                </a:cubicBezTo>
              </a:path>
            </a:pathLst>
          </a:custGeom>
          <a:noFill/>
          <a:ln w="28575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538132" y="2704964"/>
            <a:ext cx="216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C000"/>
                </a:solidFill>
              </a:rPr>
              <a:t>Decreased Batch Size</a:t>
            </a:r>
            <a:endParaRPr lang="en-US" altLang="zh-CN" dirty="0">
              <a:solidFill>
                <a:srgbClr val="FFC000"/>
              </a:solidFill>
            </a:endParaRPr>
          </a:p>
          <a:p>
            <a:pPr algn="ctr"/>
            <a:r>
              <a:rPr lang="en-US" altLang="zh-CN" dirty="0">
                <a:solidFill>
                  <a:srgbClr val="FFC000"/>
                </a:solidFill>
              </a:rPr>
              <a:t>per GPU</a:t>
            </a:r>
            <a:endParaRPr lang="en-US" altLang="zh-CN" dirty="0">
              <a:solidFill>
                <a:srgbClr val="FFC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文本框 124"/>
          <p:cNvSpPr txBox="1"/>
          <p:nvPr/>
        </p:nvSpPr>
        <p:spPr>
          <a:xfrm>
            <a:off x="443191" y="1903453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Inference Servers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443191" y="3501293"/>
            <a:ext cx="299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PPO Actor (FSDP Train Engine)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" name="矩形 270"/>
          <p:cNvSpPr/>
          <p:nvPr/>
        </p:nvSpPr>
        <p:spPr>
          <a:xfrm>
            <a:off x="711771" y="2650289"/>
            <a:ext cx="1800000" cy="180000"/>
          </a:xfrm>
          <a:prstGeom prst="rect">
            <a:avLst/>
          </a:prstGeom>
          <a:solidFill>
            <a:srgbClr val="C5E0B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矩形 270"/>
          <p:cNvSpPr/>
          <p:nvPr/>
        </p:nvSpPr>
        <p:spPr>
          <a:xfrm>
            <a:off x="711771" y="2830289"/>
            <a:ext cx="2226483" cy="180000"/>
          </a:xfrm>
          <a:prstGeom prst="rect">
            <a:avLst/>
          </a:prstGeom>
          <a:solidFill>
            <a:srgbClr val="C5E0B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矩形 270"/>
          <p:cNvSpPr/>
          <p:nvPr/>
        </p:nvSpPr>
        <p:spPr>
          <a:xfrm>
            <a:off x="711770" y="3010289"/>
            <a:ext cx="2954989" cy="180000"/>
          </a:xfrm>
          <a:prstGeom prst="rect">
            <a:avLst/>
          </a:prstGeom>
          <a:solidFill>
            <a:srgbClr val="C5E0B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矩形 270"/>
          <p:cNvSpPr/>
          <p:nvPr/>
        </p:nvSpPr>
        <p:spPr>
          <a:xfrm>
            <a:off x="711770" y="3190289"/>
            <a:ext cx="2742552" cy="180000"/>
          </a:xfrm>
          <a:prstGeom prst="rect">
            <a:avLst/>
          </a:prstGeom>
          <a:solidFill>
            <a:srgbClr val="C5E0B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矩形 270"/>
          <p:cNvSpPr/>
          <p:nvPr/>
        </p:nvSpPr>
        <p:spPr>
          <a:xfrm>
            <a:off x="2511771" y="2650289"/>
            <a:ext cx="1800000" cy="180000"/>
          </a:xfrm>
          <a:prstGeom prst="rect">
            <a:avLst/>
          </a:prstGeom>
          <a:solidFill>
            <a:srgbClr val="C5E0B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矩形 270"/>
          <p:cNvSpPr/>
          <p:nvPr/>
        </p:nvSpPr>
        <p:spPr>
          <a:xfrm>
            <a:off x="4311771" y="2650289"/>
            <a:ext cx="575340" cy="180000"/>
          </a:xfrm>
          <a:prstGeom prst="rect">
            <a:avLst/>
          </a:prstGeom>
          <a:solidFill>
            <a:srgbClr val="C5E0B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矩形 270"/>
          <p:cNvSpPr/>
          <p:nvPr/>
        </p:nvSpPr>
        <p:spPr>
          <a:xfrm>
            <a:off x="2935452" y="2830289"/>
            <a:ext cx="1656000" cy="180000"/>
          </a:xfrm>
          <a:prstGeom prst="rect">
            <a:avLst/>
          </a:prstGeom>
          <a:solidFill>
            <a:srgbClr val="C5E0B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矩形 270"/>
          <p:cNvSpPr/>
          <p:nvPr/>
        </p:nvSpPr>
        <p:spPr>
          <a:xfrm>
            <a:off x="4591452" y="2828096"/>
            <a:ext cx="295659" cy="180000"/>
          </a:xfrm>
          <a:prstGeom prst="rect">
            <a:avLst/>
          </a:prstGeom>
          <a:solidFill>
            <a:srgbClr val="C5E0B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矩形 270"/>
          <p:cNvSpPr/>
          <p:nvPr/>
        </p:nvSpPr>
        <p:spPr>
          <a:xfrm>
            <a:off x="3666760" y="3010289"/>
            <a:ext cx="712256" cy="180000"/>
          </a:xfrm>
          <a:prstGeom prst="rect">
            <a:avLst/>
          </a:prstGeom>
          <a:solidFill>
            <a:srgbClr val="C5E0B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矩形 270"/>
          <p:cNvSpPr/>
          <p:nvPr/>
        </p:nvSpPr>
        <p:spPr>
          <a:xfrm>
            <a:off x="4379823" y="3010289"/>
            <a:ext cx="507288" cy="175614"/>
          </a:xfrm>
          <a:prstGeom prst="rect">
            <a:avLst/>
          </a:prstGeom>
          <a:solidFill>
            <a:srgbClr val="C5E0B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矩形 270"/>
          <p:cNvSpPr/>
          <p:nvPr/>
        </p:nvSpPr>
        <p:spPr>
          <a:xfrm>
            <a:off x="3454322" y="3186073"/>
            <a:ext cx="1432789" cy="184215"/>
          </a:xfrm>
          <a:prstGeom prst="rect">
            <a:avLst/>
          </a:prstGeom>
          <a:solidFill>
            <a:srgbClr val="C5E0B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矩形 279"/>
          <p:cNvSpPr/>
          <p:nvPr/>
        </p:nvSpPr>
        <p:spPr>
          <a:xfrm>
            <a:off x="4889207" y="2383209"/>
            <a:ext cx="134001" cy="1249773"/>
          </a:xfrm>
          <a:prstGeom prst="rect">
            <a:avLst/>
          </a:prstGeom>
          <a:solidFill>
            <a:schemeClr val="accent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矩形 270"/>
          <p:cNvSpPr/>
          <p:nvPr/>
        </p:nvSpPr>
        <p:spPr>
          <a:xfrm>
            <a:off x="5024368" y="2650288"/>
            <a:ext cx="1511083" cy="180000"/>
          </a:xfrm>
          <a:prstGeom prst="rect">
            <a:avLst/>
          </a:prstGeom>
          <a:solidFill>
            <a:srgbClr val="BDD7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矩形 270"/>
          <p:cNvSpPr/>
          <p:nvPr/>
        </p:nvSpPr>
        <p:spPr>
          <a:xfrm>
            <a:off x="5028554" y="2828096"/>
            <a:ext cx="1628711" cy="180690"/>
          </a:xfrm>
          <a:prstGeom prst="rect">
            <a:avLst/>
          </a:prstGeom>
          <a:solidFill>
            <a:srgbClr val="BDD7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矩形 270"/>
          <p:cNvSpPr/>
          <p:nvPr/>
        </p:nvSpPr>
        <p:spPr>
          <a:xfrm>
            <a:off x="5028554" y="3003246"/>
            <a:ext cx="1380757" cy="187043"/>
          </a:xfrm>
          <a:prstGeom prst="rect">
            <a:avLst/>
          </a:prstGeom>
          <a:solidFill>
            <a:srgbClr val="BDD7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矩形 270"/>
          <p:cNvSpPr/>
          <p:nvPr/>
        </p:nvSpPr>
        <p:spPr>
          <a:xfrm>
            <a:off x="5023209" y="3189537"/>
            <a:ext cx="577436" cy="180751"/>
          </a:xfrm>
          <a:prstGeom prst="rect">
            <a:avLst/>
          </a:prstGeom>
          <a:solidFill>
            <a:srgbClr val="BDD7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矩形 270"/>
          <p:cNvSpPr/>
          <p:nvPr/>
        </p:nvSpPr>
        <p:spPr>
          <a:xfrm>
            <a:off x="5595215" y="3190289"/>
            <a:ext cx="900000" cy="180751"/>
          </a:xfrm>
          <a:prstGeom prst="rect">
            <a:avLst/>
          </a:prstGeom>
          <a:solidFill>
            <a:srgbClr val="BDD7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矩形 270"/>
          <p:cNvSpPr/>
          <p:nvPr/>
        </p:nvSpPr>
        <p:spPr>
          <a:xfrm>
            <a:off x="662720" y="3976153"/>
            <a:ext cx="1800000" cy="180000"/>
          </a:xfrm>
          <a:prstGeom prst="rect">
            <a:avLst/>
          </a:prstGeom>
          <a:solidFill>
            <a:srgbClr val="C5E0B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矩形 270"/>
          <p:cNvSpPr/>
          <p:nvPr/>
        </p:nvSpPr>
        <p:spPr>
          <a:xfrm>
            <a:off x="662720" y="4156153"/>
            <a:ext cx="2226483" cy="180000"/>
          </a:xfrm>
          <a:prstGeom prst="rect">
            <a:avLst/>
          </a:prstGeom>
          <a:solidFill>
            <a:srgbClr val="C5E0B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矩形 270"/>
          <p:cNvSpPr/>
          <p:nvPr/>
        </p:nvSpPr>
        <p:spPr>
          <a:xfrm>
            <a:off x="662719" y="4336153"/>
            <a:ext cx="2954989" cy="180000"/>
          </a:xfrm>
          <a:prstGeom prst="rect">
            <a:avLst/>
          </a:prstGeom>
          <a:solidFill>
            <a:srgbClr val="C5E0B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矩形 270"/>
          <p:cNvSpPr/>
          <p:nvPr/>
        </p:nvSpPr>
        <p:spPr>
          <a:xfrm>
            <a:off x="662719" y="4516153"/>
            <a:ext cx="2742552" cy="180000"/>
          </a:xfrm>
          <a:prstGeom prst="rect">
            <a:avLst/>
          </a:prstGeom>
          <a:solidFill>
            <a:srgbClr val="C5E0B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2" name="矩形: 圆角 161"/>
              <p:cNvSpPr/>
              <p:nvPr/>
            </p:nvSpPr>
            <p:spPr>
              <a:xfrm>
                <a:off x="2511771" y="2088119"/>
                <a:ext cx="513559" cy="430887"/>
              </a:xfrm>
              <a:prstGeom prst="roundRect">
                <a:avLst/>
              </a:prstGeom>
              <a:solidFill>
                <a:srgbClr val="C5E0B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62" name="矩形: 圆角 1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771" y="2088119"/>
                <a:ext cx="513559" cy="430887"/>
              </a:xfrm>
              <a:prstGeom prst="roundRect">
                <a:avLst/>
              </a:prstGeom>
              <a:blipFill rotWithShape="1">
                <a:blip r:embed="rId1"/>
                <a:stretch>
                  <a:fillRect l="-1922" t="-2266" r="-1818" b="-2072"/>
                </a:stretch>
              </a:blip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5" name="矩形: 圆角 164"/>
              <p:cNvSpPr/>
              <p:nvPr/>
            </p:nvSpPr>
            <p:spPr>
              <a:xfrm>
                <a:off x="5939559" y="2091912"/>
                <a:ext cx="513559" cy="430887"/>
              </a:xfrm>
              <a:prstGeom prst="roundRect">
                <a:avLst/>
              </a:prstGeom>
              <a:solidFill>
                <a:srgbClr val="BDD7EE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65" name="矩形: 圆角 1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559" y="2091912"/>
                <a:ext cx="513559" cy="430887"/>
              </a:xfrm>
              <a:prstGeom prst="roundRect">
                <a:avLst/>
              </a:prstGeom>
              <a:blipFill rotWithShape="1">
                <a:blip r:embed="rId2"/>
                <a:stretch>
                  <a:fillRect l="-1933" t="-2262" r="-15779" b="-2076"/>
                </a:stretch>
              </a:blip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7" name="矩形: 圆角 166"/>
              <p:cNvSpPr/>
              <p:nvPr/>
            </p:nvSpPr>
            <p:spPr>
              <a:xfrm>
                <a:off x="3617709" y="3972583"/>
                <a:ext cx="548504" cy="723570"/>
              </a:xfrm>
              <a:prstGeom prst="roundRect">
                <a:avLst/>
              </a:prstGeom>
              <a:solidFill>
                <a:srgbClr val="C5E0B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67" name="矩形: 圆角 1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709" y="3972583"/>
                <a:ext cx="548504" cy="723570"/>
              </a:xfrm>
              <a:prstGeom prst="roundRect">
                <a:avLst/>
              </a:prstGeom>
              <a:blipFill rotWithShape="1">
                <a:blip r:embed="rId3"/>
                <a:stretch>
                  <a:fillRect l="-1757" t="-1320" r="-1625" b="-1271"/>
                </a:stretch>
              </a:blip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8" name="矩形: 圆角 167"/>
              <p:cNvSpPr/>
              <p:nvPr/>
            </p:nvSpPr>
            <p:spPr>
              <a:xfrm>
                <a:off x="4379016" y="3972583"/>
                <a:ext cx="548505" cy="723570"/>
              </a:xfrm>
              <a:prstGeom prst="roundRect">
                <a:avLst/>
              </a:prstGeom>
              <a:solidFill>
                <a:srgbClr val="BDD7EE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68" name="矩形: 圆角 1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016" y="3972583"/>
                <a:ext cx="548505" cy="723570"/>
              </a:xfrm>
              <a:prstGeom prst="roundRect">
                <a:avLst/>
              </a:prstGeom>
              <a:blipFill rotWithShape="1">
                <a:blip r:embed="rId4"/>
                <a:stretch>
                  <a:fillRect l="-1747" t="-1320" r="-9507" b="-1271"/>
                </a:stretch>
              </a:blip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9" name="箭头: 下 168"/>
          <p:cNvSpPr/>
          <p:nvPr/>
        </p:nvSpPr>
        <p:spPr>
          <a:xfrm rot="16200000">
            <a:off x="4072772" y="4256759"/>
            <a:ext cx="381213" cy="18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矩形 270"/>
          <p:cNvSpPr/>
          <p:nvPr/>
        </p:nvSpPr>
        <p:spPr>
          <a:xfrm>
            <a:off x="2462719" y="4800062"/>
            <a:ext cx="1800000" cy="180000"/>
          </a:xfrm>
          <a:prstGeom prst="rect">
            <a:avLst/>
          </a:prstGeom>
          <a:solidFill>
            <a:srgbClr val="C5E0B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矩形 270"/>
          <p:cNvSpPr/>
          <p:nvPr/>
        </p:nvSpPr>
        <p:spPr>
          <a:xfrm>
            <a:off x="2886400" y="4980062"/>
            <a:ext cx="1656000" cy="180000"/>
          </a:xfrm>
          <a:prstGeom prst="rect">
            <a:avLst/>
          </a:prstGeom>
          <a:solidFill>
            <a:srgbClr val="C5E0B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矩形 270"/>
          <p:cNvSpPr/>
          <p:nvPr/>
        </p:nvSpPr>
        <p:spPr>
          <a:xfrm>
            <a:off x="3617708" y="5160062"/>
            <a:ext cx="712256" cy="180000"/>
          </a:xfrm>
          <a:prstGeom prst="rect">
            <a:avLst/>
          </a:prstGeom>
          <a:solidFill>
            <a:srgbClr val="C5E0B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矩形 270"/>
          <p:cNvSpPr/>
          <p:nvPr/>
        </p:nvSpPr>
        <p:spPr>
          <a:xfrm>
            <a:off x="3405270" y="5335846"/>
            <a:ext cx="1432789" cy="184215"/>
          </a:xfrm>
          <a:prstGeom prst="rect">
            <a:avLst/>
          </a:prstGeom>
          <a:solidFill>
            <a:srgbClr val="C5E0B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矩形 270"/>
          <p:cNvSpPr/>
          <p:nvPr/>
        </p:nvSpPr>
        <p:spPr>
          <a:xfrm>
            <a:off x="4838059" y="5339310"/>
            <a:ext cx="577436" cy="180751"/>
          </a:xfrm>
          <a:prstGeom prst="rect">
            <a:avLst/>
          </a:prstGeom>
          <a:solidFill>
            <a:srgbClr val="BDD7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5" name="矩形: 圆角 174"/>
              <p:cNvSpPr/>
              <p:nvPr/>
            </p:nvSpPr>
            <p:spPr>
              <a:xfrm>
                <a:off x="5427359" y="4791909"/>
                <a:ext cx="548505" cy="723570"/>
              </a:xfrm>
              <a:prstGeom prst="roundRect">
                <a:avLst/>
              </a:prstGeom>
              <a:solidFill>
                <a:srgbClr val="BDD7EE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75" name="矩形: 圆角 1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359" y="4791909"/>
                <a:ext cx="548505" cy="723570"/>
              </a:xfrm>
              <a:prstGeom prst="roundRect">
                <a:avLst/>
              </a:prstGeom>
              <a:blipFill rotWithShape="1">
                <a:blip r:embed="rId4"/>
                <a:stretch>
                  <a:fillRect l="-1739" t="-1344" r="-9515" b="-1247"/>
                </a:stretch>
              </a:blip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6" name="箭头: 下 175"/>
          <p:cNvSpPr/>
          <p:nvPr/>
        </p:nvSpPr>
        <p:spPr>
          <a:xfrm rot="16200000">
            <a:off x="5868631" y="5055239"/>
            <a:ext cx="381213" cy="18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8" name="矩形: 圆角 177"/>
              <p:cNvSpPr/>
              <p:nvPr/>
            </p:nvSpPr>
            <p:spPr>
              <a:xfrm>
                <a:off x="6147287" y="4791910"/>
                <a:ext cx="531118" cy="723570"/>
              </a:xfrm>
              <a:prstGeom prst="roundRect">
                <a:avLst/>
              </a:prstGeom>
              <a:solidFill>
                <a:srgbClr val="F8CBA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78" name="矩形: 圆角 1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287" y="4791910"/>
                <a:ext cx="531118" cy="723570"/>
              </a:xfrm>
              <a:prstGeom prst="roundRect">
                <a:avLst/>
              </a:prstGeom>
              <a:blipFill rotWithShape="1">
                <a:blip r:embed="rId5"/>
                <a:stretch>
                  <a:fillRect l="-1885" t="-1344" r="-12892" b="-1247"/>
                </a:stretch>
              </a:blip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9" name="矩形 270"/>
          <p:cNvSpPr/>
          <p:nvPr/>
        </p:nvSpPr>
        <p:spPr>
          <a:xfrm>
            <a:off x="4313505" y="5651971"/>
            <a:ext cx="575340" cy="180000"/>
          </a:xfrm>
          <a:prstGeom prst="rect">
            <a:avLst/>
          </a:prstGeom>
          <a:solidFill>
            <a:srgbClr val="C5E0B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矩形 270"/>
          <p:cNvSpPr/>
          <p:nvPr/>
        </p:nvSpPr>
        <p:spPr>
          <a:xfrm>
            <a:off x="4593186" y="5829778"/>
            <a:ext cx="295659" cy="180000"/>
          </a:xfrm>
          <a:prstGeom prst="rect">
            <a:avLst/>
          </a:prstGeom>
          <a:solidFill>
            <a:srgbClr val="C5E0B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矩形 270"/>
          <p:cNvSpPr/>
          <p:nvPr/>
        </p:nvSpPr>
        <p:spPr>
          <a:xfrm>
            <a:off x="4381557" y="6011971"/>
            <a:ext cx="507288" cy="175614"/>
          </a:xfrm>
          <a:prstGeom prst="rect">
            <a:avLst/>
          </a:prstGeom>
          <a:solidFill>
            <a:srgbClr val="C5E0B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矩形 270"/>
          <p:cNvSpPr/>
          <p:nvPr/>
        </p:nvSpPr>
        <p:spPr>
          <a:xfrm>
            <a:off x="4865071" y="5650997"/>
            <a:ext cx="1511083" cy="180000"/>
          </a:xfrm>
          <a:prstGeom prst="rect">
            <a:avLst/>
          </a:prstGeom>
          <a:solidFill>
            <a:srgbClr val="BDD7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矩形 270"/>
          <p:cNvSpPr/>
          <p:nvPr/>
        </p:nvSpPr>
        <p:spPr>
          <a:xfrm>
            <a:off x="4869257" y="5828805"/>
            <a:ext cx="1788008" cy="179753"/>
          </a:xfrm>
          <a:prstGeom prst="rect">
            <a:avLst/>
          </a:prstGeom>
          <a:solidFill>
            <a:srgbClr val="BDD7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矩形 270"/>
          <p:cNvSpPr/>
          <p:nvPr/>
        </p:nvSpPr>
        <p:spPr>
          <a:xfrm>
            <a:off x="4869257" y="6003955"/>
            <a:ext cx="1380757" cy="187043"/>
          </a:xfrm>
          <a:prstGeom prst="rect">
            <a:avLst/>
          </a:prstGeom>
          <a:solidFill>
            <a:srgbClr val="BDD7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矩形 270"/>
          <p:cNvSpPr/>
          <p:nvPr/>
        </p:nvSpPr>
        <p:spPr>
          <a:xfrm>
            <a:off x="5435918" y="6190998"/>
            <a:ext cx="900000" cy="180751"/>
          </a:xfrm>
          <a:prstGeom prst="rect">
            <a:avLst/>
          </a:prstGeom>
          <a:solidFill>
            <a:srgbClr val="BDD7EE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6" name="矩形: 圆角 185"/>
              <p:cNvSpPr/>
              <p:nvPr/>
            </p:nvSpPr>
            <p:spPr>
              <a:xfrm>
                <a:off x="6731862" y="5623521"/>
                <a:ext cx="531118" cy="723570"/>
              </a:xfrm>
              <a:prstGeom prst="roundRect">
                <a:avLst/>
              </a:prstGeom>
              <a:solidFill>
                <a:srgbClr val="F8CBA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86" name="矩形: 圆角 1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862" y="5623521"/>
                <a:ext cx="531118" cy="723570"/>
              </a:xfrm>
              <a:prstGeom prst="roundRect">
                <a:avLst/>
              </a:prstGeom>
              <a:blipFill rotWithShape="1">
                <a:blip r:embed="rId5"/>
                <a:stretch>
                  <a:fillRect l="-1836" t="-1399" r="-12941" b="-1280"/>
                </a:stretch>
              </a:blip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箭头: 下 186"/>
          <p:cNvSpPr/>
          <p:nvPr/>
        </p:nvSpPr>
        <p:spPr>
          <a:xfrm rot="16200000">
            <a:off x="7177420" y="5917175"/>
            <a:ext cx="381213" cy="18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9" name="连接符: 肘形 188"/>
          <p:cNvCxnSpPr>
            <a:stCxn id="168" idx="0"/>
            <a:endCxn id="142" idx="2"/>
          </p:cNvCxnSpPr>
          <p:nvPr/>
        </p:nvCxnSpPr>
        <p:spPr>
          <a:xfrm rot="5400000" flipH="1" flipV="1">
            <a:off x="4634938" y="3651314"/>
            <a:ext cx="339601" cy="30293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文本框 192"/>
          <p:cNvSpPr txBox="1"/>
          <p:nvPr/>
        </p:nvSpPr>
        <p:spPr>
          <a:xfrm>
            <a:off x="8562141" y="2126074"/>
            <a:ext cx="1928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Calibri" panose="020F0502020204030204" pitchFamily="34" charset="0"/>
                <a:ea typeface="阿里巴巴普惠体 R" panose="00020600040101010101" pitchFamily="18" charset="-122"/>
                <a:cs typeface="Calibri" panose="020F0502020204030204" pitchFamily="34" charset="0"/>
              </a:rPr>
              <a:t>推理中断</a:t>
            </a:r>
            <a:r>
              <a:rPr lang="en-US" altLang="zh-CN" sz="1600" dirty="0">
                <a:latin typeface="Calibri" panose="020F0502020204030204" pitchFamily="34" charset="0"/>
                <a:ea typeface="阿里巴巴普惠体 R" panose="00020600040101010101" pitchFamily="18" charset="-122"/>
                <a:cs typeface="Calibri" panose="020F0502020204030204" pitchFamily="34" charset="0"/>
              </a:rPr>
              <a:t>+</a:t>
            </a:r>
            <a:r>
              <a:rPr lang="zh-CN" altLang="en-US" sz="1600" dirty="0">
                <a:latin typeface="Calibri" panose="020F0502020204030204" pitchFamily="34" charset="0"/>
                <a:ea typeface="阿里巴巴普惠体 R" panose="00020600040101010101" pitchFamily="18" charset="-122"/>
                <a:cs typeface="Calibri" panose="020F0502020204030204" pitchFamily="34" charset="0"/>
              </a:rPr>
              <a:t>参数更新</a:t>
            </a:r>
            <a:endParaRPr lang="zh-CN" altLang="en-US" sz="1600" dirty="0">
              <a:latin typeface="Calibri" panose="020F0502020204030204" pitchFamily="34" charset="0"/>
              <a:ea typeface="阿里巴巴普惠体 R" panose="00020600040101010101" pitchFamily="18" charset="-122"/>
              <a:cs typeface="Calibri" panose="020F0502020204030204" pitchFamily="34" charset="0"/>
            </a:endParaRPr>
          </a:p>
        </p:txBody>
      </p:sp>
      <p:sp>
        <p:nvSpPr>
          <p:cNvPr id="194" name="矩形 279"/>
          <p:cNvSpPr/>
          <p:nvPr/>
        </p:nvSpPr>
        <p:spPr>
          <a:xfrm>
            <a:off x="8253458" y="2161812"/>
            <a:ext cx="240132" cy="267078"/>
          </a:xfrm>
          <a:prstGeom prst="rect">
            <a:avLst/>
          </a:prstGeom>
          <a:solidFill>
            <a:schemeClr val="accent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文本框 198"/>
          <p:cNvSpPr txBox="1"/>
          <p:nvPr/>
        </p:nvSpPr>
        <p:spPr>
          <a:xfrm>
            <a:off x="8475124" y="3038204"/>
            <a:ext cx="2177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Consolas" panose="020B0609020204030204" pitchFamily="49" charset="0"/>
                <a:ea typeface="阿里巴巴普惠体 R" panose="00020600040101010101" pitchFamily="18" charset="-122"/>
                <a:cs typeface="Calibri" panose="020F0502020204030204" pitchFamily="34" charset="0"/>
              </a:rPr>
              <a:t>一条数据的</a:t>
            </a:r>
            <a:r>
              <a:rPr lang="en-US" altLang="zh-CN" sz="1600" dirty="0">
                <a:latin typeface="Calibri" panose="020F0502020204030204" pitchFamily="34" charset="0"/>
                <a:ea typeface="阿里巴巴普惠体 R" panose="00020600040101010101" pitchFamily="18" charset="-122"/>
                <a:cs typeface="Calibri" panose="020F0502020204030204" pitchFamily="34" charset="0"/>
              </a:rPr>
              <a:t>rollout</a:t>
            </a:r>
            <a:r>
              <a:rPr lang="zh-CN" altLang="en-US" sz="1600" dirty="0">
                <a:latin typeface="Consolas" panose="020B0609020204030204" pitchFamily="49" charset="0"/>
                <a:ea typeface="阿里巴巴普惠体 R" panose="00020600040101010101" pitchFamily="18" charset="-122"/>
                <a:cs typeface="Calibri" panose="020F0502020204030204" pitchFamily="34" charset="0"/>
              </a:rPr>
              <a:t>流程</a:t>
            </a:r>
            <a:endParaRPr lang="zh-CN" altLang="en-US" sz="1600" dirty="0">
              <a:latin typeface="Consolas" panose="020B0609020204030204" pitchFamily="49" charset="0"/>
              <a:ea typeface="阿里巴巴普惠体 R" panose="00020600040101010101" pitchFamily="18" charset="-122"/>
              <a:cs typeface="Calibri" panose="020F0502020204030204" pitchFamily="34" charset="0"/>
            </a:endParaRPr>
          </a:p>
        </p:txBody>
      </p:sp>
      <p:sp>
        <p:nvSpPr>
          <p:cNvPr id="200" name="矩形 270"/>
          <p:cNvSpPr/>
          <p:nvPr/>
        </p:nvSpPr>
        <p:spPr>
          <a:xfrm>
            <a:off x="8253458" y="2794519"/>
            <a:ext cx="1800000" cy="180000"/>
          </a:xfrm>
          <a:prstGeom prst="rect">
            <a:avLst/>
          </a:prstGeom>
          <a:solidFill>
            <a:srgbClr val="C5E0B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02612" y="1680391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rgbClr val="FF0000"/>
                </a:solidFill>
              </a:rPr>
              <a:t>训练的同时推理引擎满负载工作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72055" y="3636446"/>
            <a:ext cx="4554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rgbClr val="FF0000"/>
                </a:solidFill>
              </a:rPr>
              <a:t>一个</a:t>
            </a:r>
            <a:r>
              <a:rPr kumimoji="1" lang="en-US" altLang="zh-CN" b="1" dirty="0">
                <a:solidFill>
                  <a:srgbClr val="FF0000"/>
                </a:solidFill>
              </a:rPr>
              <a:t>step</a:t>
            </a:r>
            <a:r>
              <a:rPr kumimoji="1" lang="zh-CN" altLang="en-US" b="1" dirty="0">
                <a:solidFill>
                  <a:srgbClr val="FF0000"/>
                </a:solidFill>
              </a:rPr>
              <a:t>训练完成后，同步参数到推理引擎</a:t>
            </a:r>
            <a:endParaRPr kumimoji="1"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73092" y="4408890"/>
            <a:ext cx="531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rgbClr val="FF0000"/>
                </a:solidFill>
              </a:rPr>
              <a:t>新的一个</a:t>
            </a:r>
            <a:r>
              <a:rPr kumimoji="1" lang="en-US" altLang="zh-CN" b="1" dirty="0">
                <a:solidFill>
                  <a:srgbClr val="FF0000"/>
                </a:solidFill>
              </a:rPr>
              <a:t>batch</a:t>
            </a:r>
            <a:r>
              <a:rPr kumimoji="1" lang="zh-CN" altLang="en-US" b="1" dirty="0">
                <a:solidFill>
                  <a:srgbClr val="FF0000"/>
                </a:solidFill>
              </a:rPr>
              <a:t>马上就准备好了，又可以开始训练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66964" y="5112729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rgbClr val="FF0000"/>
                </a:solidFill>
              </a:rPr>
              <a:t>训练完成，新一轮数据无缝衔接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527052" y="933759"/>
            <a:ext cx="11548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Our Solution: 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Fully</a:t>
            </a:r>
            <a:r>
              <a:rPr lang="en-US" altLang="zh-CN" sz="4000" b="1" dirty="0">
                <a:latin typeface="Arial" panose="020B06040202020202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 Asynchronous Training</a:t>
            </a:r>
            <a:endParaRPr lang="en-US" altLang="zh-CN" sz="4000" dirty="0">
              <a:latin typeface="Arial" panose="020B0604020202020204" pitchFamily="34" charset="0"/>
              <a:ea typeface="MiSans" panose="000005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1" grpId="1" animBg="1"/>
      <p:bldP spid="142" grpId="0" animBg="1"/>
      <p:bldP spid="143" grpId="0" animBg="1"/>
      <p:bldP spid="145" grpId="0" animBg="1"/>
      <p:bldP spid="147" grpId="0" animBg="1"/>
      <p:bldP spid="149" grpId="0" animBg="1"/>
      <p:bldP spid="150" grpId="0" animBg="1"/>
      <p:bldP spid="157" grpId="0" animBg="1"/>
      <p:bldP spid="158" grpId="0" animBg="1"/>
      <p:bldP spid="159" grpId="0" animBg="1"/>
      <p:bldP spid="160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7" grpId="1" build="allAtOnce"/>
      <p:bldP spid="8" grpId="1" build="allAtOnce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27052" y="933759"/>
            <a:ext cx="11548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Algorithm-System Co-Design</a:t>
            </a:r>
            <a:endParaRPr lang="en-US" altLang="zh-CN" sz="4000" dirty="0">
              <a:latin typeface="Arial" panose="020B0604020202020204" pitchFamily="34" charset="0"/>
              <a:ea typeface="MiSans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1008" y="1829093"/>
            <a:ext cx="10489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Explicit staleness/Off-</a:t>
            </a:r>
            <a:r>
              <a:rPr lang="en-US" altLang="zh-CN" sz="2800" dirty="0" err="1"/>
              <a:t>policyness</a:t>
            </a:r>
            <a:r>
              <a:rPr lang="en-US" altLang="zh-CN" sz="2800" dirty="0"/>
              <a:t> control</a:t>
            </a: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Decoupled PPO Objective</a:t>
            </a:r>
            <a:endParaRPr lang="zh-CN" altLang="en-US" sz="28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391" y="2783200"/>
            <a:ext cx="8345214" cy="38766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27052" y="933759"/>
            <a:ext cx="11548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Solutions: Decoupled PPO Objective</a:t>
            </a:r>
            <a:endParaRPr lang="en-US" altLang="zh-CN" sz="4000" dirty="0">
              <a:latin typeface="Arial" panose="020B0604020202020204" pitchFamily="34" charset="0"/>
              <a:ea typeface="MiSans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/>
              <a:t>Allows for rollout interruption</a:t>
            </a:r>
            <a:endParaRPr lang="en-US" altLang="zh-CN" dirty="0"/>
          </a:p>
          <a:p>
            <a:pPr lvl="1"/>
            <a:r>
              <a:rPr lang="en-US" altLang="zh-CN" dirty="0"/>
              <a:t>Equivalent to sampling from a unified </a:t>
            </a:r>
            <a:r>
              <a:rPr lang="en-US" altLang="zh-CN" u="sng" dirty="0"/>
              <a:t>behavior policy</a:t>
            </a:r>
            <a:endParaRPr lang="en-US" altLang="zh-CN" u="sng" dirty="0"/>
          </a:p>
          <a:p>
            <a:r>
              <a:rPr lang="en-US" altLang="zh-CN" dirty="0"/>
              <a:t>Better learning efficiency with more staled data</a:t>
            </a:r>
            <a:endParaRPr lang="en-US" altLang="zh-CN" dirty="0"/>
          </a:p>
          <a:p>
            <a:pPr lvl="1"/>
            <a:r>
              <a:rPr lang="en-US" altLang="zh-CN" dirty="0"/>
              <a:t>The clipping center is changed to be around a </a:t>
            </a:r>
            <a:r>
              <a:rPr lang="en-US" altLang="zh-CN" u="sng" dirty="0"/>
              <a:t>proximal policy</a:t>
            </a:r>
            <a:endParaRPr lang="en-US" altLang="zh-CN" u="sng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465" r="-1"/>
          <a:stretch>
            <a:fillRect/>
          </a:stretch>
        </p:blipFill>
        <p:spPr>
          <a:xfrm>
            <a:off x="28353" y="3655828"/>
            <a:ext cx="12135293" cy="2962048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27052" y="933759"/>
            <a:ext cx="11548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Content</a:t>
            </a:r>
            <a:endParaRPr lang="en-US" altLang="zh-CN" sz="3600" dirty="0">
              <a:latin typeface="Arial" panose="020B0604020202020204" pitchFamily="34" charset="0"/>
              <a:ea typeface="MiSans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4" name="Content Placeholder 1"/>
          <p:cNvSpPr txBox="1"/>
          <p:nvPr/>
        </p:nvSpPr>
        <p:spPr>
          <a:xfrm>
            <a:off x="838199" y="1825625"/>
            <a:ext cx="1049128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</a:rPr>
              <a:t>Background: What’s Agentic RL?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zh-CN" b="1" dirty="0"/>
          </a:p>
          <a:p>
            <a:r>
              <a:rPr lang="en-US" altLang="zh-CN" b="1" dirty="0"/>
              <a:t>Introduction to </a:t>
            </a:r>
            <a:r>
              <a:rPr lang="en-US" altLang="zh-CN" b="1" dirty="0" err="1"/>
              <a:t>AReaL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</a:rPr>
              <a:t>Practical Agentic RL with </a:t>
            </a:r>
            <a:r>
              <a:rPr lang="en-US" altLang="zh-CN" b="1" dirty="0" err="1">
                <a:solidFill>
                  <a:schemeClr val="bg1">
                    <a:lumMod val="75000"/>
                  </a:schemeClr>
                </a:solidFill>
              </a:rPr>
              <a:t>AReaL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zh-CN" dirty="0"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43" y="622671"/>
            <a:ext cx="10515600" cy="1009651"/>
          </a:xfrm>
        </p:spPr>
        <p:txBody>
          <a:bodyPr/>
          <a:lstStyle/>
          <a:p>
            <a:r>
              <a:rPr lang="en-US" altLang="zh-CN" sz="4000" b="1" dirty="0"/>
              <a:t>What </a:t>
            </a:r>
            <a:r>
              <a:rPr lang="en-US" altLang="zh-CN" sz="4000" b="1" dirty="0" err="1"/>
              <a:t>AReaL</a:t>
            </a:r>
            <a:r>
              <a:rPr lang="en-US" altLang="zh-CN" sz="4000" b="1" dirty="0"/>
              <a:t> code looks like</a:t>
            </a:r>
            <a:endParaRPr lang="en-US" sz="4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94930" y="1365499"/>
            <a:ext cx="5826538" cy="54476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9494"/>
                </a:solidFill>
                <a:effectLst/>
                <a:latin typeface="Consolas" panose="020B0609020204030204" pitchFamily="49" charset="0"/>
              </a:rPr>
              <a:t>main_grpo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Load config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config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9494"/>
                </a:solidFill>
                <a:effectLst/>
                <a:latin typeface="Consolas" panose="020B0609020204030204" pitchFamily="49" charset="0"/>
              </a:rPr>
              <a:t>load_expr_config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 err="1">
                <a:solidFill>
                  <a:srgbClr val="79E0EE"/>
                </a:solidFill>
                <a:effectLst/>
                <a:latin typeface="Consolas" panose="020B0609020204030204" pitchFamily="49" charset="0"/>
              </a:rPr>
              <a:t>sys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argv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:], </a:t>
            </a:r>
            <a:r>
              <a:rPr lang="en-US" altLang="zh-CN" sz="12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GRPOConfig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config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GRPOConfig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Create dataset and </a:t>
            </a:r>
            <a:r>
              <a:rPr lang="en-US" altLang="zh-CN" sz="12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dataloaders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train_dataloader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StatefulDataLoader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F9494"/>
                </a:solidFill>
                <a:effectLst/>
                <a:latin typeface="Consolas" panose="020B0609020204030204" pitchFamily="49" charset="0"/>
              </a:rPr>
              <a:t>...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   # Initialize train engine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actor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FSDPPPOActor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config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config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actor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dirty="0">
                <a:solidFill>
                  <a:srgbClr val="CCCCCC"/>
                </a:solidFill>
                <a:latin typeface="Consolas" panose="020B0609020204030204" pitchFamily="49" charset="0"/>
              </a:rPr>
              <a:t>   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actor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create_process_group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Initialize inference engine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rollout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RemoteSGLangEngine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config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rollout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US" altLang="zh-CN" sz="120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r>
              <a:rPr lang="en-US" altLang="zh-CN" sz="1200" dirty="0">
                <a:solidFill>
                  <a:srgbClr val="CCCCCC"/>
                </a:solidFill>
                <a:latin typeface="Consolas" panose="020B0609020204030204" pitchFamily="49" charset="0"/>
              </a:rPr>
              <a:t>    </a:t>
            </a:r>
            <a:r>
              <a:rPr lang="en-US" altLang="zh-CN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Initialize weight update method</a:t>
            </a:r>
            <a:endParaRPr lang="en-US" altLang="zh-CN" sz="120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weight_update_meta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WeightUpdateMeta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from_fsdp_xccl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(...)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actor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connect_engine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rollout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weight_update_meta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   # Create Agent Workflow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workflow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RLVRWorkflow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 err="1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reward_fn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FF9494"/>
                </a:solidFill>
                <a:effectLst/>
                <a:latin typeface="Consolas" panose="020B0609020204030204" pitchFamily="49" charset="0"/>
              </a:rPr>
              <a:t>gsm8k_reward_fn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 err="1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gconfig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config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gconfig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tokenizer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tokenizer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 err="1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enable_thinking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6000" y="982878"/>
            <a:ext cx="5826538" cy="41549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Run training.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global_step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ACFADF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max_steps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epoch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global_step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//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steps_per_epoch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step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global_step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%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steps_per_epoch</a:t>
            </a:r>
            <a:endParaRPr lang="en-US" altLang="zh-CN" sz="1200" b="0" dirty="0">
              <a:solidFill>
                <a:srgbClr val="FFF6E0"/>
              </a:solidFill>
              <a:effectLst/>
              <a:latin typeface="Consolas" panose="020B0609020204030204" pitchFamily="49" charset="0"/>
            </a:endParaRPr>
          </a:p>
          <a:p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    </a:t>
            </a:r>
            <a:r>
              <a:rPr lang="en-US" altLang="zh-CN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Rollout: generate agentic trajectories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batch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rollout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prepare_batch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dataloader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workflow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workflow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batch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batch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actor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device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       # Prepare training data</a:t>
            </a:r>
            <a:b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logp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actor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compute_logp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batch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actor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compute_advantages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batch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US" altLang="zh-CN" sz="120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altLang="zh-CN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Training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stats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actor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ppo_update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batch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actor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step_lr_scheduler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altLang="zh-CN" sz="120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altLang="zh-CN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Update weights to inference engine</a:t>
            </a:r>
            <a:endParaRPr lang="en-US" altLang="zh-CN" sz="1200" b="0" dirty="0">
              <a:solidFill>
                <a:srgbClr val="6A9955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actor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update_weights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weight_update_meta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__name__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B005B"/>
                </a:solidFill>
                <a:effectLst/>
                <a:latin typeface="Consolas" panose="020B0609020204030204" pitchFamily="49" charset="0"/>
              </a:rPr>
              <a:t>"__main__"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 err="1">
                <a:solidFill>
                  <a:srgbClr val="FF9494"/>
                </a:solidFill>
                <a:effectLst/>
                <a:latin typeface="Consolas" panose="020B0609020204030204" pitchFamily="49" charset="0"/>
              </a:rPr>
              <a:t>main_grpo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 err="1">
                <a:solidFill>
                  <a:srgbClr val="79E0EE"/>
                </a:solidFill>
                <a:effectLst/>
                <a:latin typeface="Consolas" panose="020B0609020204030204" pitchFamily="49" charset="0"/>
              </a:rPr>
              <a:t>sys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argv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:])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96000" y="5243484"/>
            <a:ext cx="5826538" cy="15696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RLVRWorkflow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  <a:b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async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arun_episode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engine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InferenceEngine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client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ArealOpenAI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engine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 err="1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tokenizer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completions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client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chat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completions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create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messages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200" b="0" dirty="0">
                <a:solidFill>
                  <a:srgbClr val="DB005B"/>
                </a:solidFill>
                <a:effectLst/>
                <a:latin typeface="Consolas" panose="020B0609020204030204" pitchFamily="49" charset="0"/>
              </a:rPr>
              <a:t>"messages"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], ...)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reward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async_reward_fn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completions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client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set_reward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completions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.id,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reward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client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export_completions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27052" y="933759"/>
            <a:ext cx="11548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About Me</a:t>
            </a:r>
            <a:endParaRPr lang="en-US" altLang="zh-CN" sz="3600" dirty="0">
              <a:latin typeface="Arial" panose="020B0604020202020204" pitchFamily="34" charset="0"/>
              <a:ea typeface="MiSans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4" name="Content Placeholder 1"/>
          <p:cNvSpPr txBox="1"/>
          <p:nvPr/>
        </p:nvSpPr>
        <p:spPr>
          <a:xfrm>
            <a:off x="838199" y="1825625"/>
            <a:ext cx="1045885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/>
              <a:t>Name</a:t>
            </a:r>
            <a:r>
              <a:rPr lang="en-US" altLang="zh-CN" dirty="0"/>
              <a:t>: </a:t>
            </a:r>
            <a:r>
              <a:rPr lang="zh-CN" altLang="en-US" dirty="0"/>
              <a:t>高嘉煊</a:t>
            </a:r>
            <a:endParaRPr lang="en-US" altLang="zh-CN" dirty="0"/>
          </a:p>
          <a:p>
            <a:r>
              <a:rPr lang="en-US" altLang="zh-CN" b="1" dirty="0"/>
              <a:t>Affiliation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3</a:t>
            </a:r>
            <a:r>
              <a:rPr lang="en-US" altLang="zh-CN" baseline="30000" dirty="0"/>
              <a:t>rd</a:t>
            </a:r>
            <a:r>
              <a:rPr lang="en-US" altLang="zh-CN" dirty="0"/>
              <a:t>  year PhD student at IIIS, Tsinghua University</a:t>
            </a:r>
            <a:endParaRPr lang="en-US" altLang="zh-CN" dirty="0"/>
          </a:p>
          <a:p>
            <a:r>
              <a:rPr lang="en-US" altLang="zh-CN" b="1" dirty="0"/>
              <a:t>Supervisor</a:t>
            </a:r>
            <a:r>
              <a:rPr lang="en-US" altLang="zh-CN" dirty="0"/>
              <a:t>: </a:t>
            </a:r>
            <a:r>
              <a:rPr lang="zh-CN" altLang="en-US" dirty="0"/>
              <a:t>吴翼</a:t>
            </a:r>
            <a:endParaRPr lang="en-US" altLang="zh-CN" dirty="0"/>
          </a:p>
          <a:p>
            <a:r>
              <a:rPr lang="en-US" altLang="zh-CN" b="1" dirty="0"/>
              <a:t>Research Focus</a:t>
            </a:r>
            <a:r>
              <a:rPr lang="en-US" altLang="zh-CN" dirty="0"/>
              <a:t>: </a:t>
            </a:r>
            <a:endParaRPr lang="en-US" altLang="zh-CN" dirty="0"/>
          </a:p>
          <a:p>
            <a:pPr lvl="1"/>
            <a:r>
              <a:rPr lang="en-US" altLang="zh-CN" dirty="0"/>
              <a:t>LLM Post-Training</a:t>
            </a:r>
            <a:endParaRPr lang="en-US" altLang="zh-CN" dirty="0"/>
          </a:p>
          <a:p>
            <a:pPr lvl="1"/>
            <a:r>
              <a:rPr lang="en-US" altLang="zh-CN" dirty="0"/>
              <a:t>Agentic RL</a:t>
            </a:r>
            <a:endParaRPr lang="en-US" altLang="zh-CN" dirty="0"/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Abstraction Level 1: Orchestration </a:t>
            </a:r>
            <a:endParaRPr lang="en-US" b="1" dirty="0"/>
          </a:p>
        </p:txBody>
      </p:sp>
      <p:sp>
        <p:nvSpPr>
          <p:cNvPr id="7" name="内容占位符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/>
              <a:t>Loading datasets</a:t>
            </a:r>
            <a:endParaRPr lang="en-US" altLang="zh-CN" dirty="0"/>
          </a:p>
          <a:p>
            <a:pPr lvl="1"/>
            <a:r>
              <a:rPr lang="en-US" altLang="zh-CN" dirty="0"/>
              <a:t>Dataset processing</a:t>
            </a:r>
            <a:endParaRPr lang="en-US" altLang="zh-CN" dirty="0"/>
          </a:p>
          <a:p>
            <a:r>
              <a:rPr lang="en-US" altLang="zh-CN" dirty="0"/>
              <a:t>Initializing models</a:t>
            </a:r>
            <a:endParaRPr lang="en-US" altLang="zh-CN" dirty="0"/>
          </a:p>
          <a:p>
            <a:pPr lvl="1"/>
            <a:r>
              <a:rPr lang="en-US" altLang="zh-CN" dirty="0"/>
              <a:t>Whether to use a reward/reference/critic model</a:t>
            </a:r>
            <a:endParaRPr lang="en-US" altLang="zh-CN" dirty="0"/>
          </a:p>
          <a:p>
            <a:r>
              <a:rPr lang="en-US" altLang="zh-CN" dirty="0"/>
              <a:t>Training loop</a:t>
            </a:r>
            <a:endParaRPr lang="en-US" altLang="zh-CN" dirty="0"/>
          </a:p>
          <a:p>
            <a:pPr lvl="1"/>
            <a:r>
              <a:rPr lang="en-US" altLang="zh-CN" dirty="0"/>
              <a:t>Data loading logic</a:t>
            </a:r>
            <a:endParaRPr lang="en-US" altLang="zh-CN" dirty="0"/>
          </a:p>
          <a:p>
            <a:pPr lvl="1"/>
            <a:r>
              <a:rPr lang="en-US" altLang="zh-CN" dirty="0"/>
              <a:t>Hybrid multiple training algorithms (e.g., one-step SFT + one-step RL)</a:t>
            </a:r>
            <a:endParaRPr lang="en-US" altLang="zh-CN" dirty="0"/>
          </a:p>
          <a:p>
            <a:pPr lvl="1"/>
            <a:r>
              <a:rPr lang="en-US" altLang="zh-CN" dirty="0"/>
              <a:t>Whether to update weights and how</a:t>
            </a:r>
            <a:endParaRPr lang="en-US" altLang="zh-CN" dirty="0"/>
          </a:p>
          <a:p>
            <a:r>
              <a:rPr lang="en-US" altLang="zh-CN" dirty="0"/>
              <a:t>Agent</a:t>
            </a:r>
            <a:endParaRPr lang="en-US" altLang="zh-CN" dirty="0"/>
          </a:p>
          <a:p>
            <a:pPr lvl="1"/>
            <a:r>
              <a:rPr lang="en-US" altLang="zh-CN" dirty="0"/>
              <a:t>Agentic workflow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Abstraction Level 2: Algorithm Implementation</a:t>
            </a:r>
            <a:endParaRPr lang="en-US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269462" y="1754945"/>
            <a:ext cx="5826538" cy="47089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PPOActor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F1A661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altLang="zh-CN" sz="1200" b="0" dirty="0" err="1">
                <a:solidFill>
                  <a:srgbClr val="F1A661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altLang="zh-CN" sz="1200" b="0" dirty="0">
                <a:solidFill>
                  <a:srgbClr val="F1A661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config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PPOActorConfig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engine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TrainEngine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 err="1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config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config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 err="1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engine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engine</a:t>
            </a:r>
            <a:endParaRPr lang="en-US" altLang="zh-CN" sz="1200" b="0" dirty="0">
              <a:solidFill>
                <a:srgbClr val="F3BCC8"/>
              </a:solidFill>
              <a:effectLst/>
              <a:latin typeface="Consolas" panose="020B0609020204030204" pitchFamily="49" charset="0"/>
            </a:endParaRPr>
          </a:p>
          <a:p>
            <a:endParaRPr lang="en-US" altLang="zh-CN" sz="1200" b="0" dirty="0">
              <a:solidFill>
                <a:srgbClr val="F3BCC8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dirty="0">
                <a:solidFill>
                  <a:srgbClr val="F3BCC8"/>
                </a:solidFill>
                <a:latin typeface="Consolas" panose="020B0609020204030204" pitchFamily="49" charset="0"/>
              </a:rPr>
              <a:t>    </a:t>
            </a:r>
            <a:r>
              <a:rPr lang="en-US" altLang="zh-CN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@</a:t>
            </a:r>
            <a:r>
              <a:rPr lang="en-US" altLang="zh-CN" sz="1200" b="0" dirty="0">
                <a:solidFill>
                  <a:srgbClr val="FFFF66"/>
                </a:solidFill>
                <a:effectLst/>
                <a:latin typeface="Consolas" panose="020B0609020204030204" pitchFamily="49" charset="0"/>
              </a:rPr>
              <a:t>torch</a:t>
            </a:r>
            <a:r>
              <a:rPr lang="en-US" altLang="zh-CN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>
                <a:solidFill>
                  <a:srgbClr val="FFFF66"/>
                </a:solidFill>
                <a:effectLst/>
                <a:latin typeface="Consolas" panose="020B0609020204030204" pitchFamily="49" charset="0"/>
              </a:rPr>
              <a:t>no_grad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compute_logp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TensorDict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temperature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Optional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) -&gt; </a:t>
            </a:r>
            <a:r>
              <a:rPr lang="en-US" altLang="zh-CN" sz="1200" b="0" dirty="0" err="1">
                <a:solidFill>
                  <a:srgbClr val="79E0EE"/>
                </a:solidFill>
                <a:effectLst/>
                <a:latin typeface="Consolas" panose="020B0609020204030204" pitchFamily="49" charset="0"/>
              </a:rPr>
              <a:t>torch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Tensor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  <a:b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 err="1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engine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eval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engine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forward</a:t>
            </a:r>
            <a:r>
              <a:rPr lang="en-US" altLang="zh-CN" sz="1200" dirty="0">
                <a:solidFill>
                  <a:srgbClr val="CCCCCC"/>
                </a:solidFill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input_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...)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ppo_update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TensorDict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):</a:t>
            </a:r>
            <a:endParaRPr lang="en-US" altLang="zh-CN" sz="1200" b="0" dirty="0">
              <a:solidFill>
                <a:srgbClr val="FFFF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mb_inputs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9494"/>
                </a:solidFill>
                <a:effectLst/>
                <a:latin typeface="Consolas" panose="020B0609020204030204" pitchFamily="49" charset="0"/>
              </a:rPr>
              <a:t>split_padded_tensor_dict_into_mb_list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mb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mb_inputs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mbs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train_stat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engine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train_batch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mb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altLang="zh-CN" sz="1200" b="0" dirty="0" err="1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loss_fn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79E0EE"/>
                </a:solidFill>
                <a:effectLst/>
                <a:latin typeface="Consolas" panose="020B0609020204030204" pitchFamily="49" charset="0"/>
              </a:rPr>
              <a:t>...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...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           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all_stats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train_stat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all_stats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内容占位符 4"/>
          <p:cNvSpPr>
            <a:spLocks noGrp="1"/>
          </p:cNvSpPr>
          <p:nvPr>
            <p:ph idx="1"/>
          </p:nvPr>
        </p:nvSpPr>
        <p:spPr>
          <a:xfrm>
            <a:off x="6444417" y="1458178"/>
            <a:ext cx="5651478" cy="1009652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dirty="0"/>
              <a:t>Decouple backends with algorithm implementation</a:t>
            </a:r>
            <a:endParaRPr lang="en-US" altLang="zh-CN" dirty="0"/>
          </a:p>
          <a:p>
            <a:pPr lvl="1" algn="ctr"/>
            <a:endParaRPr lang="en-US" altLang="zh-CN" dirty="0"/>
          </a:p>
          <a:p>
            <a:pPr lvl="1" algn="ctr"/>
            <a:endParaRPr lang="en-US" altLang="zh-CN" dirty="0"/>
          </a:p>
          <a:p>
            <a:pPr lvl="1" algn="ctr"/>
            <a:endParaRPr lang="en-US" altLang="zh-CN" dirty="0"/>
          </a:p>
          <a:p>
            <a:pPr lvl="1" algn="ctr"/>
            <a:endParaRPr lang="en-US" altLang="zh-CN" dirty="0"/>
          </a:p>
          <a:p>
            <a:pPr lvl="1" algn="ctr"/>
            <a:endParaRPr lang="en-US" altLang="zh-CN" dirty="0"/>
          </a:p>
          <a:p>
            <a:pPr lvl="1" algn="ctr"/>
            <a:endParaRPr lang="en-US" altLang="zh-CN" dirty="0"/>
          </a:p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6269357" y="2493608"/>
            <a:ext cx="5826538" cy="39703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FSDPPPOActor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FSDPEngine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F1A661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altLang="zh-CN" sz="1200" b="0" dirty="0" err="1">
                <a:solidFill>
                  <a:srgbClr val="F1A661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altLang="zh-CN" sz="1200" b="0" dirty="0">
                <a:solidFill>
                  <a:srgbClr val="F1A661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config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PPOActorConfig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ACFADF"/>
                </a:solidFill>
                <a:effectLst/>
                <a:latin typeface="Consolas" panose="020B0609020204030204" pitchFamily="49" charset="0"/>
              </a:rPr>
              <a:t>super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().</a:t>
            </a:r>
            <a:r>
              <a:rPr lang="en-US" altLang="zh-CN" sz="1200" b="0" dirty="0">
                <a:solidFill>
                  <a:srgbClr val="F1A661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altLang="zh-CN" sz="1200" b="0" dirty="0" err="1">
                <a:solidFill>
                  <a:srgbClr val="F1A661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altLang="zh-CN" sz="1200" b="0" dirty="0">
                <a:solidFill>
                  <a:srgbClr val="F1A661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config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 err="1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actor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PPOActor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config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@</a:t>
            </a:r>
            <a:r>
              <a:rPr lang="en-US" altLang="zh-CN" sz="1200" b="0" dirty="0">
                <a:solidFill>
                  <a:srgbClr val="FFFF66"/>
                </a:solidFill>
                <a:effectLst/>
                <a:latin typeface="Consolas" panose="020B0609020204030204" pitchFamily="49" charset="0"/>
              </a:rPr>
              <a:t>torch</a:t>
            </a:r>
            <a:r>
              <a:rPr lang="en-US" altLang="zh-CN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>
                <a:solidFill>
                  <a:srgbClr val="FFFF66"/>
                </a:solidFill>
                <a:effectLst/>
                <a:latin typeface="Consolas" panose="020B0609020204030204" pitchFamily="49" charset="0"/>
              </a:rPr>
              <a:t>no_grad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compute_logp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altLang="zh-CN" sz="1200" b="0" dirty="0" err="1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**</a:t>
            </a:r>
            <a:r>
              <a:rPr lang="en-US" altLang="zh-CN" sz="1200" b="0" dirty="0" err="1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kwargs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altLang="zh-CN" sz="1200" b="0" dirty="0" err="1">
                <a:solidFill>
                  <a:srgbClr val="79E0EE"/>
                </a:solidFill>
                <a:effectLst/>
                <a:latin typeface="Consolas" panose="020B0609020204030204" pitchFamily="49" charset="0"/>
              </a:rPr>
              <a:t>torch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Tensor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actor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compute_logp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altLang="zh-CN" sz="1200" b="0" dirty="0" err="1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**</a:t>
            </a:r>
            <a:r>
              <a:rPr lang="en-US" altLang="zh-CN" sz="1200" b="0" dirty="0" err="1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kwargs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ppo_update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altLang="zh-CN" sz="1200" b="0" dirty="0" err="1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**</a:t>
            </a:r>
            <a:r>
              <a:rPr lang="en-US" altLang="zh-CN" sz="1200" b="0" dirty="0" err="1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kwargs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Dict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]]: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actor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ppo_update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altLang="zh-CN" sz="1200" b="0" dirty="0" err="1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**</a:t>
            </a:r>
            <a:r>
              <a:rPr lang="en-US" altLang="zh-CN" sz="1200" b="0" dirty="0" err="1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kwargs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US" altLang="zh-CN" sz="120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MegatronPPOActor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MegatronEngine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F1A661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altLang="zh-CN" sz="1200" b="0" dirty="0" err="1">
                <a:solidFill>
                  <a:srgbClr val="F1A661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altLang="zh-CN" sz="1200" b="0" dirty="0">
                <a:solidFill>
                  <a:srgbClr val="F1A661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config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PPOActorConfig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ACFADF"/>
                </a:solidFill>
                <a:effectLst/>
                <a:latin typeface="Consolas" panose="020B0609020204030204" pitchFamily="49" charset="0"/>
              </a:rPr>
              <a:t>super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().</a:t>
            </a:r>
            <a:r>
              <a:rPr lang="en-US" altLang="zh-CN" sz="1200" b="0" dirty="0">
                <a:solidFill>
                  <a:srgbClr val="F1A661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altLang="zh-CN" sz="1200" b="0" dirty="0" err="1">
                <a:solidFill>
                  <a:srgbClr val="F1A661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altLang="zh-CN" sz="1200" b="0" dirty="0">
                <a:solidFill>
                  <a:srgbClr val="F1A661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config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 err="1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actor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PPOActor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config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...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Abstraction Level 3: Backends</a:t>
            </a:r>
            <a:endParaRPr lang="en-US" b="1" dirty="0"/>
          </a:p>
        </p:txBody>
      </p:sp>
      <p:sp>
        <p:nvSpPr>
          <p:cNvPr id="7" name="内容占位符 4"/>
          <p:cNvSpPr>
            <a:spLocks noGrp="1"/>
          </p:cNvSpPr>
          <p:nvPr>
            <p:ph idx="1"/>
          </p:nvPr>
        </p:nvSpPr>
        <p:spPr>
          <a:xfrm>
            <a:off x="693160" y="1598602"/>
            <a:ext cx="10515600" cy="4351338"/>
          </a:xfrm>
        </p:spPr>
        <p:txBody>
          <a:bodyPr/>
          <a:lstStyle/>
          <a:p>
            <a:r>
              <a:rPr lang="en-US" altLang="zh-CN" dirty="0"/>
              <a:t>Providing unified interfaces for:</a:t>
            </a:r>
            <a:endParaRPr lang="en-US" altLang="zh-CN" dirty="0"/>
          </a:p>
          <a:p>
            <a:pPr lvl="1"/>
            <a:r>
              <a:rPr lang="en-US" altLang="zh-CN" dirty="0"/>
              <a:t>Training: FSDP, Megatron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72372" y="2697167"/>
            <a:ext cx="5826538" cy="36009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TrainEngine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 err="1">
                <a:solidFill>
                  <a:srgbClr val="79E0EE"/>
                </a:solidFill>
                <a:effectLst/>
                <a:latin typeface="Consolas" panose="020B0609020204030204" pitchFamily="49" charset="0"/>
              </a:rPr>
              <a:t>abc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ABC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train_batch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input_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Dict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 err="1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loss_fn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Callable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[[</a:t>
            </a:r>
            <a:r>
              <a:rPr lang="en-US" altLang="zh-CN" sz="1200" b="0" dirty="0" err="1">
                <a:solidFill>
                  <a:srgbClr val="79E0EE"/>
                </a:solidFill>
                <a:effectLst/>
                <a:latin typeface="Consolas" panose="020B0609020204030204" pitchFamily="49" charset="0"/>
              </a:rPr>
              <a:t>torch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Tensor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Dict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en-US" altLang="zh-CN" sz="1200" b="0" dirty="0" err="1">
                <a:solidFill>
                  <a:srgbClr val="79E0EE"/>
                </a:solidFill>
                <a:effectLst/>
                <a:latin typeface="Consolas" panose="020B0609020204030204" pitchFamily="49" charset="0"/>
              </a:rPr>
              <a:t>torch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Tensor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 err="1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loss_weight_fn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Callable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[[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Dict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) -&gt;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Dict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raise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ACFADF"/>
                </a:solidFill>
                <a:effectLst/>
                <a:latin typeface="Consolas" panose="020B0609020204030204" pitchFamily="49" charset="0"/>
              </a:rPr>
              <a:t>NotImplementedError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@</a:t>
            </a:r>
            <a:r>
              <a:rPr lang="en-US" altLang="zh-CN" sz="1200" b="0" dirty="0">
                <a:solidFill>
                  <a:srgbClr val="FFFF66"/>
                </a:solidFill>
                <a:effectLst/>
                <a:latin typeface="Consolas" panose="020B0609020204030204" pitchFamily="49" charset="0"/>
              </a:rPr>
              <a:t>torch</a:t>
            </a:r>
            <a:r>
              <a:rPr lang="en-US" altLang="zh-CN" sz="12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>
                <a:solidFill>
                  <a:srgbClr val="FFFF66"/>
                </a:solidFill>
                <a:effectLst/>
                <a:latin typeface="Consolas" panose="020B0609020204030204" pitchFamily="49" charset="0"/>
              </a:rPr>
              <a:t>no_grad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forward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input_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Dict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 err="1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output_seqlens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 err="1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post_hook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Callable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 err="1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aggregate_fn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Callable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[[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Any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]],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Any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79E0EE"/>
                </a:solidFill>
                <a:effectLst/>
                <a:latin typeface="Consolas" panose="020B0609020204030204" pitchFamily="49" charset="0"/>
              </a:rPr>
              <a:t>torch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>
                <a:solidFill>
                  <a:srgbClr val="FF9494"/>
                </a:solidFill>
                <a:effectLst/>
                <a:latin typeface="Consolas" panose="020B0609020204030204" pitchFamily="49" charset="0"/>
              </a:rPr>
              <a:t>cat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) -&gt;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Any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raise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ACFADF"/>
                </a:solidFill>
                <a:effectLst/>
                <a:latin typeface="Consolas" panose="020B0609020204030204" pitchFamily="49" charset="0"/>
              </a:rPr>
              <a:t>NotImplementedError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82340" y="2697167"/>
            <a:ext cx="5826538" cy="34163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    def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initialize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altLang="zh-CN" sz="1200" b="0" dirty="0" err="1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**</a:t>
            </a:r>
            <a:r>
              <a:rPr lang="en-US" altLang="zh-CN" sz="1200" b="0" dirty="0" err="1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kwargs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"""Initialize distributed training and load models."""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raise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ACFADF"/>
                </a:solidFill>
                <a:effectLst/>
                <a:latin typeface="Consolas" panose="020B0609020204030204" pitchFamily="49" charset="0"/>
              </a:rPr>
              <a:t>NotImplementedError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US" altLang="zh-CN" sz="1200" b="0" dirty="0">
              <a:solidFill>
                <a:srgbClr val="068FFF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    def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save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meta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SaveLoadMeta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"""Save model weights and optimizer states for later use.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        """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raise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ACFADF"/>
                </a:solidFill>
                <a:effectLst/>
                <a:latin typeface="Consolas" panose="020B0609020204030204" pitchFamily="49" charset="0"/>
              </a:rPr>
              <a:t>NotImplementedError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load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meta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SaveLoadMeta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"""Load model weights and optimizer states from a file.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        """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raise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ACFADF"/>
                </a:solidFill>
                <a:effectLst/>
                <a:latin typeface="Consolas" panose="020B0609020204030204" pitchFamily="49" charset="0"/>
              </a:rPr>
              <a:t>NotImplementedError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US" altLang="zh-CN" sz="120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    def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update_weights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meta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WeightUpdateMeta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"""Update weights to the inference."""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raise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ACFADF"/>
                </a:solidFill>
                <a:effectLst/>
                <a:latin typeface="Consolas" panose="020B0609020204030204" pitchFamily="49" charset="0"/>
              </a:rPr>
              <a:t>NotImplementedError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Abstraction Level 3: Backends</a:t>
            </a:r>
            <a:endParaRPr lang="en-US" b="1" dirty="0"/>
          </a:p>
        </p:txBody>
      </p:sp>
      <p:sp>
        <p:nvSpPr>
          <p:cNvPr id="7" name="内容占位符 4"/>
          <p:cNvSpPr>
            <a:spLocks noGrp="1"/>
          </p:cNvSpPr>
          <p:nvPr>
            <p:ph idx="1"/>
          </p:nvPr>
        </p:nvSpPr>
        <p:spPr>
          <a:xfrm>
            <a:off x="693160" y="1598602"/>
            <a:ext cx="10515600" cy="4351338"/>
          </a:xfrm>
        </p:spPr>
        <p:txBody>
          <a:bodyPr/>
          <a:lstStyle/>
          <a:p>
            <a:r>
              <a:rPr lang="en-US" altLang="zh-CN" dirty="0"/>
              <a:t>Providing unified interfaces for:</a:t>
            </a:r>
            <a:endParaRPr lang="en-US" altLang="zh-CN" dirty="0"/>
          </a:p>
          <a:p>
            <a:pPr lvl="1"/>
            <a:r>
              <a:rPr lang="en-US" altLang="zh-CN" dirty="0"/>
              <a:t>Inference: </a:t>
            </a:r>
            <a:r>
              <a:rPr lang="en-US" altLang="zh-CN" dirty="0" err="1"/>
              <a:t>SGLang</a:t>
            </a:r>
            <a:r>
              <a:rPr lang="en-US" altLang="zh-CN" dirty="0"/>
              <a:t>/</a:t>
            </a:r>
            <a:r>
              <a:rPr lang="en-US" altLang="zh-CN" dirty="0" err="1"/>
              <a:t>vLLM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03011" y="2478551"/>
            <a:ext cx="5826538" cy="41549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InferenceEngine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 err="1">
                <a:solidFill>
                  <a:srgbClr val="79E0EE"/>
                </a:solidFill>
                <a:effectLst/>
                <a:latin typeface="Consolas" panose="020B0609020204030204" pitchFamily="49" charset="0"/>
              </a:rPr>
              <a:t>abc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ABC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async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agenerate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req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ModelRequest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ModelResponse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"""Asynchronously generate a response."""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raise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ACFADF"/>
                </a:solidFill>
                <a:effectLst/>
                <a:latin typeface="Consolas" panose="020B0609020204030204" pitchFamily="49" charset="0"/>
              </a:rPr>
              <a:t>NotImplementedError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  <a:b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b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init_weights_update_group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meta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WeightUpdateMeta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):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"""Initialize the weight update process group.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        """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raise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ACFADF"/>
                </a:solidFill>
                <a:effectLst/>
                <a:latin typeface="Consolas" panose="020B0609020204030204" pitchFamily="49" charset="0"/>
              </a:rPr>
              <a:t>NotImplementedError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update_weights_from_distributed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meta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WeightUpdateMeta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 err="1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param_specs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ParamSpec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) -&gt; 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Future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"""Update weights </a:t>
            </a:r>
            <a:r>
              <a:rPr lang="en-US" altLang="zh-CN" sz="1200" dirty="0">
                <a:solidFill>
                  <a:srgbClr val="CE9178"/>
                </a:solidFill>
                <a:latin typeface="Consolas" panose="020B0609020204030204" pitchFamily="49" charset="0"/>
              </a:rPr>
              <a:t>with NCCL</a:t>
            </a:r>
            <a:r>
              <a:rPr lang="en-US" altLang="zh-CN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.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        """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raise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ACFADF"/>
                </a:solidFill>
                <a:effectLst/>
                <a:latin typeface="Consolas" panose="020B0609020204030204" pitchFamily="49" charset="0"/>
              </a:rPr>
              <a:t>NotImplementedError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update_weights_from_disk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meta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WeightUpdateMeta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"""Update weights with shared disk storage.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        """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raise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ACFADF"/>
                </a:solidFill>
                <a:effectLst/>
                <a:latin typeface="Consolas" panose="020B0609020204030204" pitchFamily="49" charset="0"/>
              </a:rPr>
              <a:t>NotImplementedError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62453" y="1370556"/>
            <a:ext cx="5826538" cy="52629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CCCCCC"/>
                </a:solidFill>
                <a:latin typeface="Consolas" panose="020B0609020204030204" pitchFamily="49" charset="0"/>
              </a:rPr>
              <a:t>   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submit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Dict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Any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workflow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Optional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200" b="0" dirty="0">
                <a:solidFill>
                  <a:srgbClr val="DB005B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RolloutWorkflow</a:t>
            </a:r>
            <a:r>
              <a:rPr lang="en-US" altLang="zh-CN" sz="1200" b="0" dirty="0">
                <a:solidFill>
                  <a:srgbClr val="DB005B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 err="1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workflow_builder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Optional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Callable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 err="1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should_accept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Callable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) -&gt;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"""Submit a request and return immediately.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        Should be used together with subsequent `wait`.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        """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raise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ACFADF"/>
                </a:solidFill>
                <a:effectLst/>
                <a:latin typeface="Consolas" panose="020B0609020204030204" pitchFamily="49" charset="0"/>
              </a:rPr>
              <a:t>NotImplementedError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wait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timeout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"""Wait for a specified number of requests to complete.</a:t>
            </a:r>
            <a:b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        Should be used together with preceding `submit`.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        """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raise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ACFADF"/>
                </a:solidFill>
                <a:effectLst/>
                <a:latin typeface="Consolas" panose="020B0609020204030204" pitchFamily="49" charset="0"/>
              </a:rPr>
              <a:t>NotImplementedError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prepare_batch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 err="1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dataloader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StatefulDataLoader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workflow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Optional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200" b="0" dirty="0">
                <a:solidFill>
                  <a:srgbClr val="DB005B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RolloutWorkflow</a:t>
            </a:r>
            <a:r>
              <a:rPr lang="en-US" altLang="zh-CN" sz="1200" b="0" dirty="0">
                <a:solidFill>
                  <a:srgbClr val="DB005B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 err="1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workflow_builder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Optional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Callable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 err="1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should_accept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Callable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) -&gt;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Dict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Any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"""Asynchronously submit and wait a full batch.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raise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ACFADF"/>
                </a:solidFill>
                <a:effectLst/>
                <a:latin typeface="Consolas" panose="020B0609020204030204" pitchFamily="49" charset="0"/>
              </a:rPr>
              <a:t>NotImplementedError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APIs of Tinker</a:t>
            </a:r>
            <a:endParaRPr lang="en-US" b="1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579" y="1353646"/>
            <a:ext cx="12042841" cy="535545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Model Engine APIs of </a:t>
            </a:r>
            <a:r>
              <a:rPr lang="en-US" altLang="zh-CN" b="1" dirty="0" err="1"/>
              <a:t>verl</a:t>
            </a:r>
            <a:r>
              <a:rPr lang="en-US" altLang="zh-CN" b="1" dirty="0"/>
              <a:t> v0.6.0 (2025.10.15)</a:t>
            </a:r>
            <a:endParaRPr lang="en-US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b="77764"/>
          <a:stretch>
            <a:fillRect/>
          </a:stretch>
        </p:blipFill>
        <p:spPr>
          <a:xfrm>
            <a:off x="1472120" y="1332138"/>
            <a:ext cx="9022264" cy="16878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/>
          <a:srcRect t="49516" b="1196"/>
          <a:stretch>
            <a:fillRect/>
          </a:stretch>
        </p:blipFill>
        <p:spPr>
          <a:xfrm>
            <a:off x="1465872" y="3020005"/>
            <a:ext cx="9028512" cy="374396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Agent Abstraction: the </a:t>
            </a:r>
            <a:r>
              <a:rPr lang="en-US" altLang="zh-CN" b="1" dirty="0" err="1"/>
              <a:t>RolloutWorkflow</a:t>
            </a:r>
            <a:r>
              <a:rPr lang="en-US" altLang="zh-CN" b="1" dirty="0"/>
              <a:t> class</a:t>
            </a:r>
            <a:endParaRPr lang="en-US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6305555" y="1358706"/>
            <a:ext cx="5826538" cy="52629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InferenceEngine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 err="1">
                <a:solidFill>
                  <a:srgbClr val="79E0EE"/>
                </a:solidFill>
                <a:effectLst/>
                <a:latin typeface="Consolas" panose="020B0609020204030204" pitchFamily="49" charset="0"/>
              </a:rPr>
              <a:t>abc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ABC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async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agenerate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req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ModelRequest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ModelResponse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"""Asynchronously generate a response."""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raise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ACFADF"/>
                </a:solidFill>
                <a:effectLst/>
                <a:latin typeface="Consolas" panose="020B0609020204030204" pitchFamily="49" charset="0"/>
              </a:rPr>
              <a:t>NotImplementedError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submit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Dict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Any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workflow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RolloutWorkflow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"""Asynchronously submit a request."""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raise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ACFADF"/>
                </a:solidFill>
                <a:effectLst/>
                <a:latin typeface="Consolas" panose="020B0609020204030204" pitchFamily="49" charset="0"/>
              </a:rPr>
              <a:t>NotImplementedError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wait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timeout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 err="1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should_accept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Callable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) -&gt; 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TensorDict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"""Wait for a specified number of requests to complete."""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raise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ACFADF"/>
                </a:solidFill>
                <a:effectLst/>
                <a:latin typeface="Consolas" panose="020B0609020204030204" pitchFamily="49" charset="0"/>
              </a:rPr>
              <a:t>NotImplementedError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RolloutWorkflow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async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arun_episode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engine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>
                <a:solidFill>
                  <a:srgbClr val="DB005B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InferenceEngine</a:t>
            </a:r>
            <a:r>
              <a:rPr lang="en-US" altLang="zh-CN" sz="1200" b="0" dirty="0">
                <a:solidFill>
                  <a:srgbClr val="DB005B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Dict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Any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) -&gt; 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Union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TensorDict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raise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ACFADF"/>
                </a:solidFill>
                <a:effectLst/>
                <a:latin typeface="Consolas" panose="020B0609020204030204" pitchFamily="49" charset="0"/>
              </a:rPr>
              <a:t>NotImplementedError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内容占位符 4"/>
          <p:cNvSpPr txBox="1"/>
          <p:nvPr/>
        </p:nvSpPr>
        <p:spPr>
          <a:xfrm>
            <a:off x="308485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/>
              <a:t>RolloutWorkflow</a:t>
            </a:r>
            <a:endParaRPr lang="en-US" altLang="zh-CN" dirty="0"/>
          </a:p>
          <a:p>
            <a:pPr lvl="1"/>
            <a:r>
              <a:rPr lang="en-US" altLang="zh-CN" dirty="0"/>
              <a:t>Inputs a (single, not batched) prompt</a:t>
            </a:r>
            <a:endParaRPr lang="en-US" altLang="zh-CN" dirty="0"/>
          </a:p>
          <a:p>
            <a:pPr lvl="1"/>
            <a:r>
              <a:rPr lang="en-US" altLang="zh-CN" dirty="0"/>
              <a:t>Outputs the trajectory used for training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Seamless workflow execution</a:t>
            </a:r>
            <a:endParaRPr lang="en-US" altLang="zh-CN" dirty="0"/>
          </a:p>
          <a:p>
            <a:pPr lvl="1"/>
            <a:r>
              <a:rPr lang="en-US" altLang="zh-CN" dirty="0"/>
              <a:t>The `submit` API</a:t>
            </a:r>
            <a:endParaRPr lang="en-US" altLang="zh-CN" dirty="0"/>
          </a:p>
          <a:p>
            <a:pPr lvl="1"/>
            <a:r>
              <a:rPr lang="en-US" altLang="zh-CN" dirty="0"/>
              <a:t>Natively asynchronous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Allows arbitrary agent implementation</a:t>
            </a:r>
            <a:endParaRPr lang="en-US" altLang="zh-CN" dirty="0"/>
          </a:p>
          <a:p>
            <a:pPr lvl="1"/>
            <a:r>
              <a:rPr lang="en-US" altLang="zh-CN" dirty="0"/>
              <a:t>Use `</a:t>
            </a:r>
            <a:r>
              <a:rPr lang="en-US" altLang="zh-CN" dirty="0" err="1"/>
              <a:t>engine.agenerate</a:t>
            </a:r>
            <a:r>
              <a:rPr lang="en-US" altLang="zh-CN" dirty="0"/>
              <a:t>` for completion</a:t>
            </a:r>
            <a:endParaRPr lang="en-US" altLang="zh-CN" dirty="0"/>
          </a:p>
          <a:p>
            <a:pPr lvl="1"/>
            <a:r>
              <a:rPr lang="en-US" altLang="zh-CN" dirty="0"/>
              <a:t>Arbitrary tool use inside the workflow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43" y="622671"/>
            <a:ext cx="10515600" cy="1009651"/>
          </a:xfrm>
        </p:spPr>
        <p:txBody>
          <a:bodyPr/>
          <a:lstStyle/>
          <a:p>
            <a:r>
              <a:rPr lang="en-US" altLang="zh-CN" sz="4000" b="1" dirty="0"/>
              <a:t>What </a:t>
            </a:r>
            <a:r>
              <a:rPr lang="en-US" altLang="zh-CN" sz="4000" b="1" dirty="0" err="1"/>
              <a:t>AReaL</a:t>
            </a:r>
            <a:r>
              <a:rPr lang="en-US" altLang="zh-CN" sz="4000" b="1" dirty="0"/>
              <a:t> code looks like</a:t>
            </a:r>
            <a:endParaRPr lang="en-US" sz="4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94930" y="1365499"/>
            <a:ext cx="5826538" cy="54476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9494"/>
                </a:solidFill>
                <a:effectLst/>
                <a:latin typeface="Consolas" panose="020B0609020204030204" pitchFamily="49" charset="0"/>
              </a:rPr>
              <a:t>main_grpo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Load config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config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9494"/>
                </a:solidFill>
                <a:effectLst/>
                <a:latin typeface="Consolas" panose="020B0609020204030204" pitchFamily="49" charset="0"/>
              </a:rPr>
              <a:t>load_expr_config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 err="1">
                <a:solidFill>
                  <a:srgbClr val="79E0EE"/>
                </a:solidFill>
                <a:effectLst/>
                <a:latin typeface="Consolas" panose="020B0609020204030204" pitchFamily="49" charset="0"/>
              </a:rPr>
              <a:t>sys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argv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:], </a:t>
            </a:r>
            <a:r>
              <a:rPr lang="en-US" altLang="zh-CN" sz="12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GRPOConfig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config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GRPOConfig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Create dataset and </a:t>
            </a:r>
            <a:r>
              <a:rPr lang="en-US" altLang="zh-CN" sz="12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dataloaders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train_dataloader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StatefulDataLoader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F9494"/>
                </a:solidFill>
                <a:effectLst/>
                <a:latin typeface="Consolas" panose="020B0609020204030204" pitchFamily="49" charset="0"/>
              </a:rPr>
              <a:t>...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   # Initialize train engine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actor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FSDPPPOActor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config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config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actor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dirty="0">
                <a:solidFill>
                  <a:srgbClr val="CCCCCC"/>
                </a:solidFill>
                <a:latin typeface="Consolas" panose="020B0609020204030204" pitchFamily="49" charset="0"/>
              </a:rPr>
              <a:t>   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actor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create_process_group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Initialize inference engine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rollout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RemoteSGLangEngine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config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rollout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US" altLang="zh-CN" sz="120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r>
              <a:rPr lang="en-US" altLang="zh-CN" sz="1200" dirty="0">
                <a:solidFill>
                  <a:srgbClr val="CCCCCC"/>
                </a:solidFill>
                <a:latin typeface="Consolas" panose="020B0609020204030204" pitchFamily="49" charset="0"/>
              </a:rPr>
              <a:t>    </a:t>
            </a:r>
            <a:r>
              <a:rPr lang="en-US" altLang="zh-CN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Initialize weight update method</a:t>
            </a:r>
            <a:endParaRPr lang="en-US" altLang="zh-CN" sz="120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weight_update_meta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WeightUpdateMeta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from_fsdp_xccl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(...)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actor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connect_engine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rollout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weight_update_meta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   # Create Agent Workflow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workflow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RLVRWorkflow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 err="1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reward_fn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FF9494"/>
                </a:solidFill>
                <a:effectLst/>
                <a:latin typeface="Consolas" panose="020B0609020204030204" pitchFamily="49" charset="0"/>
              </a:rPr>
              <a:t>gsm8k_reward_fn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 err="1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gconfig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config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gconfig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tokenizer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tokenizer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 err="1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enable_thinking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6000" y="982878"/>
            <a:ext cx="5826538" cy="41549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Run training.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global_step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ACFADF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max_steps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epoch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global_step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//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steps_per_epoch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step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global_step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%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steps_per_epoch</a:t>
            </a:r>
            <a:endParaRPr lang="en-US" altLang="zh-CN" sz="1200" b="0" dirty="0">
              <a:solidFill>
                <a:srgbClr val="FFF6E0"/>
              </a:solidFill>
              <a:effectLst/>
              <a:latin typeface="Consolas" panose="020B0609020204030204" pitchFamily="49" charset="0"/>
            </a:endParaRPr>
          </a:p>
          <a:p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    </a:t>
            </a:r>
            <a:r>
              <a:rPr lang="en-US" altLang="zh-CN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Rollout: generate agentic trajectories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batch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rollout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prepare_batch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dataloader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workflow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workflow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batch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batch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actor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device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       # Prepare training data</a:t>
            </a:r>
            <a:b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logp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actor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compute_logp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batch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actor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compute_advantages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batch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US" altLang="zh-CN" sz="120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altLang="zh-CN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Training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stats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actor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ppo_update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batch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actor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step_lr_scheduler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altLang="zh-CN" sz="120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altLang="zh-CN" sz="12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Update weights to inference engine</a:t>
            </a:r>
            <a:endParaRPr lang="en-US" altLang="zh-CN" sz="1200" b="0" dirty="0">
              <a:solidFill>
                <a:srgbClr val="6A9955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actor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update_weights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weight_update_meta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__name__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B005B"/>
                </a:solidFill>
                <a:effectLst/>
                <a:latin typeface="Consolas" panose="020B0609020204030204" pitchFamily="49" charset="0"/>
              </a:rPr>
              <a:t>"__main__"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 err="1">
                <a:solidFill>
                  <a:srgbClr val="FF9494"/>
                </a:solidFill>
                <a:effectLst/>
                <a:latin typeface="Consolas" panose="020B0609020204030204" pitchFamily="49" charset="0"/>
              </a:rPr>
              <a:t>main_grpo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 err="1">
                <a:solidFill>
                  <a:srgbClr val="79E0EE"/>
                </a:solidFill>
                <a:effectLst/>
                <a:latin typeface="Consolas" panose="020B0609020204030204" pitchFamily="49" charset="0"/>
              </a:rPr>
              <a:t>sys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argv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2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:])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96000" y="5243484"/>
            <a:ext cx="5826538" cy="15696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RLVRWorkflow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  <a:b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async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arun_episode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engine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InferenceEngine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client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ArealOpenAI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engine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 err="1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tokenizer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completions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client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chat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completions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create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messages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200" b="0" dirty="0">
                <a:solidFill>
                  <a:srgbClr val="DB005B"/>
                </a:solidFill>
                <a:effectLst/>
                <a:latin typeface="Consolas" panose="020B0609020204030204" pitchFamily="49" charset="0"/>
              </a:rPr>
              <a:t>"messages"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], ...)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reward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async_reward_fn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completions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client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set_reward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completions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.id,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reward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client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export_completions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6659" y="5243484"/>
            <a:ext cx="2762119" cy="13780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760455" y="1893926"/>
            <a:ext cx="5162083" cy="7130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What’s unique for </a:t>
            </a:r>
            <a:r>
              <a:rPr lang="en-US" altLang="zh-CN" b="1" dirty="0" err="1"/>
              <a:t>AReaL</a:t>
            </a:r>
            <a:r>
              <a:rPr lang="en-US" altLang="zh-CN" b="1" dirty="0"/>
              <a:t>?</a:t>
            </a:r>
            <a:endParaRPr lang="en-US" b="1" dirty="0"/>
          </a:p>
        </p:txBody>
      </p:sp>
      <p:sp>
        <p:nvSpPr>
          <p:cNvPr id="6" name="内容占位符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/>
              <a:t>Letting you write asynchronous RL with synchronous patterns</a:t>
            </a:r>
            <a:endParaRPr lang="en-US" altLang="zh-CN" dirty="0"/>
          </a:p>
          <a:p>
            <a:pPr lvl="1"/>
            <a:r>
              <a:rPr lang="en-US" altLang="zh-CN" dirty="0"/>
              <a:t>The previous example runs async RL with partial rollouts</a:t>
            </a:r>
            <a:endParaRPr lang="en-US" altLang="zh-CN" dirty="0"/>
          </a:p>
          <a:p>
            <a:pPr lvl="1"/>
            <a:r>
              <a:rPr lang="en-US" altLang="zh-CN" dirty="0"/>
              <a:t>To use sync RL, set a parameter `</a:t>
            </a:r>
            <a:r>
              <a:rPr lang="en-US" altLang="zh-CN" dirty="0" err="1"/>
              <a:t>max_head_offpolicyness</a:t>
            </a:r>
            <a:r>
              <a:rPr lang="en-US" altLang="zh-CN" dirty="0"/>
              <a:t>` to 0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8749"/>
            <a:ext cx="12192000" cy="286821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What’s unique for </a:t>
            </a:r>
            <a:r>
              <a:rPr lang="en-US" altLang="zh-CN" b="1" dirty="0" err="1"/>
              <a:t>AReaL</a:t>
            </a:r>
            <a:r>
              <a:rPr lang="en-US" altLang="zh-CN" b="1" dirty="0"/>
              <a:t>?</a:t>
            </a:r>
            <a:endParaRPr lang="en-US" b="1" dirty="0"/>
          </a:p>
        </p:txBody>
      </p:sp>
      <p:sp>
        <p:nvSpPr>
          <p:cNvPr id="6" name="内容占位符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/>
              <a:t>Pluggable</a:t>
            </a:r>
            <a:endParaRPr lang="en-US" altLang="zh-CN" dirty="0"/>
          </a:p>
          <a:p>
            <a:pPr lvl="1"/>
            <a:r>
              <a:rPr lang="en-US" altLang="zh-CN" i="1" u="sng" dirty="0"/>
              <a:t>Core modules can be used independently</a:t>
            </a:r>
            <a:endParaRPr lang="en-US" altLang="zh-CN" i="1" u="sng" dirty="0"/>
          </a:p>
          <a:p>
            <a:pPr lvl="1"/>
            <a:r>
              <a:rPr lang="en-US" altLang="zh-CN" dirty="0"/>
              <a:t>Can be used anywhere in your own project (e.g., Tau2-bench)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533369" y="3362282"/>
            <a:ext cx="7125261" cy="2893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 err="1">
                <a:solidFill>
                  <a:srgbClr val="79E0EE"/>
                </a:solidFill>
                <a:effectLst/>
                <a:latin typeface="Consolas" panose="020B0609020204030204" pitchFamily="49" charset="0"/>
              </a:rPr>
              <a:t>areal</a:t>
            </a:r>
            <a:r>
              <a:rPr lang="en-US" altLang="zh-CN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400" b="0" dirty="0" err="1">
                <a:solidFill>
                  <a:srgbClr val="79E0EE"/>
                </a:solidFill>
                <a:effectLst/>
                <a:latin typeface="Consolas" panose="020B0609020204030204" pitchFamily="49" charset="0"/>
              </a:rPr>
              <a:t>engine</a:t>
            </a:r>
            <a:r>
              <a:rPr lang="en-US" altLang="zh-CN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400" b="0" dirty="0" err="1">
                <a:solidFill>
                  <a:srgbClr val="79E0EE"/>
                </a:solidFill>
                <a:effectLst/>
                <a:latin typeface="Consolas" panose="020B0609020204030204" pitchFamily="49" charset="0"/>
              </a:rPr>
              <a:t>sglang_remote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RemoteSGLangEngine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 err="1">
                <a:solidFill>
                  <a:srgbClr val="79E0EE"/>
                </a:solidFill>
                <a:effectLst/>
                <a:latin typeface="Consolas" panose="020B0609020204030204" pitchFamily="49" charset="0"/>
              </a:rPr>
              <a:t>os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4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dataloader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...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engine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RemoteSGLangEngine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(...)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US" altLang="zh-CN" sz="140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en-US" altLang="zh-CN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SGLang</a:t>
            </a:r>
            <a:r>
              <a:rPr lang="en-US" altLang="zh-CN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server addresses in your own company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 err="1">
                <a:solidFill>
                  <a:srgbClr val="79E0EE"/>
                </a:solidFill>
                <a:effectLst/>
                <a:latin typeface="Consolas" panose="020B0609020204030204" pitchFamily="49" charset="0"/>
              </a:rPr>
              <a:t>os</a:t>
            </a:r>
            <a:r>
              <a:rPr lang="en-US" altLang="zh-CN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4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environ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400" b="0" dirty="0">
                <a:solidFill>
                  <a:srgbClr val="DB005B"/>
                </a:solidFill>
                <a:effectLst/>
                <a:latin typeface="Consolas" panose="020B0609020204030204" pitchFamily="49" charset="0"/>
              </a:rPr>
              <a:t>'AREAL_LLM_SERVER_ADDRS'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altLang="zh-CN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DB005B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altLang="zh-CN" sz="1400" b="0" dirty="0" err="1">
                <a:solidFill>
                  <a:srgbClr val="DB005B"/>
                </a:solidFill>
                <a:effectLst/>
                <a:latin typeface="Consolas" panose="020B0609020204030204" pitchFamily="49" charset="0"/>
              </a:rPr>
              <a:t>xxx,xxx</a:t>
            </a:r>
            <a:r>
              <a:rPr lang="en-US" altLang="zh-CN" sz="1400" b="0" dirty="0">
                <a:solidFill>
                  <a:srgbClr val="DB005B"/>
                </a:solidFill>
                <a:effectLst/>
                <a:latin typeface="Consolas" panose="020B0609020204030204" pitchFamily="49" charset="0"/>
              </a:rPr>
              <a:t>'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engine</a:t>
            </a:r>
            <a:r>
              <a:rPr lang="en-US" altLang="zh-CN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4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initialize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4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4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US" altLang="zh-CN" sz="1400" dirty="0">
              <a:solidFill>
                <a:srgbClr val="CCCCCC"/>
              </a:solidFill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Use a customized workflow to generate</a:t>
            </a:r>
            <a:endParaRPr lang="en-US" altLang="zh-CN" sz="1400" b="0" dirty="0">
              <a:solidFill>
                <a:srgbClr val="6A9955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dirty="0">
                <a:solidFill>
                  <a:srgbClr val="6A9955"/>
                </a:solidFill>
                <a:latin typeface="Consolas" panose="020B0609020204030204" pitchFamily="49" charset="0"/>
              </a:rPr>
              <a:t># agentic trajectories asynchronously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results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engine</a:t>
            </a:r>
            <a:r>
              <a:rPr lang="en-US" altLang="zh-CN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4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prepare_batch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4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dataloader</a:t>
            </a:r>
            <a:r>
              <a:rPr lang="en-US" altLang="zh-CN" sz="14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, workflow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eepSeek R1's recipe to replicate o1 and the future of reasoning LMs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7" t="3775" r="19448" b="7379"/>
          <a:stretch>
            <a:fillRect/>
          </a:stretch>
        </p:blipFill>
        <p:spPr bwMode="auto">
          <a:xfrm>
            <a:off x="5835879" y="2094183"/>
            <a:ext cx="3053236" cy="230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/>
              <a:t>The RL Breakthroughs</a:t>
            </a:r>
            <a:endParaRPr lang="zh-CN" altLang="en-US" sz="4000" b="1" dirty="0"/>
          </a:p>
        </p:txBody>
      </p:sp>
      <p:cxnSp>
        <p:nvCxnSpPr>
          <p:cNvPr id="46" name="Straight Arrow Connector 19"/>
          <p:cNvCxnSpPr/>
          <p:nvPr/>
        </p:nvCxnSpPr>
        <p:spPr>
          <a:xfrm flipV="1">
            <a:off x="354330" y="4430383"/>
            <a:ext cx="11303923" cy="160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53712" y="4510712"/>
            <a:ext cx="25558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>
              <a:buClrTx/>
              <a:buSzTx/>
              <a:buFontTx/>
            </a:pPr>
            <a:r>
              <a:rPr lang="en-US" sz="2000" i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PPO + Self-Play</a:t>
            </a:r>
            <a:endParaRPr lang="en-US" sz="2000" i="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algn="ctr">
              <a:buClrTx/>
              <a:buSzTx/>
              <a:buFontTx/>
            </a:pPr>
            <a:r>
              <a:rPr lang="en-US" sz="2000" i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~1B Params</a:t>
            </a:r>
            <a:endParaRPr lang="en-US" sz="2000" i="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algn="ctr">
              <a:buClrTx/>
              <a:buSzTx/>
              <a:buFontTx/>
            </a:pPr>
            <a:r>
              <a:rPr lang="en-US" sz="2000" i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256 GPUs and 128,000 CPU cores</a:t>
            </a:r>
            <a:endParaRPr 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algn="ctr">
              <a:buClrTx/>
              <a:buSzTx/>
              <a:buFontTx/>
            </a:pPr>
            <a:r>
              <a:rPr lang="en-US" sz="2000" i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 months of training</a:t>
            </a:r>
            <a:endParaRPr lang="en-US" sz="2000" i="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675077" y="1655971"/>
            <a:ext cx="1962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>
              <a:buClrTx/>
              <a:buSzTx/>
              <a:buFontTx/>
            </a:pPr>
            <a:r>
              <a:rPr lang="en-US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ChatGPT 2023</a:t>
            </a:r>
            <a:endParaRPr sz="1800" b="1" i="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835879" y="4503097"/>
            <a:ext cx="33407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>
              <a:buClrTx/>
              <a:buSzTx/>
              <a:buFontTx/>
            </a:pPr>
            <a:r>
              <a:rPr lang="en-US" sz="2000" i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Long COT + RL Scaling</a:t>
            </a:r>
            <a:endParaRPr lang="en-US" sz="2000" i="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algn="ctr">
              <a:buClrTx/>
              <a:buSzTx/>
              <a:buFontTx/>
            </a:pPr>
            <a:r>
              <a:rPr 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100B~1T MOE</a:t>
            </a:r>
            <a:endParaRPr 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algn="ctr">
              <a:buClrTx/>
              <a:buSzTx/>
              <a:buFontTx/>
            </a:pPr>
            <a:r>
              <a:rPr lang="en-US" sz="2000" i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2-10K GPUs</a:t>
            </a:r>
            <a:endParaRPr lang="en-US" sz="2000" i="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algn="ctr">
              <a:buClrTx/>
              <a:buSzTx/>
              <a:buFontTx/>
            </a:pPr>
            <a:r>
              <a:rPr 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Months of Training</a:t>
            </a:r>
            <a:endParaRPr lang="en-US" sz="2000" i="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903388" y="1419868"/>
            <a:ext cx="3206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>
              <a:buClrTx/>
              <a:buSzTx/>
              <a:buFontTx/>
            </a:pP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OpenAI-o1, DeepSeek-R1</a:t>
            </a:r>
            <a:endParaRPr lang="en-US" altLang="zh-CN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algn="l">
              <a:buClrTx/>
              <a:buSzTx/>
              <a:buFontTx/>
            </a:pP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2024-2025</a:t>
            </a:r>
            <a:endParaRPr sz="1800" b="1" i="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8" name="图片 27"/>
          <p:cNvPicPr/>
          <p:nvPr/>
        </p:nvPicPr>
        <p:blipFill>
          <a:blip r:embed="rId2"/>
          <a:srcRect l="32525" t="7102" r="32542" b="8328"/>
          <a:stretch>
            <a:fillRect/>
          </a:stretch>
        </p:blipFill>
        <p:spPr>
          <a:xfrm>
            <a:off x="3659802" y="2155326"/>
            <a:ext cx="1978025" cy="2135505"/>
          </a:xfrm>
          <a:prstGeom prst="rect">
            <a:avLst/>
          </a:prstGeom>
        </p:spPr>
      </p:pic>
      <p:pic>
        <p:nvPicPr>
          <p:cNvPr id="3" name="Picture 2" descr="The OpenAI Five will compete in a full Dota 2 match with all Heroes either  later this year or in 2019. : r/Dot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38" y="2414574"/>
            <a:ext cx="2990424" cy="168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8"/>
          <p:cNvSpPr txBox="1"/>
          <p:nvPr/>
        </p:nvSpPr>
        <p:spPr>
          <a:xfrm>
            <a:off x="792618" y="1909517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OpenAI Five 2019</a:t>
            </a:r>
            <a:endParaRPr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24"/>
          <p:cNvSpPr txBox="1"/>
          <p:nvPr/>
        </p:nvSpPr>
        <p:spPr>
          <a:xfrm>
            <a:off x="2934772" y="4517971"/>
            <a:ext cx="33407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>
              <a:buClrTx/>
              <a:buSzTx/>
              <a:buFontTx/>
            </a:pPr>
            <a:r>
              <a:rPr lang="en-US" sz="2000" i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GPT3 + RLHF</a:t>
            </a:r>
            <a:endParaRPr lang="en-US" sz="2000" i="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algn="ctr">
              <a:buClrTx/>
              <a:buSzTx/>
              <a:buFontTx/>
            </a:pPr>
            <a:r>
              <a:rPr lang="en-US" sz="2000" i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175B Params</a:t>
            </a:r>
            <a:endParaRPr lang="en-US" sz="2000" i="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algn="ctr">
              <a:buClrTx/>
              <a:buSzTx/>
              <a:buFontTx/>
            </a:pPr>
            <a:r>
              <a:rPr 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10K GPUs</a:t>
            </a:r>
            <a:endParaRPr 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algn="ctr">
              <a:buClrTx/>
              <a:buSzTx/>
              <a:buFontTx/>
            </a:pPr>
            <a:r>
              <a:rPr 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Weeks of Training</a:t>
            </a:r>
            <a:endParaRPr 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26622" y="2296819"/>
            <a:ext cx="13294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zh-CN" altLang="en-US" sz="115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What’s unique for </a:t>
            </a:r>
            <a:r>
              <a:rPr lang="en-US" altLang="zh-CN" b="1" dirty="0" err="1"/>
              <a:t>AReaL</a:t>
            </a:r>
            <a:r>
              <a:rPr lang="en-US" altLang="zh-CN" b="1" dirty="0"/>
              <a:t>?</a:t>
            </a:r>
            <a:endParaRPr lang="en-US" b="1" dirty="0"/>
          </a:p>
        </p:txBody>
      </p:sp>
      <p:sp>
        <p:nvSpPr>
          <p:cNvPr id="6" name="内容占位符 4"/>
          <p:cNvSpPr>
            <a:spLocks noGrp="1"/>
          </p:cNvSpPr>
          <p:nvPr>
            <p:ph idx="1"/>
          </p:nvPr>
        </p:nvSpPr>
        <p:spPr>
          <a:xfrm>
            <a:off x="838200" y="1527312"/>
            <a:ext cx="10515600" cy="4351338"/>
          </a:xfrm>
        </p:spPr>
        <p:txBody>
          <a:bodyPr/>
          <a:lstStyle/>
          <a:p>
            <a:r>
              <a:rPr lang="en-US" altLang="zh-CN" dirty="0"/>
              <a:t>Transparency: a bad example 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pic>
        <p:nvPicPr>
          <p:cNvPr id="7" name="Picture 2" descr="Loaded Deli Sandwich"/>
          <p:cNvPicPr>
            <a:picLocks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" r="7890"/>
          <a:stretch>
            <a:fillRect/>
          </a:stretch>
        </p:blipFill>
        <p:spPr bwMode="auto">
          <a:xfrm>
            <a:off x="457200" y="2222982"/>
            <a:ext cx="540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任意多边形: 形状 7"/>
          <p:cNvSpPr/>
          <p:nvPr/>
        </p:nvSpPr>
        <p:spPr>
          <a:xfrm>
            <a:off x="5424921" y="2728122"/>
            <a:ext cx="1112687" cy="526396"/>
          </a:xfrm>
          <a:custGeom>
            <a:avLst/>
            <a:gdLst>
              <a:gd name="connsiteX0" fmla="*/ 1228725 w 1228725"/>
              <a:gd name="connsiteY0" fmla="*/ 94647 h 285147"/>
              <a:gd name="connsiteX1" fmla="*/ 638175 w 1228725"/>
              <a:gd name="connsiteY1" fmla="*/ 8922 h 285147"/>
              <a:gd name="connsiteX2" fmla="*/ 0 w 1228725"/>
              <a:gd name="connsiteY2" fmla="*/ 285147 h 28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8725" h="285147">
                <a:moveTo>
                  <a:pt x="1228725" y="94647"/>
                </a:moveTo>
                <a:cubicBezTo>
                  <a:pt x="1035843" y="35909"/>
                  <a:pt x="842962" y="-22828"/>
                  <a:pt x="638175" y="8922"/>
                </a:cubicBezTo>
                <a:cubicBezTo>
                  <a:pt x="433388" y="40672"/>
                  <a:pt x="127000" y="281972"/>
                  <a:pt x="0" y="285147"/>
                </a:cubicBezTo>
              </a:path>
            </a:pathLst>
          </a:custGeom>
          <a:noFill/>
          <a:ln w="34925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/>
        </p:nvSpPr>
        <p:spPr>
          <a:xfrm>
            <a:off x="5424921" y="4233098"/>
            <a:ext cx="1112687" cy="431120"/>
          </a:xfrm>
          <a:custGeom>
            <a:avLst/>
            <a:gdLst>
              <a:gd name="connsiteX0" fmla="*/ 0 w 1552575"/>
              <a:gd name="connsiteY0" fmla="*/ 981075 h 983916"/>
              <a:gd name="connsiteX1" fmla="*/ 190500 w 1552575"/>
              <a:gd name="connsiteY1" fmla="*/ 962025 h 983916"/>
              <a:gd name="connsiteX2" fmla="*/ 952500 w 1552575"/>
              <a:gd name="connsiteY2" fmla="*/ 819150 h 983916"/>
              <a:gd name="connsiteX3" fmla="*/ 1552575 w 1552575"/>
              <a:gd name="connsiteY3" fmla="*/ 0 h 98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575" h="983916">
                <a:moveTo>
                  <a:pt x="0" y="981075"/>
                </a:moveTo>
                <a:cubicBezTo>
                  <a:pt x="15875" y="985043"/>
                  <a:pt x="31750" y="989012"/>
                  <a:pt x="190500" y="962025"/>
                </a:cubicBezTo>
                <a:cubicBezTo>
                  <a:pt x="349250" y="935038"/>
                  <a:pt x="725488" y="979487"/>
                  <a:pt x="952500" y="819150"/>
                </a:cubicBezTo>
                <a:cubicBezTo>
                  <a:pt x="1179513" y="658812"/>
                  <a:pt x="1420813" y="166687"/>
                  <a:pt x="1552575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5572125" y="4139645"/>
            <a:ext cx="965483" cy="10720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内容占位符 4"/>
          <p:cNvSpPr txBox="1"/>
          <p:nvPr/>
        </p:nvSpPr>
        <p:spPr>
          <a:xfrm>
            <a:off x="6537608" y="2194408"/>
            <a:ext cx="5329672" cy="203869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Code provided by the framework</a:t>
            </a:r>
            <a:endParaRPr lang="en-US" altLang="zh-CN" dirty="0"/>
          </a:p>
          <a:p>
            <a:pPr lvl="1"/>
            <a:r>
              <a:rPr lang="en-US" altLang="zh-CN" dirty="0"/>
              <a:t>Distributed launcher</a:t>
            </a:r>
            <a:endParaRPr lang="en-US" altLang="zh-CN" dirty="0"/>
          </a:p>
          <a:p>
            <a:pPr lvl="1"/>
            <a:r>
              <a:rPr lang="en-US" altLang="zh-CN" dirty="0"/>
              <a:t>Batched rollout execution</a:t>
            </a:r>
            <a:endParaRPr lang="en-US" altLang="zh-CN" dirty="0"/>
          </a:p>
          <a:p>
            <a:pPr lvl="1"/>
            <a:r>
              <a:rPr lang="en-US" altLang="zh-CN" dirty="0"/>
              <a:t>Dataflow </a:t>
            </a:r>
            <a:endParaRPr lang="en-US" altLang="zh-CN" dirty="0"/>
          </a:p>
          <a:p>
            <a:pPr lvl="1"/>
            <a:r>
              <a:rPr lang="en-US" altLang="zh-CN" dirty="0"/>
              <a:t>Backend integration</a:t>
            </a:r>
            <a:endParaRPr lang="en-US" altLang="zh-CN" dirty="0"/>
          </a:p>
        </p:txBody>
      </p:sp>
      <p:sp>
        <p:nvSpPr>
          <p:cNvPr id="12" name="内容占位符 4"/>
          <p:cNvSpPr txBox="1"/>
          <p:nvPr/>
        </p:nvSpPr>
        <p:spPr>
          <a:xfrm>
            <a:off x="6537608" y="5211678"/>
            <a:ext cx="5329672" cy="126262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User Code</a:t>
            </a:r>
            <a:endParaRPr lang="en-US" altLang="zh-CN" dirty="0"/>
          </a:p>
          <a:p>
            <a:pPr lvl="1"/>
            <a:r>
              <a:rPr lang="en-US" altLang="zh-CN" dirty="0"/>
              <a:t>Algorithm orchestration</a:t>
            </a:r>
            <a:endParaRPr lang="en-US" altLang="zh-CN" dirty="0"/>
          </a:p>
          <a:p>
            <a:pPr lvl="1"/>
            <a:r>
              <a:rPr lang="en-US" altLang="zh-CN" dirty="0"/>
              <a:t>Concrete agentic workflow</a:t>
            </a:r>
            <a:endParaRPr lang="zh-CN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What’s unique for </a:t>
            </a:r>
            <a:r>
              <a:rPr lang="en-US" altLang="zh-CN" b="1" dirty="0" err="1"/>
              <a:t>AReaL</a:t>
            </a:r>
            <a:r>
              <a:rPr lang="en-US" altLang="zh-CN" b="1" dirty="0"/>
              <a:t>?</a:t>
            </a:r>
            <a:endParaRPr lang="en-US" b="1" dirty="0"/>
          </a:p>
        </p:txBody>
      </p:sp>
      <p:sp>
        <p:nvSpPr>
          <p:cNvPr id="6" name="内容占位符 4"/>
          <p:cNvSpPr>
            <a:spLocks noGrp="1"/>
          </p:cNvSpPr>
          <p:nvPr>
            <p:ph idx="1"/>
          </p:nvPr>
        </p:nvSpPr>
        <p:spPr>
          <a:xfrm>
            <a:off x="838200" y="1527312"/>
            <a:ext cx="10515600" cy="4351338"/>
          </a:xfrm>
        </p:spPr>
        <p:txBody>
          <a:bodyPr/>
          <a:lstStyle/>
          <a:p>
            <a:r>
              <a:rPr lang="en-US" altLang="zh-CN" dirty="0"/>
              <a:t>Transparency: </a:t>
            </a:r>
            <a:r>
              <a:rPr lang="en-US" altLang="zh-CN" dirty="0" err="1"/>
              <a:t>AReaL</a:t>
            </a:r>
            <a:r>
              <a:rPr lang="en-US" altLang="zh-CN" dirty="0"/>
              <a:t> 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pic>
        <p:nvPicPr>
          <p:cNvPr id="18" name="Picture 2" descr="10 Incredible 3-INGREDIENT Spanish TAPAS"/>
          <p:cNvPicPr>
            <a:picLocks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2" b="8156"/>
          <a:stretch>
            <a:fillRect/>
          </a:stretch>
        </p:blipFill>
        <p:spPr bwMode="auto">
          <a:xfrm>
            <a:off x="457200" y="2184062"/>
            <a:ext cx="540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内容占位符 4"/>
          <p:cNvSpPr txBox="1"/>
          <p:nvPr/>
        </p:nvSpPr>
        <p:spPr>
          <a:xfrm>
            <a:off x="6556658" y="2644096"/>
            <a:ext cx="5329672" cy="170781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i="1" dirty="0"/>
              <a:t>On the top of a single file</a:t>
            </a:r>
            <a:r>
              <a:rPr lang="en-US" altLang="zh-CN" dirty="0"/>
              <a:t>, users can implement</a:t>
            </a:r>
            <a:endParaRPr lang="en-US" altLang="zh-CN" dirty="0"/>
          </a:p>
          <a:p>
            <a:pPr lvl="1"/>
            <a:r>
              <a:rPr lang="en-US" altLang="zh-CN" dirty="0"/>
              <a:t>Any agent</a:t>
            </a:r>
            <a:endParaRPr lang="en-US" altLang="zh-CN" dirty="0"/>
          </a:p>
          <a:p>
            <a:pPr lvl="1"/>
            <a:r>
              <a:rPr lang="en-US" altLang="zh-CN" dirty="0"/>
              <a:t>Any orchestration code</a:t>
            </a:r>
            <a:endParaRPr lang="zh-CN" altLang="en-US" dirty="0"/>
          </a:p>
        </p:txBody>
      </p:sp>
      <p:sp>
        <p:nvSpPr>
          <p:cNvPr id="21" name="右大括号 20"/>
          <p:cNvSpPr/>
          <p:nvPr/>
        </p:nvSpPr>
        <p:spPr>
          <a:xfrm>
            <a:off x="5857200" y="2016867"/>
            <a:ext cx="591225" cy="4722979"/>
          </a:xfrm>
          <a:prstGeom prst="rightBrace">
            <a:avLst>
              <a:gd name="adj1" fmla="val 66997"/>
              <a:gd name="adj2" fmla="val 3803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内容占位符 4"/>
          <p:cNvSpPr txBox="1"/>
          <p:nvPr/>
        </p:nvSpPr>
        <p:spPr>
          <a:xfrm>
            <a:off x="6556658" y="4891502"/>
            <a:ext cx="5329672" cy="123156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i="1" dirty="0"/>
              <a:t>While applications share the same </a:t>
            </a:r>
            <a:r>
              <a:rPr lang="en-US" altLang="zh-CN" i="1" dirty="0" err="1"/>
              <a:t>AReaL</a:t>
            </a:r>
            <a:r>
              <a:rPr lang="en-US" altLang="zh-CN" i="1" dirty="0"/>
              <a:t> train/inference engines for efficient asynchronous execution</a:t>
            </a:r>
            <a:endParaRPr lang="zh-CN" altLang="en-US" dirty="0"/>
          </a:p>
        </p:txBody>
      </p:sp>
      <p:sp>
        <p:nvSpPr>
          <p:cNvPr id="23" name="内容占位符 4"/>
          <p:cNvSpPr txBox="1"/>
          <p:nvPr/>
        </p:nvSpPr>
        <p:spPr>
          <a:xfrm>
            <a:off x="7975127" y="1862012"/>
            <a:ext cx="2243847" cy="447385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i="1" dirty="0" err="1"/>
              <a:t>LightWeight</a:t>
            </a:r>
            <a:endParaRPr lang="zh-CN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27052" y="933759"/>
            <a:ext cx="11548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Content</a:t>
            </a:r>
            <a:endParaRPr lang="en-US" altLang="zh-CN" sz="3600" dirty="0">
              <a:latin typeface="Arial" panose="020B0604020202020204" pitchFamily="34" charset="0"/>
              <a:ea typeface="MiSans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4" name="Content Placeholder 1"/>
          <p:cNvSpPr txBox="1"/>
          <p:nvPr/>
        </p:nvSpPr>
        <p:spPr>
          <a:xfrm>
            <a:off x="838199" y="1825625"/>
            <a:ext cx="1049128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</a:rPr>
              <a:t>Background: What’s Agentic RL?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zh-CN" b="1" dirty="0"/>
          </a:p>
          <a:p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</a:rPr>
              <a:t>Introduction to </a:t>
            </a:r>
            <a:r>
              <a:rPr lang="en-US" altLang="zh-CN" b="1" dirty="0" err="1">
                <a:solidFill>
                  <a:schemeClr val="bg1">
                    <a:lumMod val="75000"/>
                  </a:schemeClr>
                </a:solidFill>
              </a:rPr>
              <a:t>AReaL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zh-CN" b="1" dirty="0"/>
          </a:p>
          <a:p>
            <a:r>
              <a:rPr lang="en-US" altLang="zh-CN" b="1" dirty="0"/>
              <a:t>Practical Agentic RL with </a:t>
            </a:r>
            <a:r>
              <a:rPr lang="en-US" altLang="zh-CN" b="1" dirty="0" err="1"/>
              <a:t>AReaL</a:t>
            </a:r>
            <a:endParaRPr lang="en-US" altLang="zh-CN" dirty="0"/>
          </a:p>
          <a:p>
            <a:endParaRPr lang="en-US" altLang="zh-CN" dirty="0"/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Agent Abstraction: the </a:t>
            </a:r>
            <a:r>
              <a:rPr lang="en-US" altLang="zh-CN" b="1" dirty="0" err="1"/>
              <a:t>RolloutWorkflow</a:t>
            </a:r>
            <a:r>
              <a:rPr lang="en-US" altLang="zh-CN" b="1" dirty="0"/>
              <a:t> class</a:t>
            </a:r>
            <a:endParaRPr lang="en-US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6305555" y="1358706"/>
            <a:ext cx="5826538" cy="52629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InferenceEngine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 err="1">
                <a:solidFill>
                  <a:srgbClr val="79E0EE"/>
                </a:solidFill>
                <a:effectLst/>
                <a:latin typeface="Consolas" panose="020B0609020204030204" pitchFamily="49" charset="0"/>
              </a:rPr>
              <a:t>abc</a:t>
            </a:r>
            <a:r>
              <a:rPr lang="en-US" altLang="zh-CN" sz="12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2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ABC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async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agenerate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200" b="0" dirty="0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req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ModelRequest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ModelResponse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"""Asynchronously generate a response."""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raise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ACFADF"/>
                </a:solidFill>
                <a:effectLst/>
                <a:latin typeface="Consolas" panose="020B0609020204030204" pitchFamily="49" charset="0"/>
              </a:rPr>
              <a:t>NotImplementedError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submit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Dict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Any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workflow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RolloutWorkflow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"""Asynchronously submit a request."""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raise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ACFADF"/>
                </a:solidFill>
                <a:effectLst/>
                <a:latin typeface="Consolas" panose="020B0609020204030204" pitchFamily="49" charset="0"/>
              </a:rPr>
              <a:t>NotImplementedError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wait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timeout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 err="1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should_accept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Callable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) -&gt; 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TensorDict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"""Wait for a specified number of requests to complete."""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raise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ACFADF"/>
                </a:solidFill>
                <a:effectLst/>
                <a:latin typeface="Consolas" panose="020B0609020204030204" pitchFamily="49" charset="0"/>
              </a:rPr>
              <a:t>NotImplementedError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RolloutWorkflow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2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async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arun_episode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engine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>
                <a:solidFill>
                  <a:srgbClr val="DB005B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InferenceEngine</a:t>
            </a:r>
            <a:r>
              <a:rPr lang="en-US" altLang="zh-CN" sz="1200" b="0" dirty="0">
                <a:solidFill>
                  <a:srgbClr val="DB005B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2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Dict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Any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) -&gt; </a:t>
            </a:r>
            <a:r>
              <a:rPr lang="en-US" altLang="zh-CN" sz="1200" b="0" dirty="0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Union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2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TensorDict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2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]: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2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raise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200" b="0" dirty="0" err="1">
                <a:solidFill>
                  <a:srgbClr val="ACFADF"/>
                </a:solidFill>
                <a:effectLst/>
                <a:latin typeface="Consolas" panose="020B0609020204030204" pitchFamily="49" charset="0"/>
              </a:rPr>
              <a:t>NotImplementedError</a:t>
            </a:r>
            <a:r>
              <a:rPr lang="en-US" altLang="zh-CN" sz="12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altLang="zh-CN" sz="12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内容占位符 4"/>
          <p:cNvSpPr txBox="1"/>
          <p:nvPr/>
        </p:nvSpPr>
        <p:spPr>
          <a:xfrm>
            <a:off x="308485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/>
              <a:t>RolloutWorkflow</a:t>
            </a:r>
            <a:endParaRPr lang="en-US" altLang="zh-CN" dirty="0"/>
          </a:p>
          <a:p>
            <a:pPr lvl="1"/>
            <a:r>
              <a:rPr lang="en-US" altLang="zh-CN" dirty="0"/>
              <a:t>Inputs a (single, not batched) prompt</a:t>
            </a:r>
            <a:endParaRPr lang="en-US" altLang="zh-CN" dirty="0"/>
          </a:p>
          <a:p>
            <a:pPr lvl="1"/>
            <a:r>
              <a:rPr lang="en-US" altLang="zh-CN" dirty="0"/>
              <a:t>Outputs the trajectory used for training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Seamless workflow execution</a:t>
            </a:r>
            <a:endParaRPr lang="en-US" altLang="zh-CN" dirty="0"/>
          </a:p>
          <a:p>
            <a:pPr lvl="1"/>
            <a:r>
              <a:rPr lang="en-US" altLang="zh-CN" dirty="0"/>
              <a:t>The `submit` API</a:t>
            </a:r>
            <a:endParaRPr lang="en-US" altLang="zh-CN" dirty="0"/>
          </a:p>
          <a:p>
            <a:pPr lvl="1"/>
            <a:r>
              <a:rPr lang="en-US" altLang="zh-CN" dirty="0"/>
              <a:t>Natively asynchronous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Allows arbitrary agent implementation</a:t>
            </a:r>
            <a:endParaRPr lang="en-US" altLang="zh-CN" dirty="0"/>
          </a:p>
          <a:p>
            <a:pPr lvl="1"/>
            <a:r>
              <a:rPr lang="en-US" altLang="zh-CN" dirty="0"/>
              <a:t>Use `</a:t>
            </a:r>
            <a:r>
              <a:rPr lang="en-US" altLang="zh-CN" dirty="0" err="1"/>
              <a:t>engine.agenerate</a:t>
            </a:r>
            <a:r>
              <a:rPr lang="en-US" altLang="zh-CN" dirty="0"/>
              <a:t>` for completion</a:t>
            </a:r>
            <a:endParaRPr lang="en-US" altLang="zh-CN" dirty="0"/>
          </a:p>
          <a:p>
            <a:pPr lvl="1"/>
            <a:r>
              <a:rPr lang="en-US" altLang="zh-CN" dirty="0"/>
              <a:t>Arbitrary tool use inside the workflow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27052" y="933759"/>
            <a:ext cx="11548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latin typeface="Arial" panose="020B06040202020202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AReaL’s</a:t>
            </a:r>
            <a:r>
              <a:rPr lang="en-US" altLang="zh-CN" sz="4000" b="1" dirty="0">
                <a:latin typeface="Arial" panose="020B06040202020202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 Workflow Supports</a:t>
            </a:r>
            <a:endParaRPr lang="en-US" altLang="zh-CN" sz="4000" dirty="0">
              <a:solidFill>
                <a:srgbClr val="FF0000"/>
              </a:solidFill>
              <a:latin typeface="Arial" panose="020B0604020202020204" pitchFamily="34" charset="0"/>
              <a:ea typeface="MiSans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/>
          <p:nvPr/>
        </p:nvSpPr>
        <p:spPr>
          <a:xfrm>
            <a:off x="838199" y="1939033"/>
            <a:ext cx="1045885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/>
              <a:t>Multi-</a:t>
            </a:r>
            <a:r>
              <a:rPr lang="en-US" altLang="zh-CN" b="1" dirty="0">
                <a:solidFill>
                  <a:srgbClr val="FF0000"/>
                </a:solidFill>
              </a:rPr>
              <a:t>Tool</a:t>
            </a:r>
            <a:r>
              <a:rPr lang="en-US" altLang="zh-CN" b="1" dirty="0"/>
              <a:t> Interaction</a:t>
            </a:r>
            <a:endParaRPr lang="en-US" altLang="zh-CN" b="1" dirty="0"/>
          </a:p>
          <a:p>
            <a:pPr lvl="1"/>
            <a:r>
              <a:rPr lang="en-US" altLang="zh-CN" b="1" dirty="0"/>
              <a:t>By external tools: </a:t>
            </a:r>
            <a:r>
              <a:rPr lang="en-US" altLang="zh-CN" b="1" dirty="0" err="1"/>
              <a:t>rllm</a:t>
            </a:r>
            <a:r>
              <a:rPr lang="en-US" altLang="zh-CN" b="1" dirty="0"/>
              <a:t>, terminal, MCP servers, …</a:t>
            </a:r>
            <a:endParaRPr lang="en-US" altLang="zh-CN" b="1" dirty="0"/>
          </a:p>
          <a:p>
            <a:r>
              <a:rPr lang="en-US" altLang="zh-CN" b="1" dirty="0"/>
              <a:t>Multi-</a:t>
            </a:r>
            <a:r>
              <a:rPr lang="en-US" altLang="zh-CN" b="1" dirty="0">
                <a:solidFill>
                  <a:srgbClr val="FF0000"/>
                </a:solidFill>
              </a:rPr>
              <a:t>Turn</a:t>
            </a:r>
            <a:r>
              <a:rPr lang="en-US" altLang="zh-CN" b="1" dirty="0"/>
              <a:t> Interaction</a:t>
            </a:r>
            <a:endParaRPr lang="en-US" altLang="zh-CN" b="1" dirty="0"/>
          </a:p>
          <a:p>
            <a:pPr lvl="1"/>
            <a:r>
              <a:rPr lang="en-US" altLang="zh-CN" b="1" dirty="0"/>
              <a:t>By simple for-loops</a:t>
            </a:r>
            <a:endParaRPr lang="en-US" altLang="zh-CN" b="1" dirty="0"/>
          </a:p>
          <a:p>
            <a:r>
              <a:rPr lang="en-US" altLang="zh-CN" b="1" dirty="0"/>
              <a:t>Multi-</a:t>
            </a:r>
            <a:r>
              <a:rPr lang="en-US" altLang="zh-CN" b="1" dirty="0">
                <a:solidFill>
                  <a:srgbClr val="FF0000"/>
                </a:solidFill>
              </a:rPr>
              <a:t>Agent</a:t>
            </a:r>
            <a:r>
              <a:rPr lang="en-US" altLang="zh-CN" b="1" dirty="0"/>
              <a:t> Interaction</a:t>
            </a:r>
            <a:endParaRPr lang="en-US" altLang="zh-CN" b="1" dirty="0"/>
          </a:p>
          <a:p>
            <a:pPr lvl="1"/>
            <a:r>
              <a:rPr lang="en-US" altLang="zh-CN" b="1" dirty="0"/>
              <a:t>By sub-agent orchestration &amp; multiple inference servers</a:t>
            </a:r>
            <a:endParaRPr lang="en-US" altLang="zh-CN" b="1" dirty="0"/>
          </a:p>
          <a:p>
            <a:r>
              <a:rPr lang="en-US" altLang="zh-CN" b="1" dirty="0"/>
              <a:t>Long-Context </a:t>
            </a:r>
            <a:r>
              <a:rPr lang="en-US" altLang="zh-CN" b="1" dirty="0">
                <a:solidFill>
                  <a:srgbClr val="FF0000"/>
                </a:solidFill>
              </a:rPr>
              <a:t>Reasoning/Planning</a:t>
            </a:r>
            <a:endParaRPr lang="en-US" altLang="zh-CN" b="1" dirty="0">
              <a:solidFill>
                <a:srgbClr val="FF0000"/>
              </a:solidFill>
            </a:endParaRPr>
          </a:p>
          <a:p>
            <a:pPr lvl="1"/>
            <a:r>
              <a:rPr lang="en-US" altLang="zh-CN" b="1" dirty="0"/>
              <a:t>Natively</a:t>
            </a:r>
            <a:endParaRPr lang="en-US" altLang="zh-CN" b="1" dirty="0"/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27052" y="933759"/>
            <a:ext cx="11548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Project based on </a:t>
            </a:r>
            <a:r>
              <a:rPr lang="en-US" altLang="zh-CN" sz="4000" b="1" dirty="0" err="1">
                <a:latin typeface="Arial" panose="020B06040202020202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AReaL</a:t>
            </a:r>
            <a:r>
              <a:rPr lang="en-US" altLang="zh-CN" sz="4000" b="1" dirty="0">
                <a:latin typeface="Arial" panose="020B06040202020202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: </a:t>
            </a:r>
            <a:r>
              <a:rPr lang="en-US" altLang="zh-CN" sz="4000" b="1" dirty="0" err="1">
                <a:latin typeface="Arial" panose="020B06040202020202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ASearcher</a:t>
            </a:r>
            <a:endParaRPr lang="en-US" altLang="zh-CN" sz="4000" dirty="0">
              <a:latin typeface="Arial" panose="020B0604020202020204" pitchFamily="34" charset="0"/>
              <a:ea typeface="MiSans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6" name="图片 5" descr="asearcher_reasoning_age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400" y="2404110"/>
            <a:ext cx="8585200" cy="31369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27052" y="933759"/>
            <a:ext cx="11548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latin typeface="Arial" panose="020B06040202020202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OpenAI</a:t>
            </a:r>
            <a:r>
              <a:rPr lang="en-US" altLang="zh-CN" sz="4000" b="1" dirty="0">
                <a:latin typeface="Arial" panose="020B06040202020202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 Agents SDK as a Protocol</a:t>
            </a:r>
            <a:endParaRPr lang="en-US" altLang="zh-CN" sz="4000" dirty="0">
              <a:latin typeface="Arial" panose="020B0604020202020204" pitchFamily="34" charset="0"/>
              <a:ea typeface="MiSans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b="13734"/>
          <a:stretch>
            <a:fillRect/>
          </a:stretch>
        </p:blipFill>
        <p:spPr>
          <a:xfrm>
            <a:off x="2286585" y="1828915"/>
            <a:ext cx="7618829" cy="49319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/>
              <a:t>AReaL</a:t>
            </a:r>
            <a:r>
              <a:rPr lang="en-US" altLang="zh-CN" b="1" dirty="0"/>
              <a:t> v0.4.0 Examples: </a:t>
            </a:r>
            <a:r>
              <a:rPr lang="en-US" altLang="zh-CN" b="1" dirty="0" err="1"/>
              <a:t>ASearcher</a:t>
            </a:r>
            <a:endParaRPr lang="en-US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790068" y="1469956"/>
            <a:ext cx="10715625" cy="5262979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ASearcherWorkflow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4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RolloutWorkflow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):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4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F1A661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altLang="zh-CN" sz="1400" b="0" dirty="0" err="1">
                <a:solidFill>
                  <a:srgbClr val="F1A661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altLang="zh-CN" sz="1400" b="0" dirty="0">
                <a:solidFill>
                  <a:srgbClr val="F1A661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400" b="0" dirty="0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4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...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):</a:t>
            </a:r>
            <a:b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...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400" b="0" dirty="0" err="1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4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agent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ASearcherAgent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(...)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async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arun_episode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400" b="0" dirty="0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4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engine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4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):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Initialize and Prepare the prompt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4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prompt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SEARCH_ACCESS_PROMPT_TEMPLATE</a:t>
            </a:r>
            <a:r>
              <a:rPr lang="en-US" altLang="zh-CN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4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format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question</a:t>
            </a:r>
            <a:r>
              <a:rPr lang="en-US" altLang="zh-CN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400" b="0" dirty="0">
                <a:solidFill>
                  <a:srgbClr val="DB005B"/>
                </a:solidFill>
                <a:effectLst/>
                <a:latin typeface="Consolas" panose="020B0609020204030204" pitchFamily="49" charset="0"/>
              </a:rPr>
              <a:t>"question"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])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4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clients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altLang="zh-CN" sz="14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ArealOpenAI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4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engine</a:t>
            </a:r>
            <a:r>
              <a:rPr lang="en-US" altLang="zh-CN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engine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4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tokenizer</a:t>
            </a:r>
            <a:r>
              <a:rPr lang="en-US" altLang="zh-CN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 err="1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4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tokenizer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altLang="zh-CN" sz="14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_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ACFADF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400" b="0" dirty="0" err="1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4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n_trajs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)]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Collect trajectories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4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 err="1">
                <a:solidFill>
                  <a:srgbClr val="79E0EE"/>
                </a:solidFill>
                <a:effectLst/>
                <a:latin typeface="Consolas" panose="020B0609020204030204" pitchFamily="49" charset="0"/>
              </a:rPr>
              <a:t>asyncio</a:t>
            </a:r>
            <a:r>
              <a:rPr lang="en-US" altLang="zh-CN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400" b="0" dirty="0" err="1">
                <a:solidFill>
                  <a:srgbClr val="FF9494"/>
                </a:solidFill>
                <a:effectLst/>
                <a:latin typeface="Consolas" panose="020B0609020204030204" pitchFamily="49" charset="0"/>
              </a:rPr>
              <a:t>gather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altLang="zh-CN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altLang="zh-CN" sz="1400" b="0" dirty="0" err="1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4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agent</a:t>
            </a:r>
            <a:r>
              <a:rPr lang="en-US" altLang="zh-CN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4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run_agent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        </a:t>
            </a:r>
            <a:r>
              <a:rPr lang="en-US" altLang="zh-CN" sz="14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altLang="zh-CN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        </a:t>
            </a:r>
            <a:r>
              <a:rPr lang="en-US" altLang="zh-CN" sz="14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prompt</a:t>
            </a:r>
            <a:r>
              <a:rPr lang="en-US" altLang="zh-CN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prompt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        </a:t>
            </a:r>
            <a:r>
              <a:rPr lang="en-US" altLang="zh-CN" sz="14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client</a:t>
            </a:r>
            <a:r>
              <a:rPr lang="en-US" altLang="zh-CN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clients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altLang="zh-CN" sz="14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],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    )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altLang="zh-CN" sz="14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ACFADF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400" b="0" dirty="0" err="1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4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n_trajs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]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)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Export completions with rewards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4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client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clients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altLang="zh-CN" sz="14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client</a:t>
            </a:r>
            <a:r>
              <a:rPr lang="en-US" altLang="zh-CN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4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apply_reward_discount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400" b="0" dirty="0" err="1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turn_discount</a:t>
            </a:r>
            <a:r>
              <a:rPr lang="en-US" altLang="zh-CN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0.9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4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return </a:t>
            </a:r>
            <a:r>
              <a:rPr lang="en-US" altLang="zh-CN" sz="14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client</a:t>
            </a:r>
            <a:r>
              <a:rPr lang="en-US" altLang="zh-CN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4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export_completions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4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style</a:t>
            </a:r>
            <a:r>
              <a:rPr lang="en-US" altLang="zh-CN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>
                <a:solidFill>
                  <a:srgbClr val="DB005B"/>
                </a:solidFill>
                <a:effectLst/>
                <a:latin typeface="Consolas" panose="020B0609020204030204" pitchFamily="49" charset="0"/>
              </a:rPr>
              <a:t>"individual"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/>
              <a:t>AReaL</a:t>
            </a:r>
            <a:r>
              <a:rPr lang="en-US" altLang="zh-CN" b="1" dirty="0"/>
              <a:t> v0.4.0 Examples: </a:t>
            </a:r>
            <a:r>
              <a:rPr lang="en-US" altLang="zh-CN" b="1" dirty="0" err="1"/>
              <a:t>ASearcher</a:t>
            </a:r>
            <a:endParaRPr lang="en-US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738187" y="1379165"/>
            <a:ext cx="10715625" cy="5262979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ASearcherAgent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  <a:b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altLang="zh-CN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async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run_agent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400" b="0" dirty="0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4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400" b="0" dirty="0" err="1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valid_inst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400" b="0" dirty="0" err="1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qid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4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prompt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4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client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400" b="0" dirty="0" err="1">
                <a:solidFill>
                  <a:srgbClr val="FFFFCC"/>
                </a:solidFill>
                <a:effectLst/>
                <a:latin typeface="Consolas" panose="020B0609020204030204" pitchFamily="49" charset="0"/>
              </a:rPr>
              <a:t>ArealOpenAI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):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4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base_run_config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RunConfig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altLang="zh-CN" sz="14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model_provider</a:t>
            </a:r>
            <a:r>
              <a:rPr lang="en-US" altLang="zh-CN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OpenAIProvider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400" b="0" dirty="0" err="1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openai_client</a:t>
            </a:r>
            <a:r>
              <a:rPr lang="en-US" altLang="zh-CN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client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400" b="0" dirty="0" err="1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use_responses</a:t>
            </a:r>
            <a:r>
              <a:rPr lang="en-US" altLang="zh-CN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),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altLang="zh-CN" sz="14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tracing_disabled</a:t>
            </a:r>
            <a:r>
              <a:rPr lang="en-US" altLang="zh-CN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>
                <a:solidFill>
                  <a:srgbClr val="068F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)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Create search agent with appropriate tools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4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openai_agent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OpenAIAgent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400" b="0" dirty="0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altLang="zh-CN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>
                <a:solidFill>
                  <a:srgbClr val="DB005B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400" b="0" dirty="0" err="1">
                <a:solidFill>
                  <a:srgbClr val="DB005B"/>
                </a:solidFill>
                <a:effectLst/>
                <a:latin typeface="Consolas" panose="020B0609020204030204" pitchFamily="49" charset="0"/>
              </a:rPr>
              <a:t>ASearcher</a:t>
            </a:r>
            <a:r>
              <a:rPr lang="en-US" altLang="zh-CN" sz="1400" b="0" dirty="0">
                <a:solidFill>
                  <a:srgbClr val="DB005B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4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agent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SearchAgent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4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prompt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altLang="zh-CN" sz="14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async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AReaLOpenAIClientContext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4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base_run_config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):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altLang="zh-CN" sz="14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agent</a:t>
            </a:r>
            <a:r>
              <a:rPr lang="en-US" altLang="zh-CN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4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num_turns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 err="1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4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max_turns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not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agent</a:t>
            </a:r>
            <a:r>
              <a:rPr lang="en-US" altLang="zh-CN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4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is_finished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altLang="zh-CN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The agent prepares the prompt and sampling params for LLM generation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altLang="zh-CN" sz="14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prompt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agent</a:t>
            </a:r>
            <a:r>
              <a:rPr lang="en-US" altLang="zh-CN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4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prepare_llm_query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altLang="zh-CN" sz="14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extra_args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  <a:r>
              <a:rPr lang="en-US" altLang="zh-CN" sz="1400" b="0" dirty="0">
                <a:solidFill>
                  <a:srgbClr val="DB005B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400" b="0" dirty="0" err="1">
                <a:solidFill>
                  <a:srgbClr val="DB005B"/>
                </a:solidFill>
                <a:effectLst/>
                <a:latin typeface="Consolas" panose="020B0609020204030204" pitchFamily="49" charset="0"/>
              </a:rPr>
              <a:t>max_completion_tokens</a:t>
            </a:r>
            <a:r>
              <a:rPr lang="en-US" altLang="zh-CN" sz="1400" b="0" dirty="0">
                <a:solidFill>
                  <a:srgbClr val="DB005B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altLang="zh-CN" sz="1400" b="0" dirty="0" err="1">
                <a:solidFill>
                  <a:srgbClr val="AAC4FF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altLang="zh-CN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4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max_tokens_per_turn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altLang="zh-CN" sz="14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run_config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RunConfig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        </a:t>
            </a:r>
            <a:r>
              <a:rPr lang="en-US" altLang="zh-CN" sz="14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model_settings</a:t>
            </a:r>
            <a:r>
              <a:rPr lang="en-US" altLang="zh-CN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ModelSettings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4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extra_args</a:t>
            </a:r>
            <a:r>
              <a:rPr lang="en-US" altLang="zh-CN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extra_args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    )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altLang="zh-CN" sz="14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resp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FC4F00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 err="1">
                <a:solidFill>
                  <a:srgbClr val="FF6666"/>
                </a:solidFill>
                <a:effectLst/>
                <a:latin typeface="Consolas" panose="020B0609020204030204" pitchFamily="49" charset="0"/>
              </a:rPr>
              <a:t>OpenAIRunner</a:t>
            </a:r>
            <a:r>
              <a:rPr lang="en-US" altLang="zh-CN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4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run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        </a:t>
            </a:r>
            <a:r>
              <a:rPr lang="en-US" altLang="zh-CN" sz="14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openai_agent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4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altLang="zh-CN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prompt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400" b="0" dirty="0" err="1">
                <a:solidFill>
                  <a:srgbClr val="F3BCC8"/>
                </a:solidFill>
                <a:effectLst/>
                <a:latin typeface="Consolas" panose="020B0609020204030204" pitchFamily="49" charset="0"/>
              </a:rPr>
              <a:t>run_config</a:t>
            </a:r>
            <a:r>
              <a:rPr lang="en-US" altLang="zh-CN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run_config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    )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altLang="zh-CN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agent extracts tool callings from the </a:t>
            </a:r>
            <a:r>
              <a:rPr lang="en-US" altLang="zh-CN" sz="14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llm</a:t>
            </a:r>
            <a:r>
              <a:rPr lang="en-US" altLang="zh-CN" sz="1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response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altLang="zh-CN" sz="14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tool_calls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CN" sz="14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agent</a:t>
            </a:r>
            <a:r>
              <a:rPr lang="en-US" altLang="zh-CN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400" b="0" dirty="0" err="1">
                <a:solidFill>
                  <a:srgbClr val="FFD8A9"/>
                </a:solidFill>
                <a:effectLst/>
                <a:latin typeface="Consolas" panose="020B0609020204030204" pitchFamily="49" charset="0"/>
              </a:rPr>
              <a:t>consume_llm_response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400" b="0" dirty="0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resp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CN" sz="1400" b="0" dirty="0" err="1">
                <a:solidFill>
                  <a:srgbClr val="FFF6E0"/>
                </a:solidFill>
                <a:effectLst/>
                <a:latin typeface="Consolas" panose="020B0609020204030204" pitchFamily="49" charset="0"/>
              </a:rPr>
              <a:t>resp</a:t>
            </a:r>
            <a:r>
              <a:rPr lang="en-US" altLang="zh-CN" sz="14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CN" sz="1400" b="0" dirty="0" err="1">
                <a:solidFill>
                  <a:srgbClr val="FF8400"/>
                </a:solidFill>
                <a:effectLst/>
                <a:latin typeface="Consolas" panose="020B0609020204030204" pitchFamily="49" charset="0"/>
              </a:rPr>
              <a:t>final_output</a:t>
            </a:r>
            <a:r>
              <a:rPr lang="en-US" altLang="zh-CN" sz="14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altLang="zh-CN" sz="1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>
                <a:latin typeface="Arial" panose="020B0604020202020204" pitchFamily="34" charset="0"/>
                <a:cs typeface="Arial" panose="020B0604020202020204" pitchFamily="34" charset="0"/>
              </a:rPr>
              <a:t>ASearcher</a:t>
            </a:r>
            <a:endParaRPr lang="en-US" altLang="zh-CN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74607" y="1622947"/>
            <a:ext cx="60854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~16k GPU hours </a:t>
            </a:r>
            <a:r>
              <a:rPr lang="en-US" altLang="zh-CN" sz="2400" dirty="0"/>
              <a:t>(H800) based on </a:t>
            </a:r>
            <a:r>
              <a:rPr lang="en-US" altLang="zh-CN" sz="2400" b="1" dirty="0" err="1">
                <a:solidFill>
                  <a:srgbClr val="FF0000"/>
                </a:solidFill>
              </a:rPr>
              <a:t>QwQ</a:t>
            </a:r>
            <a:r>
              <a:rPr lang="en-US" altLang="zh-CN" sz="2400" b="1" dirty="0">
                <a:solidFill>
                  <a:srgbClr val="FF0000"/>
                </a:solidFill>
              </a:rPr>
              <a:t> 32B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图片 4" descr="32B-result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3090" y="2134870"/>
            <a:ext cx="6368415" cy="42221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27052" y="933759"/>
            <a:ext cx="11548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Content</a:t>
            </a:r>
            <a:endParaRPr lang="en-US" altLang="zh-CN" sz="3600" dirty="0">
              <a:latin typeface="Arial" panose="020B0604020202020204" pitchFamily="34" charset="0"/>
              <a:ea typeface="MiSans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4" name="Content Placeholder 1"/>
          <p:cNvSpPr txBox="1"/>
          <p:nvPr/>
        </p:nvSpPr>
        <p:spPr>
          <a:xfrm>
            <a:off x="838199" y="1825625"/>
            <a:ext cx="1049128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/>
              <a:t>Background: What’s Agentic RL?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en-US" altLang="zh-CN" b="1" dirty="0"/>
              <a:t>Introduction to </a:t>
            </a:r>
            <a:r>
              <a:rPr lang="en-US" altLang="zh-CN" b="1" dirty="0" err="1"/>
              <a:t>AReaL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en-US" altLang="zh-CN" b="1" dirty="0"/>
              <a:t>Practical Agentic RL with </a:t>
            </a:r>
            <a:r>
              <a:rPr lang="en-US" altLang="zh-CN" b="1" dirty="0" err="1"/>
              <a:t>AReaL</a:t>
            </a:r>
            <a:endParaRPr lang="en-US" altLang="zh-CN" dirty="0"/>
          </a:p>
          <a:p>
            <a:endParaRPr lang="en-US" altLang="zh-CN" dirty="0"/>
          </a:p>
        </p:txBody>
      </p:sp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>
                <a:latin typeface="Arial" panose="020B0604020202020204" pitchFamily="34" charset="0"/>
                <a:cs typeface="Arial" panose="020B0604020202020204" pitchFamily="34" charset="0"/>
              </a:rPr>
              <a:t>Unlocking Long-Horizon Agentic Search</a:t>
            </a:r>
            <a:endParaRPr lang="en-US" altLang="zh-CN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413" y="2205767"/>
            <a:ext cx="3423148" cy="2731532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>
            <a:off x="6122069" y="2205767"/>
            <a:ext cx="0" cy="221142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 flipH="1">
            <a:off x="6236793" y="2009058"/>
            <a:ext cx="964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C00000"/>
                </a:solidFill>
              </a:rPr>
              <a:t>Stage 2 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 flipH="1">
            <a:off x="5106041" y="2009058"/>
            <a:ext cx="964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C00000"/>
                </a:solidFill>
              </a:rPr>
              <a:t>Stage 1 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341370" y="4937125"/>
            <a:ext cx="55606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# of tool calls scales as training processes</a:t>
            </a:r>
            <a:endParaRPr lang="en-US" altLang="zh-CN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1270635" y="3956685"/>
            <a:ext cx="31146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Init: &lt;5 tool calls / traj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90205" y="3496310"/>
            <a:ext cx="40303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After RL: 20+ tool calls / traj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86345" y="2300605"/>
            <a:ext cx="4378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Maximum: 100+ tool calls / traj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4270375" y="4213225"/>
            <a:ext cx="559435" cy="152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6" idx="1"/>
          </p:cNvCxnSpPr>
          <p:nvPr/>
        </p:nvCxnSpPr>
        <p:spPr>
          <a:xfrm flipH="1">
            <a:off x="7395210" y="3726815"/>
            <a:ext cx="594995" cy="590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36995" y="1799590"/>
            <a:ext cx="3263265" cy="435165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Trajectory Length</a:t>
            </a:r>
            <a:endParaRPr lang="en-US" altLang="zh-CN"/>
          </a:p>
        </p:txBody>
      </p:sp>
      <p:pic>
        <p:nvPicPr>
          <p:cNvPr id="5" name="图片 4" descr="asearcher_tokens_wrt_step_lo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605" y="2058670"/>
            <a:ext cx="4220845" cy="33883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760585" y="2673350"/>
            <a:ext cx="19183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High Variance</a:t>
            </a:r>
            <a:endParaRPr lang="en-US" altLang="zh-CN" sz="2400" dirty="0">
              <a:solidFill>
                <a:srgbClr val="FF0000"/>
              </a:solidFill>
            </a:endParaRP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r>
              <a:rPr lang="en-US" altLang="zh-CN" sz="2400" dirty="0">
                <a:solidFill>
                  <a:srgbClr val="FF0000"/>
                </a:solidFill>
              </a:rPr>
              <a:t>Long Tail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>
                <a:latin typeface="Arial" panose="020B0604020202020204" pitchFamily="34" charset="0"/>
                <a:cs typeface="Arial" panose="020B0604020202020204" pitchFamily="34" charset="0"/>
              </a:rPr>
              <a:t>Emergent Behaviors</a:t>
            </a:r>
            <a:endParaRPr lang="en-US" altLang="zh-CN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78" y="2133206"/>
            <a:ext cx="3642042" cy="2731532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6125527" y="2206358"/>
            <a:ext cx="0" cy="221142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 flipH="1">
            <a:off x="6220846" y="2008561"/>
            <a:ext cx="964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C00000"/>
                </a:solidFill>
              </a:rPr>
              <a:t>Stage 2 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 flipH="1">
            <a:off x="5090094" y="2008561"/>
            <a:ext cx="964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C00000"/>
                </a:solidFill>
              </a:rPr>
              <a:t>Stage 1 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26180" y="4864735"/>
            <a:ext cx="55606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alternatively, however --&gt; Reflection</a:t>
            </a:r>
            <a:endParaRPr lang="en-US" altLang="zh-CN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3656330" y="5504180"/>
            <a:ext cx="7865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mention, previous, doc --&gt;  Referencing external information</a:t>
            </a:r>
            <a:endParaRPr lang="en-US" altLang="zh-CN" sz="2400" dirty="0"/>
          </a:p>
        </p:txBody>
      </p:sp>
    </p:spTree>
    <p:custDataLst>
      <p:tags r:id="rId2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/>
          <a:srcRect r="24687"/>
          <a:stretch>
            <a:fillRect/>
          </a:stretch>
        </p:blipFill>
        <p:spPr>
          <a:xfrm>
            <a:off x="116731" y="2824922"/>
            <a:ext cx="5449354" cy="3838626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Supported Features</a:t>
            </a:r>
            <a:endParaRPr lang="en-US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939" y="681037"/>
            <a:ext cx="6417330" cy="5982511"/>
          </a:xfrm>
          <a:prstGeom prst="rect">
            <a:avLst/>
          </a:prstGeom>
        </p:spPr>
      </p:pic>
      <p:sp>
        <p:nvSpPr>
          <p:cNvPr id="10" name="内容占位符 4"/>
          <p:cNvSpPr>
            <a:spLocks noGrp="1"/>
          </p:cNvSpPr>
          <p:nvPr>
            <p:ph idx="1"/>
          </p:nvPr>
        </p:nvSpPr>
        <p:spPr>
          <a:xfrm>
            <a:off x="189689" y="1319787"/>
            <a:ext cx="10515600" cy="4351338"/>
          </a:xfrm>
        </p:spPr>
        <p:txBody>
          <a:bodyPr/>
          <a:lstStyle/>
          <a:p>
            <a:r>
              <a:rPr lang="en-US" altLang="zh-CN" dirty="0" err="1"/>
              <a:t>vLLM</a:t>
            </a:r>
            <a:r>
              <a:rPr lang="en-US" altLang="zh-CN" dirty="0"/>
              <a:t>/</a:t>
            </a:r>
            <a:r>
              <a:rPr lang="en-US" altLang="zh-CN" dirty="0" err="1"/>
              <a:t>SGLang</a:t>
            </a:r>
            <a:r>
              <a:rPr lang="en-US" altLang="zh-CN" dirty="0"/>
              <a:t>/FSDP/Megatron</a:t>
            </a:r>
            <a:endParaRPr lang="en-US" altLang="zh-CN" dirty="0"/>
          </a:p>
          <a:p>
            <a:r>
              <a:rPr lang="en-US" altLang="zh-CN" dirty="0"/>
              <a:t>VLM: Qwen2-VL, Gemma-3</a:t>
            </a:r>
            <a:endParaRPr lang="en-US" altLang="zh-CN" dirty="0"/>
          </a:p>
          <a:p>
            <a:r>
              <a:rPr lang="en-US" altLang="zh-CN" dirty="0" err="1"/>
              <a:t>LoRA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350838"/>
            <a:ext cx="9144000" cy="1125537"/>
          </a:xfrm>
        </p:spPr>
        <p:txBody>
          <a:bodyPr/>
          <a:lstStyle/>
          <a:p>
            <a:r>
              <a:rPr lang="en-US" altLang="zh-CN" sz="8000" b="1" dirty="0">
                <a:solidFill>
                  <a:schemeClr val="bg1"/>
                </a:solidFill>
              </a:rPr>
              <a:t>Q&amp;A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sz="2800" dirty="0">
                <a:solidFill>
                  <a:schemeClr val="bg1"/>
                </a:solidFill>
              </a:rPr>
              <a:t>fuwth17@gmail.com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6517" y="4395397"/>
            <a:ext cx="108389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 Q3 Roadmap: </a:t>
            </a:r>
            <a:r>
              <a:rPr kumimoji="1" lang="en-US" altLang="zh-CN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https://github.com/inclusionAI/AReaL/issues/257</a:t>
            </a:r>
            <a:endParaRPr kumimoji="1" lang="en-US" altLang="zh-CN" sz="2400" b="1" dirty="0">
              <a:solidFill>
                <a:schemeClr val="accent4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en-US" altLang="zh-CN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1" lang="en-US" altLang="zh-CN" sz="2400" b="1" dirty="0">
              <a:solidFill>
                <a:schemeClr val="accent4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Paper link: </a:t>
            </a:r>
            <a:r>
              <a:rPr kumimoji="1" lang="en-US" altLang="zh-CN" sz="24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https://arxiv.org/pdf/2505.24298</a:t>
            </a:r>
            <a:endParaRPr kumimoji="1" lang="en-US" altLang="zh-CN" sz="2400" b="1" u="sng" dirty="0">
              <a:solidFill>
                <a:schemeClr val="accent4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Code: </a:t>
            </a:r>
            <a:r>
              <a:rPr kumimoji="1" lang="en-US" altLang="zh-CN" sz="2400" b="1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https://github.com/inclusionAI/AReaL</a:t>
            </a:r>
            <a:endParaRPr kumimoji="1" lang="en-US" altLang="zh-CN" sz="2400" b="1" u="sng" dirty="0">
              <a:solidFill>
                <a:schemeClr val="accent4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内容占位符 4"/>
          <p:cNvSpPr txBox="1"/>
          <p:nvPr/>
        </p:nvSpPr>
        <p:spPr>
          <a:xfrm>
            <a:off x="757555" y="2389505"/>
            <a:ext cx="10515600" cy="28682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187" y="1476375"/>
            <a:ext cx="2554288" cy="255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9428956" y="858490"/>
            <a:ext cx="219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chemeClr val="bg1"/>
                </a:solidFill>
              </a:rPr>
              <a:t>AReaL</a:t>
            </a:r>
            <a:r>
              <a:rPr lang="zh-CN" altLang="en-US" sz="2400" b="1" dirty="0">
                <a:solidFill>
                  <a:schemeClr val="bg1"/>
                </a:solidFill>
              </a:rPr>
              <a:t>微信群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27052" y="933759"/>
            <a:ext cx="11548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Content</a:t>
            </a:r>
            <a:endParaRPr lang="en-US" altLang="zh-CN" sz="3600" dirty="0">
              <a:latin typeface="Arial" panose="020B0604020202020204" pitchFamily="34" charset="0"/>
              <a:ea typeface="MiSans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4" name="Content Placeholder 1"/>
          <p:cNvSpPr txBox="1"/>
          <p:nvPr/>
        </p:nvSpPr>
        <p:spPr>
          <a:xfrm>
            <a:off x="838199" y="1825625"/>
            <a:ext cx="1049128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/>
              <a:t>Background: What’s Agentic RL?</a:t>
            </a:r>
            <a:endParaRPr lang="en-US" altLang="zh-CN" b="1" dirty="0"/>
          </a:p>
          <a:p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</a:rPr>
              <a:t>Introduction to </a:t>
            </a:r>
            <a:r>
              <a:rPr lang="en-US" altLang="zh-CN" b="1" dirty="0" err="1">
                <a:solidFill>
                  <a:schemeClr val="bg1">
                    <a:lumMod val="75000"/>
                  </a:schemeClr>
                </a:solidFill>
              </a:rPr>
              <a:t>AReaL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b="1" dirty="0">
                <a:solidFill>
                  <a:schemeClr val="bg1">
                    <a:lumMod val="75000"/>
                  </a:schemeClr>
                </a:solidFill>
              </a:rPr>
              <a:t>Practical Agentic RL with </a:t>
            </a:r>
            <a:r>
              <a:rPr lang="en-US" altLang="zh-CN" b="1" dirty="0" err="1">
                <a:solidFill>
                  <a:schemeClr val="bg1">
                    <a:lumMod val="75000"/>
                  </a:schemeClr>
                </a:solidFill>
              </a:rPr>
              <a:t>AReaL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zh-CN" dirty="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27052" y="933759"/>
            <a:ext cx="11548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Task Specification: Agentic Workflow</a:t>
            </a:r>
            <a:endParaRPr lang="en-US" altLang="zh-CN" sz="4000" dirty="0">
              <a:solidFill>
                <a:srgbClr val="FF0000"/>
              </a:solidFill>
              <a:latin typeface="Arial" panose="020B0604020202020204" pitchFamily="34" charset="0"/>
              <a:ea typeface="MiSans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074" name="Picture 2" descr="What is Claude Code? An agentic developer tool — WorkO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842" y="1700010"/>
            <a:ext cx="9240315" cy="486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27052" y="933759"/>
            <a:ext cx="11548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Task Specification: Agentic Workflow</a:t>
            </a:r>
            <a:endParaRPr lang="en-US" altLang="zh-CN" sz="4000" dirty="0">
              <a:solidFill>
                <a:srgbClr val="FF0000"/>
              </a:solidFill>
              <a:latin typeface="Arial" panose="020B0604020202020204" pitchFamily="34" charset="0"/>
              <a:ea typeface="MiSans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/>
          <p:nvPr/>
        </p:nvSpPr>
        <p:spPr>
          <a:xfrm>
            <a:off x="838199" y="1939033"/>
            <a:ext cx="1045885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/>
              <a:t>Multi-</a:t>
            </a:r>
            <a:r>
              <a:rPr lang="en-US" altLang="zh-CN" b="1" dirty="0">
                <a:solidFill>
                  <a:srgbClr val="FF0000"/>
                </a:solidFill>
              </a:rPr>
              <a:t>Tool</a:t>
            </a:r>
            <a:r>
              <a:rPr lang="en-US" altLang="zh-CN" b="1" dirty="0"/>
              <a:t> Interaction</a:t>
            </a:r>
            <a:endParaRPr lang="en-US" altLang="zh-CN" b="1" dirty="0"/>
          </a:p>
          <a:p>
            <a:pPr lvl="1"/>
            <a:r>
              <a:rPr lang="en-US" altLang="zh-CN" b="1" dirty="0"/>
              <a:t>Read, Update, Bash, …</a:t>
            </a:r>
            <a:endParaRPr lang="en-US" altLang="zh-CN" b="1" dirty="0"/>
          </a:p>
          <a:p>
            <a:r>
              <a:rPr lang="en-US" altLang="zh-CN" b="1" dirty="0"/>
              <a:t>Multi-</a:t>
            </a:r>
            <a:r>
              <a:rPr lang="en-US" altLang="zh-CN" b="1" dirty="0">
                <a:solidFill>
                  <a:srgbClr val="FF0000"/>
                </a:solidFill>
              </a:rPr>
              <a:t>Turn</a:t>
            </a:r>
            <a:r>
              <a:rPr lang="en-US" altLang="zh-CN" b="1" dirty="0"/>
              <a:t> Interaction</a:t>
            </a:r>
            <a:endParaRPr lang="en-US" altLang="zh-CN" b="1" dirty="0"/>
          </a:p>
          <a:p>
            <a:pPr lvl="1"/>
            <a:r>
              <a:rPr lang="en-US" altLang="zh-CN" b="1" dirty="0"/>
              <a:t>Back-and-forth communication with humans</a:t>
            </a:r>
            <a:endParaRPr lang="en-US" altLang="zh-CN" b="1" dirty="0"/>
          </a:p>
          <a:p>
            <a:r>
              <a:rPr lang="en-US" altLang="zh-CN" b="1" dirty="0"/>
              <a:t>Multi-</a:t>
            </a:r>
            <a:r>
              <a:rPr lang="en-US" altLang="zh-CN" b="1" dirty="0">
                <a:solidFill>
                  <a:srgbClr val="FF0000"/>
                </a:solidFill>
              </a:rPr>
              <a:t>Agent</a:t>
            </a:r>
            <a:r>
              <a:rPr lang="en-US" altLang="zh-CN" b="1" dirty="0"/>
              <a:t> Interaction</a:t>
            </a:r>
            <a:endParaRPr lang="en-US" altLang="zh-CN" b="1" dirty="0"/>
          </a:p>
          <a:p>
            <a:pPr lvl="1"/>
            <a:r>
              <a:rPr lang="en-US" altLang="zh-CN" b="1" dirty="0"/>
              <a:t>Use sub-agent to finish isolated tasks</a:t>
            </a:r>
            <a:endParaRPr lang="en-US" altLang="zh-CN" b="1" dirty="0"/>
          </a:p>
          <a:p>
            <a:r>
              <a:rPr lang="en-US" altLang="zh-CN" b="1" dirty="0"/>
              <a:t>Long-Context </a:t>
            </a:r>
            <a:r>
              <a:rPr lang="en-US" altLang="zh-CN" b="1" dirty="0">
                <a:solidFill>
                  <a:srgbClr val="FF0000"/>
                </a:solidFill>
              </a:rPr>
              <a:t>Reasoning/Planning</a:t>
            </a:r>
            <a:endParaRPr lang="en-US" altLang="zh-CN" b="1" dirty="0">
              <a:solidFill>
                <a:srgbClr val="FF0000"/>
              </a:solidFill>
            </a:endParaRPr>
          </a:p>
          <a:p>
            <a:pPr lvl="1"/>
            <a:r>
              <a:rPr lang="en-US" altLang="zh-CN" b="1" dirty="0"/>
              <a:t>Think long before making any action</a:t>
            </a:r>
            <a:endParaRPr lang="en-US" altLang="zh-CN" b="1" dirty="0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27052" y="933759"/>
            <a:ext cx="11548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ea typeface="MiSans" panose="00000500000000000000" pitchFamily="2" charset="-122"/>
                <a:cs typeface="Arial" panose="020B0604020202020204" pitchFamily="34" charset="0"/>
              </a:rPr>
              <a:t>Why RL? An Email Searching Example</a:t>
            </a:r>
            <a:endParaRPr lang="en-US" altLang="zh-CN" sz="4000" dirty="0">
              <a:solidFill>
                <a:srgbClr val="FF0000"/>
              </a:solidFill>
              <a:latin typeface="Arial" panose="020B0604020202020204" pitchFamily="34" charset="0"/>
              <a:ea typeface="MiSans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1645"/>
            <a:ext cx="12192000" cy="464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1926717" y="6339261"/>
            <a:ext cx="8748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https://raw.githubusercontent.com/openpipe/art/main/assets/ART_E_graphs.png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59248" y="6172965"/>
            <a:ext cx="5501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测试时，更多的轮数能取得更好的结果</a:t>
            </a:r>
            <a:endParaRPr lang="en-US" altLang="zh-CN" sz="2400" b="1" dirty="0"/>
          </a:p>
        </p:txBody>
      </p:sp>
      <p:sp>
        <p:nvSpPr>
          <p:cNvPr id="7" name="大标题为页面顶部左右居中 40px-80px"/>
          <p:cNvSpPr txBox="1"/>
          <p:nvPr/>
        </p:nvSpPr>
        <p:spPr>
          <a:xfrm>
            <a:off x="2070871" y="301178"/>
            <a:ext cx="7968875" cy="441195"/>
          </a:xfrm>
          <a:prstGeom prst="rect">
            <a:avLst/>
          </a:prstGeom>
          <a:ln w="12700">
            <a:miter lim="400000"/>
          </a:ln>
        </p:spPr>
        <p:txBody>
          <a:bodyPr wrap="square" lIns="5104" tIns="5104" rIns="5104" bIns="5104" anchor="ctr">
            <a:spAutoFit/>
          </a:bodyPr>
          <a:lstStyle>
            <a:defPPr>
              <a:defRPr lang="zh-CN"/>
            </a:defPPr>
            <a:lvl1pPr marR="0" lvl="0" indent="0" defTabSz="91186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200" b="1" u="none" strike="noStrike" cap="none" spc="0" normalizeH="0" baseline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</a:lstStyle>
          <a:p>
            <a:pPr algn="ctr"/>
            <a:endParaRPr lang="en-GB" altLang="zh-CN" sz="2800" dirty="0"/>
          </a:p>
        </p:txBody>
      </p:sp>
      <p:sp>
        <p:nvSpPr>
          <p:cNvPr id="8" name="大标题为页面顶部左右居中 40px-80px"/>
          <p:cNvSpPr txBox="1"/>
          <p:nvPr/>
        </p:nvSpPr>
        <p:spPr>
          <a:xfrm>
            <a:off x="2043598" y="796466"/>
            <a:ext cx="7968875" cy="441195"/>
          </a:xfrm>
          <a:prstGeom prst="rect">
            <a:avLst/>
          </a:prstGeom>
          <a:ln w="12700">
            <a:miter lim="400000"/>
          </a:ln>
        </p:spPr>
        <p:txBody>
          <a:bodyPr wrap="square" lIns="5104" tIns="5104" rIns="5104" bIns="5104" anchor="ctr">
            <a:spAutoFit/>
          </a:bodyPr>
          <a:lstStyle>
            <a:defPPr>
              <a:defRPr lang="zh-CN"/>
            </a:defPPr>
            <a:lvl1pPr marR="0" lvl="0" indent="0" defTabSz="91186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200" b="1" u="none" strike="noStrike" cap="none" spc="0" normalizeH="0" baseline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</a:lstStyle>
          <a:p>
            <a:pPr algn="ctr"/>
            <a:r>
              <a:rPr lang="en-US" altLang="zh-CN" sz="2800" dirty="0"/>
              <a:t>Search Agent</a:t>
            </a:r>
            <a:r>
              <a:rPr lang="zh-CN" altLang="en-US" sz="2800" dirty="0"/>
              <a:t>调用工具轮数对结果的影响</a:t>
            </a:r>
            <a:endParaRPr lang="en-GB" altLang="zh-CN" sz="2800" dirty="0"/>
          </a:p>
        </p:txBody>
      </p:sp>
      <p:graphicFrame>
        <p:nvGraphicFramePr>
          <p:cNvPr id="9" name="图表 8"/>
          <p:cNvGraphicFramePr/>
          <p:nvPr/>
        </p:nvGraphicFramePr>
        <p:xfrm>
          <a:off x="3036000" y="1271348"/>
          <a:ext cx="6548325" cy="4756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紫罗兰色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17928</Words>
  <Application>WPS 演示</Application>
  <PresentationFormat>宽屏</PresentationFormat>
  <Paragraphs>855</Paragraphs>
  <Slides>44</Slides>
  <Notes>23</Notes>
  <HiddenSlides>1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44</vt:i4>
      </vt:variant>
    </vt:vector>
  </HeadingPairs>
  <TitlesOfParts>
    <vt:vector size="63" baseType="lpstr">
      <vt:lpstr>Arial</vt:lpstr>
      <vt:lpstr>宋体</vt:lpstr>
      <vt:lpstr>Wingdings</vt:lpstr>
      <vt:lpstr>Copperplate Gothic Light</vt:lpstr>
      <vt:lpstr>MiSans</vt:lpstr>
      <vt:lpstr>微软雅黑</vt:lpstr>
      <vt:lpstr>Times New Roman</vt:lpstr>
      <vt:lpstr>Arial Black</vt:lpstr>
      <vt:lpstr>阿里巴巴普惠体 R</vt:lpstr>
      <vt:lpstr>Calibri</vt:lpstr>
      <vt:lpstr>等线</vt:lpstr>
      <vt:lpstr>Arial Unicode MS</vt:lpstr>
      <vt:lpstr>等线 Light</vt:lpstr>
      <vt:lpstr>Cambria Math</vt:lpstr>
      <vt:lpstr>Consolas</vt:lpstr>
      <vt:lpstr>Impact</vt:lpstr>
      <vt:lpstr>Calibri Light</vt:lpstr>
      <vt:lpstr>自定义设计方案</vt:lpstr>
      <vt:lpstr>Office 主题​​</vt:lpstr>
      <vt:lpstr>AReaL: Towards Scalable and Customizable Agentic RL</vt:lpstr>
      <vt:lpstr>PowerPoint 演示文稿</vt:lpstr>
      <vt:lpstr>The RL Breakthroughs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What AReaL code looks like</vt:lpstr>
      <vt:lpstr>Abstraction Level 1: Orchestration </vt:lpstr>
      <vt:lpstr>Abstraction Level 2: Algorithm Implementation</vt:lpstr>
      <vt:lpstr>Abstraction Level 3: Backends</vt:lpstr>
      <vt:lpstr>Abstraction Level 3: Backends</vt:lpstr>
      <vt:lpstr>APIs of Tinker</vt:lpstr>
      <vt:lpstr>Model Engine APIs of verl v0.6.0 (2025.10.15)</vt:lpstr>
      <vt:lpstr>Agent Abstraction: the RolloutWorkflow class</vt:lpstr>
      <vt:lpstr>What AReaL code looks like</vt:lpstr>
      <vt:lpstr>What’s unique for AReaL?</vt:lpstr>
      <vt:lpstr>What’s unique for AReaL?</vt:lpstr>
      <vt:lpstr>What’s unique for AReaL?</vt:lpstr>
      <vt:lpstr>What’s unique for AReaL?</vt:lpstr>
      <vt:lpstr>PowerPoint 演示文稿</vt:lpstr>
      <vt:lpstr>Agent Abstraction: the RolloutWorkflow class</vt:lpstr>
      <vt:lpstr>PowerPoint 演示文稿</vt:lpstr>
      <vt:lpstr>PowerPoint 演示文稿</vt:lpstr>
      <vt:lpstr>PowerPoint 演示文稿</vt:lpstr>
      <vt:lpstr>AReaL v0.4.0 Examples: ASearcher</vt:lpstr>
      <vt:lpstr>AReaL v0.4.0 Examples: ASearcher</vt:lpstr>
      <vt:lpstr>ASearcher</vt:lpstr>
      <vt:lpstr>Unlocking Long-Horizon Agentic Search</vt:lpstr>
      <vt:lpstr>Trajectory Length</vt:lpstr>
      <vt:lpstr>Emergent Behaviors</vt:lpstr>
      <vt:lpstr>Supported Features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吴 翼</dc:creator>
  <cp:lastModifiedBy>samjia</cp:lastModifiedBy>
  <cp:revision>717</cp:revision>
  <cp:lastPrinted>2023-07-21T08:53:00Z</cp:lastPrinted>
  <dcterms:created xsi:type="dcterms:W3CDTF">2022-04-09T12:32:00Z</dcterms:created>
  <dcterms:modified xsi:type="dcterms:W3CDTF">2025-10-17T15:21:17Z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26C08F099ED64463937329AC3E8F7430_12</vt:lpwstr>
  </property>
  <property fmtid="{D5CDD505-2E9C-101B-9397-08002B2CF9AE}" pid="3" name="KSOProductBuildVer">
    <vt:lpwstr>2052-12.1.0.23125</vt:lpwstr>
  </property>
</Properties>
</file>