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wdp" ContentType="image/vnd.ms-photo"/>
  <Default Extension="rels" ContentType="application/vnd.openxmlformats-package.relationships+xml"/>
  <Override PartName="/customXml/itemProps2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showSpecialPlsOnTitleSld="0">
  <p:sldMasterIdLst>
    <p:sldMasterId id="2147483648" r:id="rId1"/>
  </p:sldMasterIdLst>
  <p:notesMasterIdLst>
    <p:notesMasterId r:id="rId4"/>
  </p:notesMasterIdLst>
  <p:handoutMasterIdLst>
    <p:handoutMasterId r:id="rId22"/>
  </p:handoutMasterIdLst>
  <p:sldIdLst>
    <p:sldId id="446" r:id="rId3"/>
    <p:sldId id="655" r:id="rId5"/>
    <p:sldId id="11958" r:id="rId6"/>
    <p:sldId id="11974" r:id="rId7"/>
    <p:sldId id="11962" r:id="rId8"/>
    <p:sldId id="11963" r:id="rId9"/>
    <p:sldId id="11964" r:id="rId10"/>
    <p:sldId id="11965" r:id="rId11"/>
    <p:sldId id="11973" r:id="rId12"/>
    <p:sldId id="11968" r:id="rId13"/>
    <p:sldId id="11979" r:id="rId14"/>
    <p:sldId id="11935" r:id="rId15"/>
    <p:sldId id="11970" r:id="rId16"/>
    <p:sldId id="11952" r:id="rId17"/>
    <p:sldId id="11975" r:id="rId18"/>
    <p:sldId id="11976" r:id="rId19"/>
    <p:sldId id="11977" r:id="rId20"/>
    <p:sldId id="11980" r:id="rId21"/>
  </p:sldIdLst>
  <p:sldSz cx="12160250" cy="684022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5" userDrawn="1">
          <p15:clr>
            <a:srgbClr val="A4A3A4"/>
          </p15:clr>
        </p15:guide>
        <p15:guide id="2" pos="38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6C63"/>
    <a:srgbClr val="EF4347"/>
    <a:srgbClr val="990000"/>
    <a:srgbClr val="003399"/>
    <a:srgbClr val="0033CC"/>
    <a:srgbClr val="E60012"/>
    <a:srgbClr val="E7141A"/>
    <a:srgbClr val="4F81BD"/>
    <a:srgbClr val="80808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56" autoAdjust="0"/>
    <p:restoredTop sz="96721" autoAdjust="0"/>
  </p:normalViewPr>
  <p:slideViewPr>
    <p:cSldViewPr showGuides="1">
      <p:cViewPr varScale="1">
        <p:scale>
          <a:sx n="107" d="100"/>
          <a:sy n="107" d="100"/>
        </p:scale>
        <p:origin x="774" y="120"/>
      </p:cViewPr>
      <p:guideLst>
        <p:guide orient="horz" pos="2165"/>
        <p:guide pos="383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22.xml"/><Relationship Id="rId27" Type="http://schemas.openxmlformats.org/officeDocument/2006/relationships/customXml" Target="../customXml/item1.xml"/><Relationship Id="rId26" Type="http://schemas.openxmlformats.org/officeDocument/2006/relationships/customXmlProps" Target="../customXml/itemProps2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C581B6-8AE9-4582-A056-8697CC3FBC4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C09C94-685B-448B-90DB-5A23A3AEA71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BD7EB-95D5-414F-BF90-6B58999BEBD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F7DE5A-C99F-4AFD-B1C4-F96E72A2F4C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BE3BAD-15B5-4674-826F-A2FA4BED5D1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2020" y="2125003"/>
            <a:ext cx="10336213" cy="1466282"/>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4039" y="3876308"/>
            <a:ext cx="8512175" cy="1748137"/>
          </a:xfrm>
        </p:spPr>
        <p:txBody>
          <a:bodyPr/>
          <a:lstStyle>
            <a:lvl1pPr marL="0" indent="0" algn="ctr">
              <a:buNone/>
              <a:defRPr>
                <a:solidFill>
                  <a:schemeClr val="tx1">
                    <a:tint val="75000"/>
                  </a:schemeClr>
                </a:solidFill>
              </a:defRPr>
            </a:lvl1pPr>
            <a:lvl2pPr marL="608330" indent="0" algn="ctr">
              <a:buNone/>
              <a:defRPr>
                <a:solidFill>
                  <a:schemeClr val="tx1">
                    <a:tint val="75000"/>
                  </a:schemeClr>
                </a:solidFill>
              </a:defRPr>
            </a:lvl2pPr>
            <a:lvl3pPr marL="1216025" indent="0" algn="ctr">
              <a:buNone/>
              <a:defRPr>
                <a:solidFill>
                  <a:schemeClr val="tx1">
                    <a:tint val="75000"/>
                  </a:schemeClr>
                </a:solidFill>
              </a:defRPr>
            </a:lvl3pPr>
            <a:lvl4pPr marL="1824355" indent="0" algn="ctr">
              <a:buNone/>
              <a:defRPr>
                <a:solidFill>
                  <a:schemeClr val="tx1">
                    <a:tint val="75000"/>
                  </a:schemeClr>
                </a:solidFill>
              </a:defRPr>
            </a:lvl4pPr>
            <a:lvl5pPr marL="2432050" indent="0" algn="ctr">
              <a:buNone/>
              <a:defRPr>
                <a:solidFill>
                  <a:schemeClr val="tx1">
                    <a:tint val="75000"/>
                  </a:schemeClr>
                </a:solidFill>
              </a:defRPr>
            </a:lvl5pPr>
            <a:lvl6pPr marL="3040380" indent="0" algn="ctr">
              <a:buNone/>
              <a:defRPr>
                <a:solidFill>
                  <a:schemeClr val="tx1">
                    <a:tint val="75000"/>
                  </a:schemeClr>
                </a:solidFill>
              </a:defRPr>
            </a:lvl6pPr>
            <a:lvl7pPr marL="3648075" indent="0" algn="ctr">
              <a:buNone/>
              <a:defRPr>
                <a:solidFill>
                  <a:schemeClr val="tx1">
                    <a:tint val="75000"/>
                  </a:schemeClr>
                </a:solidFill>
              </a:defRPr>
            </a:lvl7pPr>
            <a:lvl8pPr marL="4256405" indent="0" algn="ctr">
              <a:buNone/>
              <a:defRPr>
                <a:solidFill>
                  <a:schemeClr val="tx1">
                    <a:tint val="75000"/>
                  </a:schemeClr>
                </a:solidFill>
              </a:defRPr>
            </a:lvl8pPr>
            <a:lvl9pPr marL="48641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页脚占位符 4"/>
          <p:cNvSpPr>
            <a:spLocks noGrp="1"/>
          </p:cNvSpPr>
          <p:nvPr>
            <p:ph type="ftr" sz="quarter" idx="11"/>
          </p:nvPr>
        </p:nvSpPr>
        <p:spPr>
          <a:xfrm>
            <a:off x="4154752" y="6340171"/>
            <a:ext cx="3850746" cy="36419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ACBE8222-9D24-4439-B089-51A36CE2D63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91493" y="43439"/>
            <a:ext cx="10643242" cy="868204"/>
          </a:xfrm>
        </p:spPr>
        <p:txBody>
          <a:bodyPr>
            <a:normAutofit/>
          </a:bodyPr>
          <a:lstStyle>
            <a:lvl1pPr algn="l">
              <a:defRPr sz="3200" b="1">
                <a:latin typeface="黑体" panose="02010609060101010101" pitchFamily="49" charset="-122"/>
                <a:ea typeface="黑体" panose="02010609060101010101" pitchFamily="49"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08014" y="1260029"/>
            <a:ext cx="10944225" cy="4850541"/>
          </a:xfrm>
        </p:spPr>
        <p:txBody>
          <a:bodyPr>
            <a:normAutofit/>
          </a:bodyPr>
          <a:lstStyle>
            <a:lvl1pPr>
              <a:defRPr sz="2800"/>
            </a:lvl1pPr>
            <a:lvl2pPr>
              <a:defRPr sz="2400"/>
            </a:lvl2pPr>
            <a:lvl3pPr>
              <a:defRPr sz="1800"/>
            </a:lvl3pPr>
            <a:lvl4pPr>
              <a:defRPr sz="1600"/>
            </a:lvl4pPr>
            <a:lvl5pPr>
              <a:defRPr sz="16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灯片编号占位符 5"/>
          <p:cNvSpPr>
            <a:spLocks noGrp="1"/>
          </p:cNvSpPr>
          <p:nvPr>
            <p:ph type="sldNum" sz="quarter" idx="12"/>
          </p:nvPr>
        </p:nvSpPr>
        <p:spPr>
          <a:xfrm>
            <a:off x="9182689" y="6433381"/>
            <a:ext cx="2837392" cy="364195"/>
          </a:xfrm>
        </p:spPr>
        <p:txBody>
          <a:bodyPr/>
          <a:lstStyle/>
          <a:p>
            <a:fld id="{ACBE8222-9D24-4439-B089-51A36CE2D633}" type="slidenum">
              <a:rPr lang="zh-CN" altLang="en-US" smtClean="0"/>
            </a:fld>
            <a:endParaRPr lang="zh-CN" altLang="en-US"/>
          </a:p>
        </p:txBody>
      </p:sp>
      <p:sp>
        <p:nvSpPr>
          <p:cNvPr id="9" name="矩形 8"/>
          <p:cNvSpPr/>
          <p:nvPr userDrawn="1"/>
        </p:nvSpPr>
        <p:spPr>
          <a:xfrm>
            <a:off x="-10264" y="899989"/>
            <a:ext cx="12170514" cy="62024"/>
          </a:xfrm>
          <a:prstGeom prst="rect">
            <a:avLst/>
          </a:prstGeom>
          <a:solidFill>
            <a:srgbClr val="E60012"/>
          </a:solidFill>
          <a:ln>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a:p>
        </p:txBody>
      </p:sp>
      <p:pic>
        <p:nvPicPr>
          <p:cNvPr id="7" name="图片 6" descr="part素材.png"/>
          <p:cNvPicPr>
            <a:picLocks noChangeAspect="1"/>
          </p:cNvPicPr>
          <p:nvPr userDrawn="1"/>
        </p:nvPicPr>
        <p:blipFill>
          <a:blip r:embed="rId2" cstate="screen"/>
          <a:stretch>
            <a:fillRect/>
          </a:stretch>
        </p:blipFill>
        <p:spPr>
          <a:xfrm>
            <a:off x="38779" y="11743"/>
            <a:ext cx="247477" cy="8682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0577" y="4395684"/>
            <a:ext cx="10336213" cy="1358607"/>
          </a:xfrm>
        </p:spPr>
        <p:txBody>
          <a:bodyPr anchor="t">
            <a:normAutofit/>
          </a:bodyPr>
          <a:lstStyle>
            <a:lvl1pPr algn="l">
              <a:defRPr sz="4800" b="1" cap="all">
                <a:latin typeface="楷体" panose="02010609060101010101" pitchFamily="49" charset="-122"/>
                <a:ea typeface="楷体" panose="02010609060101010101" pitchFamily="49" charset="-122"/>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960577" y="2899314"/>
            <a:ext cx="10336213" cy="1496367"/>
          </a:xfrm>
        </p:spPr>
        <p:txBody>
          <a:bodyPr anchor="b"/>
          <a:lstStyle>
            <a:lvl1pPr marL="0" indent="0">
              <a:buNone/>
              <a:defRPr sz="2660">
                <a:solidFill>
                  <a:schemeClr val="tx1">
                    <a:tint val="75000"/>
                  </a:schemeClr>
                </a:solidFill>
              </a:defRPr>
            </a:lvl1pPr>
            <a:lvl2pPr marL="608330" indent="0">
              <a:buNone/>
              <a:defRPr sz="2395">
                <a:solidFill>
                  <a:schemeClr val="tx1">
                    <a:tint val="75000"/>
                  </a:schemeClr>
                </a:solidFill>
              </a:defRPr>
            </a:lvl2pPr>
            <a:lvl3pPr marL="1216025" indent="0">
              <a:buNone/>
              <a:defRPr sz="2130">
                <a:solidFill>
                  <a:schemeClr val="tx1">
                    <a:tint val="75000"/>
                  </a:schemeClr>
                </a:solidFill>
              </a:defRPr>
            </a:lvl3pPr>
            <a:lvl4pPr marL="1824355" indent="0">
              <a:buNone/>
              <a:defRPr sz="1860">
                <a:solidFill>
                  <a:schemeClr val="tx1">
                    <a:tint val="75000"/>
                  </a:schemeClr>
                </a:solidFill>
              </a:defRPr>
            </a:lvl4pPr>
            <a:lvl5pPr marL="2432050" indent="0">
              <a:buNone/>
              <a:defRPr sz="1860">
                <a:solidFill>
                  <a:schemeClr val="tx1">
                    <a:tint val="75000"/>
                  </a:schemeClr>
                </a:solidFill>
              </a:defRPr>
            </a:lvl5pPr>
            <a:lvl6pPr marL="3040380" indent="0">
              <a:buNone/>
              <a:defRPr sz="1860">
                <a:solidFill>
                  <a:schemeClr val="tx1">
                    <a:tint val="75000"/>
                  </a:schemeClr>
                </a:solidFill>
              </a:defRPr>
            </a:lvl6pPr>
            <a:lvl7pPr marL="3648075" indent="0">
              <a:buNone/>
              <a:defRPr sz="1860">
                <a:solidFill>
                  <a:schemeClr val="tx1">
                    <a:tint val="75000"/>
                  </a:schemeClr>
                </a:solidFill>
              </a:defRPr>
            </a:lvl7pPr>
            <a:lvl8pPr marL="4256405" indent="0">
              <a:buNone/>
              <a:defRPr sz="1860">
                <a:solidFill>
                  <a:schemeClr val="tx1">
                    <a:tint val="75000"/>
                  </a:schemeClr>
                </a:solidFill>
              </a:defRPr>
            </a:lvl8pPr>
            <a:lvl9pPr marL="4864100" indent="0">
              <a:buNone/>
              <a:defRPr sz="1860">
                <a:solidFill>
                  <a:schemeClr val="tx1">
                    <a:tint val="75000"/>
                  </a:schemeClr>
                </a:solidFill>
              </a:defRPr>
            </a:lvl9pPr>
          </a:lstStyle>
          <a:p>
            <a:pPr lvl="0"/>
            <a:r>
              <a:rPr lang="zh-CN" altLang="en-US"/>
              <a:t>单击此处编辑母版文本样式</a:t>
            </a:r>
            <a:endParaRPr lang="zh-CN" altLang="en-US"/>
          </a:p>
        </p:txBody>
      </p:sp>
      <p:sp>
        <p:nvSpPr>
          <p:cNvPr id="5" name="页脚占位符 4"/>
          <p:cNvSpPr>
            <a:spLocks noGrp="1"/>
          </p:cNvSpPr>
          <p:nvPr>
            <p:ph type="ftr" sz="quarter" idx="11"/>
          </p:nvPr>
        </p:nvSpPr>
        <p:spPr>
          <a:xfrm>
            <a:off x="4154752" y="6340171"/>
            <a:ext cx="3850746" cy="36419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ACBE8222-9D24-4439-B089-51A36CE2D633}" type="slidenum">
              <a:rPr lang="zh-CN" altLang="en-US" smtClean="0"/>
            </a:fld>
            <a:endParaRPr lang="zh-CN" altLang="en-US"/>
          </a:p>
        </p:txBody>
      </p:sp>
      <p:sp>
        <p:nvSpPr>
          <p:cNvPr id="7" name="矩形 6"/>
          <p:cNvSpPr/>
          <p:nvPr userDrawn="1"/>
        </p:nvSpPr>
        <p:spPr>
          <a:xfrm>
            <a:off x="-40555" y="5220469"/>
            <a:ext cx="12170514" cy="62024"/>
          </a:xfrm>
          <a:prstGeom prst="rect">
            <a:avLst/>
          </a:prstGeom>
          <a:solidFill>
            <a:srgbClr val="E60012"/>
          </a:solidFill>
          <a:ln>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4154752" y="6340171"/>
            <a:ext cx="3850746" cy="364195"/>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ACBE8222-9D24-4439-B089-51A36CE2D63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4.jpeg"/><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510"/>
          <p:cNvPicPr>
            <a:picLocks noChangeArrowheads="1"/>
          </p:cNvPicPr>
          <p:nvPr userDrawn="1"/>
        </p:nvPicPr>
        <p:blipFill>
          <a:blip r:embed="rId5" cstate="screen">
            <a:clrChange>
              <a:clrFrom>
                <a:srgbClr val="000000">
                  <a:alpha val="0"/>
                </a:srgbClr>
              </a:clrFrom>
              <a:clrTo>
                <a:srgbClr val="000000">
                  <a:alpha val="0"/>
                </a:srgbClr>
              </a:clrTo>
            </a:clrChange>
            <a:duotone>
              <a:schemeClr val="accent2">
                <a:shade val="45000"/>
                <a:satMod val="135000"/>
              </a:schemeClr>
              <a:prstClr val="white"/>
            </a:duotone>
          </a:blip>
          <a:srcRect/>
          <a:stretch>
            <a:fillRect/>
          </a:stretch>
        </p:blipFill>
        <p:spPr bwMode="auto">
          <a:xfrm rot="16200000" flipH="1">
            <a:off x="8146415" y="-932894"/>
            <a:ext cx="3693795" cy="5126990"/>
          </a:xfrm>
          <a:prstGeom prst="rect">
            <a:avLst/>
          </a:prstGeom>
          <a:noFill/>
          <a:ln w="9525">
            <a:noFill/>
            <a:miter lim="800000"/>
            <a:headEnd/>
            <a:tailEnd/>
          </a:ln>
        </p:spPr>
      </p:pic>
      <p:sp>
        <p:nvSpPr>
          <p:cNvPr id="2" name="标题占位符 1"/>
          <p:cNvSpPr>
            <a:spLocks noGrp="1"/>
          </p:cNvSpPr>
          <p:nvPr>
            <p:ph type="title"/>
          </p:nvPr>
        </p:nvSpPr>
        <p:spPr>
          <a:xfrm>
            <a:off x="608014" y="273939"/>
            <a:ext cx="10944225" cy="114009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8014" y="1596131"/>
            <a:ext cx="10944225" cy="451443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灯片编号占位符 5"/>
          <p:cNvSpPr>
            <a:spLocks noGrp="1"/>
          </p:cNvSpPr>
          <p:nvPr>
            <p:ph type="sldNum" sz="quarter" idx="4"/>
          </p:nvPr>
        </p:nvSpPr>
        <p:spPr>
          <a:xfrm>
            <a:off x="8714846" y="6340171"/>
            <a:ext cx="2837392" cy="364195"/>
          </a:xfrm>
          <a:prstGeom prst="rect">
            <a:avLst/>
          </a:prstGeom>
        </p:spPr>
        <p:txBody>
          <a:bodyPr vert="horz" lIns="91440" tIns="45720" rIns="91440" bIns="45720" rtlCol="0" anchor="ctr"/>
          <a:lstStyle>
            <a:lvl1pPr algn="r">
              <a:defRPr sz="1595">
                <a:solidFill>
                  <a:schemeClr val="tx1">
                    <a:tint val="75000"/>
                  </a:schemeClr>
                </a:solidFill>
                <a:latin typeface="微软雅黑" panose="020B0503020204020204" pitchFamily="34" charset="-122"/>
                <a:ea typeface="微软雅黑" panose="020B0503020204020204" pitchFamily="34" charset="-122"/>
              </a:defRPr>
            </a:lvl1pPr>
          </a:lstStyle>
          <a:p>
            <a:fld id="{ACBE8222-9D24-4439-B089-51A36CE2D633}" type="slidenum">
              <a:rPr lang="zh-CN" altLang="en-US" smtClean="0"/>
            </a:fld>
            <a:endParaRPr lang="zh-CN" altLang="en-US"/>
          </a:p>
        </p:txBody>
      </p:sp>
      <p:pic>
        <p:nvPicPr>
          <p:cNvPr id="7" name="Picture 1510"/>
          <p:cNvPicPr>
            <a:picLocks noChangeArrowheads="1"/>
          </p:cNvPicPr>
          <p:nvPr userDrawn="1"/>
        </p:nvPicPr>
        <p:blipFill>
          <a:blip r:embed="rId6" cstate="screen">
            <a:clrChange>
              <a:clrFrom>
                <a:srgbClr val="000000">
                  <a:alpha val="0"/>
                </a:srgbClr>
              </a:clrFrom>
              <a:clrTo>
                <a:srgbClr val="000000">
                  <a:alpha val="0"/>
                </a:srgbClr>
              </a:clrTo>
            </a:clrChange>
            <a:duotone>
              <a:schemeClr val="accent2">
                <a:shade val="45000"/>
                <a:satMod val="135000"/>
              </a:schemeClr>
              <a:prstClr val="white"/>
            </a:duotone>
          </a:blip>
          <a:srcRect/>
          <a:stretch>
            <a:fillRect/>
          </a:stretch>
        </p:blipFill>
        <p:spPr bwMode="auto">
          <a:xfrm rot="4320000" flipH="1">
            <a:off x="140970" y="3067006"/>
            <a:ext cx="3048000" cy="4871085"/>
          </a:xfrm>
          <a:prstGeom prst="rect">
            <a:avLst/>
          </a:prstGeom>
          <a:noFill/>
          <a:ln w="9525">
            <a:noFill/>
            <a:miter lim="800000"/>
            <a:headEnd/>
            <a:tailEnd/>
          </a:ln>
        </p:spPr>
      </p:pic>
      <p:pic>
        <p:nvPicPr>
          <p:cNvPr id="9" name="图片 8"/>
          <p:cNvPicPr>
            <a:picLocks noChangeAspect="1"/>
          </p:cNvPicPr>
          <p:nvPr userDrawn="1"/>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960445" y="171383"/>
            <a:ext cx="2876670" cy="512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p:txStyles>
    <p:titleStyle>
      <a:lvl1pPr algn="ctr" defTabSz="1216025" rtl="0" eaLnBrk="1" latinLnBrk="0" hangingPunct="1">
        <a:spcBef>
          <a:spcPct val="0"/>
        </a:spcBef>
        <a:buNone/>
        <a:defRPr sz="5850" kern="1200">
          <a:solidFill>
            <a:schemeClr val="tx1"/>
          </a:solidFill>
          <a:latin typeface="微软雅黑" panose="020B0503020204020204" pitchFamily="34" charset="-122"/>
          <a:ea typeface="微软雅黑" panose="020B0503020204020204" pitchFamily="34" charset="-122"/>
          <a:cs typeface="+mj-cs"/>
        </a:defRPr>
      </a:lvl1pPr>
    </p:titleStyle>
    <p:bodyStyle>
      <a:lvl1pPr marL="455930" indent="-455930" algn="l" defTabSz="1216025" rtl="0" eaLnBrk="1" latinLnBrk="0" hangingPunct="1">
        <a:spcBef>
          <a:spcPct val="20000"/>
        </a:spcBef>
        <a:buFont typeface="Arial" panose="020B0604020202090204" pitchFamily="34" charset="0"/>
        <a:buChar char="•"/>
        <a:defRPr sz="4255" kern="1200">
          <a:solidFill>
            <a:schemeClr val="tx1"/>
          </a:solidFill>
          <a:latin typeface="微软雅黑" panose="020B0503020204020204" pitchFamily="34" charset="-122"/>
          <a:ea typeface="微软雅黑" panose="020B0503020204020204" pitchFamily="34" charset="-122"/>
          <a:cs typeface="+mn-cs"/>
        </a:defRPr>
      </a:lvl1pPr>
      <a:lvl2pPr marL="988060" indent="-379730" algn="l" defTabSz="1216025" rtl="0" eaLnBrk="1" latinLnBrk="0" hangingPunct="1">
        <a:spcBef>
          <a:spcPct val="20000"/>
        </a:spcBef>
        <a:buFont typeface="Arial" panose="020B0604020202090204" pitchFamily="34" charset="0"/>
        <a:buChar char="–"/>
        <a:defRPr sz="3725" kern="1200">
          <a:solidFill>
            <a:schemeClr val="tx1"/>
          </a:solidFill>
          <a:latin typeface="微软雅黑" panose="020B0503020204020204" pitchFamily="34" charset="-122"/>
          <a:ea typeface="微软雅黑" panose="020B0503020204020204" pitchFamily="34" charset="-122"/>
          <a:cs typeface="+mn-cs"/>
        </a:defRPr>
      </a:lvl2pPr>
      <a:lvl3pPr marL="1520190" indent="-304165" algn="l" defTabSz="1216025" rtl="0" eaLnBrk="1" latinLnBrk="0" hangingPunct="1">
        <a:spcBef>
          <a:spcPct val="20000"/>
        </a:spcBef>
        <a:buFont typeface="Arial" panose="020B0604020202090204" pitchFamily="34" charset="0"/>
        <a:buChar char="•"/>
        <a:defRPr sz="3190" kern="1200">
          <a:solidFill>
            <a:schemeClr val="tx1"/>
          </a:solidFill>
          <a:latin typeface="微软雅黑" panose="020B0503020204020204" pitchFamily="34" charset="-122"/>
          <a:ea typeface="微软雅黑" panose="020B0503020204020204" pitchFamily="34" charset="-122"/>
          <a:cs typeface="+mn-cs"/>
        </a:defRPr>
      </a:lvl3pPr>
      <a:lvl4pPr marL="2127885" indent="-304165" algn="l" defTabSz="1216025" rtl="0" eaLnBrk="1" latinLnBrk="0" hangingPunct="1">
        <a:spcBef>
          <a:spcPct val="20000"/>
        </a:spcBef>
        <a:buFont typeface="Arial" panose="020B0604020202090204" pitchFamily="34" charset="0"/>
        <a:buChar char="–"/>
        <a:defRPr sz="2660" kern="1200">
          <a:solidFill>
            <a:schemeClr val="tx1"/>
          </a:solidFill>
          <a:latin typeface="微软雅黑" panose="020B0503020204020204" pitchFamily="34" charset="-122"/>
          <a:ea typeface="微软雅黑" panose="020B0503020204020204" pitchFamily="34" charset="-122"/>
          <a:cs typeface="+mn-cs"/>
        </a:defRPr>
      </a:lvl4pPr>
      <a:lvl5pPr marL="2736215" indent="-304165" algn="l" defTabSz="1216025" rtl="0" eaLnBrk="1" latinLnBrk="0" hangingPunct="1">
        <a:spcBef>
          <a:spcPct val="20000"/>
        </a:spcBef>
        <a:buFont typeface="Arial" panose="020B0604020202090204" pitchFamily="34" charset="0"/>
        <a:buChar char="»"/>
        <a:defRPr sz="2660" kern="1200">
          <a:solidFill>
            <a:schemeClr val="tx1"/>
          </a:solidFill>
          <a:latin typeface="微软雅黑" panose="020B0503020204020204" pitchFamily="34" charset="-122"/>
          <a:ea typeface="微软雅黑" panose="020B0503020204020204" pitchFamily="34" charset="-122"/>
          <a:cs typeface="+mn-cs"/>
        </a:defRPr>
      </a:lvl5pPr>
      <a:lvl6pPr marL="3343910" indent="-304165" algn="l" defTabSz="1216025" rtl="0" eaLnBrk="1" latinLnBrk="0" hangingPunct="1">
        <a:spcBef>
          <a:spcPct val="20000"/>
        </a:spcBef>
        <a:buFont typeface="Arial" panose="020B0604020202090204" pitchFamily="34" charset="0"/>
        <a:buChar char="•"/>
        <a:defRPr sz="2660" kern="1200">
          <a:solidFill>
            <a:schemeClr val="tx1"/>
          </a:solidFill>
          <a:latin typeface="+mn-lt"/>
          <a:ea typeface="+mn-ea"/>
          <a:cs typeface="+mn-cs"/>
        </a:defRPr>
      </a:lvl6pPr>
      <a:lvl7pPr marL="3952240" indent="-304165" algn="l" defTabSz="1216025" rtl="0" eaLnBrk="1" latinLnBrk="0" hangingPunct="1">
        <a:spcBef>
          <a:spcPct val="20000"/>
        </a:spcBef>
        <a:buFont typeface="Arial" panose="020B0604020202090204" pitchFamily="34" charset="0"/>
        <a:buChar char="•"/>
        <a:defRPr sz="2660" kern="1200">
          <a:solidFill>
            <a:schemeClr val="tx1"/>
          </a:solidFill>
          <a:latin typeface="+mn-lt"/>
          <a:ea typeface="+mn-ea"/>
          <a:cs typeface="+mn-cs"/>
        </a:defRPr>
      </a:lvl7pPr>
      <a:lvl8pPr marL="4559935" indent="-304165" algn="l" defTabSz="1216025" rtl="0" eaLnBrk="1" latinLnBrk="0" hangingPunct="1">
        <a:spcBef>
          <a:spcPct val="20000"/>
        </a:spcBef>
        <a:buFont typeface="Arial" panose="020B0604020202090204" pitchFamily="34" charset="0"/>
        <a:buChar char="•"/>
        <a:defRPr sz="2660" kern="1200">
          <a:solidFill>
            <a:schemeClr val="tx1"/>
          </a:solidFill>
          <a:latin typeface="+mn-lt"/>
          <a:ea typeface="+mn-ea"/>
          <a:cs typeface="+mn-cs"/>
        </a:defRPr>
      </a:lvl8pPr>
      <a:lvl9pPr marL="5168265" indent="-304165" algn="l" defTabSz="1216025" rtl="0" eaLnBrk="1" latinLnBrk="0" hangingPunct="1">
        <a:spcBef>
          <a:spcPct val="20000"/>
        </a:spcBef>
        <a:buFont typeface="Arial" panose="020B0604020202090204" pitchFamily="34" charset="0"/>
        <a:buChar char="•"/>
        <a:defRPr sz="2660" kern="1200">
          <a:solidFill>
            <a:schemeClr val="tx1"/>
          </a:solidFill>
          <a:latin typeface="+mn-lt"/>
          <a:ea typeface="+mn-ea"/>
          <a:cs typeface="+mn-cs"/>
        </a:defRPr>
      </a:lvl9pPr>
    </p:bodyStyle>
    <p:otherStyle>
      <a:defPPr>
        <a:defRPr lang="zh-CN"/>
      </a:defPPr>
      <a:lvl1pPr marL="0" algn="l" defTabSz="1216025" rtl="0" eaLnBrk="1" latinLnBrk="0" hangingPunct="1">
        <a:defRPr sz="2395" kern="1200">
          <a:solidFill>
            <a:schemeClr val="tx1"/>
          </a:solidFill>
          <a:latin typeface="+mn-lt"/>
          <a:ea typeface="+mn-ea"/>
          <a:cs typeface="+mn-cs"/>
        </a:defRPr>
      </a:lvl1pPr>
      <a:lvl2pPr marL="608330" algn="l" defTabSz="1216025" rtl="0" eaLnBrk="1" latinLnBrk="0" hangingPunct="1">
        <a:defRPr sz="2395" kern="1200">
          <a:solidFill>
            <a:schemeClr val="tx1"/>
          </a:solidFill>
          <a:latin typeface="+mn-lt"/>
          <a:ea typeface="+mn-ea"/>
          <a:cs typeface="+mn-cs"/>
        </a:defRPr>
      </a:lvl2pPr>
      <a:lvl3pPr marL="1216025" algn="l" defTabSz="1216025" rtl="0" eaLnBrk="1" latinLnBrk="0" hangingPunct="1">
        <a:defRPr sz="2395" kern="1200">
          <a:solidFill>
            <a:schemeClr val="tx1"/>
          </a:solidFill>
          <a:latin typeface="+mn-lt"/>
          <a:ea typeface="+mn-ea"/>
          <a:cs typeface="+mn-cs"/>
        </a:defRPr>
      </a:lvl3pPr>
      <a:lvl4pPr marL="1824355" algn="l" defTabSz="1216025" rtl="0" eaLnBrk="1" latinLnBrk="0" hangingPunct="1">
        <a:defRPr sz="2395" kern="1200">
          <a:solidFill>
            <a:schemeClr val="tx1"/>
          </a:solidFill>
          <a:latin typeface="+mn-lt"/>
          <a:ea typeface="+mn-ea"/>
          <a:cs typeface="+mn-cs"/>
        </a:defRPr>
      </a:lvl4pPr>
      <a:lvl5pPr marL="2432050" algn="l" defTabSz="1216025" rtl="0" eaLnBrk="1" latinLnBrk="0" hangingPunct="1">
        <a:defRPr sz="2395" kern="1200">
          <a:solidFill>
            <a:schemeClr val="tx1"/>
          </a:solidFill>
          <a:latin typeface="+mn-lt"/>
          <a:ea typeface="+mn-ea"/>
          <a:cs typeface="+mn-cs"/>
        </a:defRPr>
      </a:lvl5pPr>
      <a:lvl6pPr marL="3040380" algn="l" defTabSz="1216025" rtl="0" eaLnBrk="1" latinLnBrk="0" hangingPunct="1">
        <a:defRPr sz="2395" kern="1200">
          <a:solidFill>
            <a:schemeClr val="tx1"/>
          </a:solidFill>
          <a:latin typeface="+mn-lt"/>
          <a:ea typeface="+mn-ea"/>
          <a:cs typeface="+mn-cs"/>
        </a:defRPr>
      </a:lvl6pPr>
      <a:lvl7pPr marL="3648075" algn="l" defTabSz="1216025" rtl="0" eaLnBrk="1" latinLnBrk="0" hangingPunct="1">
        <a:defRPr sz="2395" kern="1200">
          <a:solidFill>
            <a:schemeClr val="tx1"/>
          </a:solidFill>
          <a:latin typeface="+mn-lt"/>
          <a:ea typeface="+mn-ea"/>
          <a:cs typeface="+mn-cs"/>
        </a:defRPr>
      </a:lvl7pPr>
      <a:lvl8pPr marL="4256405" algn="l" defTabSz="1216025" rtl="0" eaLnBrk="1" latinLnBrk="0" hangingPunct="1">
        <a:defRPr sz="2395" kern="1200">
          <a:solidFill>
            <a:schemeClr val="tx1"/>
          </a:solidFill>
          <a:latin typeface="+mn-lt"/>
          <a:ea typeface="+mn-ea"/>
          <a:cs typeface="+mn-cs"/>
        </a:defRPr>
      </a:lvl8pPr>
      <a:lvl9pPr marL="4864100" algn="l" defTabSz="1216025" rtl="0" eaLnBrk="1" latinLnBrk="0" hangingPunct="1">
        <a:defRPr sz="23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7.jpeg"/><Relationship Id="rId2" Type="http://schemas.microsoft.com/office/2007/relationships/hdphoto" Target="../media/image6.wdp"/><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9.png"/><Relationship Id="rId1" Type="http://schemas.openxmlformats.org/officeDocument/2006/relationships/image" Target="../media/image38.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mp.weixin.qq.com/s/mFNRs-bHCAAe3x4QZHF8aA" TargetMode="External"/><Relationship Id="rId5" Type="http://schemas.openxmlformats.org/officeDocument/2006/relationships/hyperlink" Target="https://huggingface.co/collections/dongguanting/arpo-688229ff8a6143fe5b4ad8ae%0d" TargetMode="External"/><Relationship Id="rId4" Type="http://schemas.openxmlformats.org/officeDocument/2006/relationships/hyperlink" Target="https://github.com/dongguanting/ARPO%0d" TargetMode="External"/><Relationship Id="rId3" Type="http://schemas.openxmlformats.org/officeDocument/2006/relationships/hyperlink" Target="https://arxiv.org/abs/2507.19849%0d" TargetMode="External"/><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tags" Target="../tags/tag5.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tags" Target="../tags/tag4.xml"/><Relationship Id="rId4" Type="http://schemas.openxmlformats.org/officeDocument/2006/relationships/image" Target="../media/image19.png"/><Relationship Id="rId3" Type="http://schemas.openxmlformats.org/officeDocument/2006/relationships/tags" Target="../tags/tag3.xml"/><Relationship Id="rId25" Type="http://schemas.openxmlformats.org/officeDocument/2006/relationships/slideLayout" Target="../slideLayouts/slideLayout2.xml"/><Relationship Id="rId24" Type="http://schemas.openxmlformats.org/officeDocument/2006/relationships/tags" Target="../tags/tag20.xml"/><Relationship Id="rId23" Type="http://schemas.openxmlformats.org/officeDocument/2006/relationships/tags" Target="../tags/tag19.xml"/><Relationship Id="rId22" Type="http://schemas.openxmlformats.org/officeDocument/2006/relationships/tags" Target="../tags/tag18.xml"/><Relationship Id="rId21" Type="http://schemas.openxmlformats.org/officeDocument/2006/relationships/tags" Target="../tags/tag17.xml"/><Relationship Id="rId20" Type="http://schemas.openxmlformats.org/officeDocument/2006/relationships/tags" Target="../tags/tag16.xml"/><Relationship Id="rId2" Type="http://schemas.openxmlformats.org/officeDocument/2006/relationships/tags" Target="../tags/tag2.xml"/><Relationship Id="rId19" Type="http://schemas.openxmlformats.org/officeDocument/2006/relationships/tags" Target="../tags/tag15.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cstate="screen">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17890" y="724"/>
            <a:ext cx="12178141" cy="6839093"/>
          </a:xfrm>
          <a:prstGeom prst="rect">
            <a:avLst/>
          </a:prstGeom>
        </p:spPr>
      </p:pic>
      <p:sp>
        <p:nvSpPr>
          <p:cNvPr id="3" name="标题 1"/>
          <p:cNvSpPr txBox="1"/>
          <p:nvPr/>
        </p:nvSpPr>
        <p:spPr bwMode="auto">
          <a:xfrm>
            <a:off x="386080" y="1575435"/>
            <a:ext cx="11995150" cy="2995295"/>
          </a:xfrm>
          <a:prstGeom prst="rect">
            <a:avLst/>
          </a:prstGeom>
          <a:noFill/>
          <a:ln w="9525">
            <a:noFill/>
            <a:miter lim="800000"/>
          </a:ln>
        </p:spPr>
        <p:txBody>
          <a:bodyPr vert="horz" wrap="square" lIns="91188" tIns="45594" rIns="91188" bIns="45594"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a:lstStyle>
          <a:p>
            <a:pPr>
              <a:lnSpc>
                <a:spcPct val="150000"/>
              </a:lnSpc>
            </a:pPr>
            <a:r>
              <a:rPr lang="zh-CN" altLang="en-US" sz="6000" b="1" dirty="0"/>
              <a:t>智能体强化策略优化</a:t>
            </a:r>
            <a:endParaRPr lang="en-US" altLang="zh-CN" sz="6000" b="1" dirty="0"/>
          </a:p>
          <a:p>
            <a:pPr>
              <a:lnSpc>
                <a:spcPct val="150000"/>
              </a:lnSpc>
            </a:pPr>
            <a:r>
              <a:rPr lang="en-US" altLang="zh-CN" sz="2800" dirty="0">
                <a:solidFill>
                  <a:srgbClr val="9E1E33"/>
                </a:solidFill>
                <a:latin typeface="Times New Roman Regular" panose="02020503050405090304" charset="0"/>
                <a:ea typeface="黑体" panose="02010609060101010101" pitchFamily="49" charset="-122"/>
                <a:cs typeface="Times New Roman Regular" panose="02020503050405090304" charset="0"/>
              </a:rPr>
              <a:t>Agentic Reinforced Policy Optimization</a:t>
            </a:r>
            <a:endParaRPr lang="en-US" altLang="zh-CN" sz="2800" dirty="0">
              <a:solidFill>
                <a:srgbClr val="9E1E33"/>
              </a:solidFill>
              <a:latin typeface="Times New Roman Regular" panose="02020503050405090304" charset="0"/>
              <a:ea typeface="黑体" panose="02010609060101010101" pitchFamily="49" charset="-122"/>
              <a:cs typeface="Times New Roman Regular" panose="02020503050405090304" charset="0"/>
            </a:endParaRPr>
          </a:p>
        </p:txBody>
      </p:sp>
      <p:sp>
        <p:nvSpPr>
          <p:cNvPr id="4" name="标题 1"/>
          <p:cNvSpPr txBox="1"/>
          <p:nvPr/>
        </p:nvSpPr>
        <p:spPr bwMode="auto">
          <a:xfrm>
            <a:off x="2911773" y="4284112"/>
            <a:ext cx="6535023" cy="1949229"/>
          </a:xfrm>
          <a:prstGeom prst="rect">
            <a:avLst/>
          </a:prstGeom>
          <a:noFill/>
          <a:ln w="9525">
            <a:noFill/>
            <a:miter lim="800000"/>
          </a:ln>
        </p:spPr>
        <p:txBody>
          <a:bodyPr vert="horz" wrap="square" lIns="91188" tIns="45594" rIns="91188" bIns="45594"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a:lstStyle>
          <a:p>
            <a:pPr>
              <a:lnSpc>
                <a:spcPct val="150000"/>
              </a:lnSpc>
            </a:pPr>
            <a:r>
              <a:rPr lang="zh-CN" altLang="en-US" sz="1800" b="1" dirty="0"/>
              <a:t>中国人民大学 高瓴人工智能学院</a:t>
            </a:r>
            <a:endParaRPr lang="en-US" altLang="zh-CN" sz="1800" b="1" dirty="0"/>
          </a:p>
          <a:p>
            <a:pPr>
              <a:lnSpc>
                <a:spcPct val="150000"/>
              </a:lnSpc>
            </a:pPr>
            <a:r>
              <a:rPr lang="zh-CN" altLang="en-US" sz="1800" b="1" dirty="0"/>
              <a:t>演讲者</a:t>
            </a:r>
            <a:r>
              <a:rPr lang="en-US" altLang="zh-CN" sz="1800" b="1" dirty="0"/>
              <a:t>：</a:t>
            </a:r>
            <a:r>
              <a:rPr lang="zh-CN" altLang="en-US" sz="1800" b="1" dirty="0"/>
              <a:t>董冠霆</a:t>
            </a:r>
            <a:endParaRPr lang="zh-CN" altLang="en-US" sz="1800" b="1" dirty="0"/>
          </a:p>
          <a:p>
            <a:pPr>
              <a:lnSpc>
                <a:spcPct val="150000"/>
              </a:lnSpc>
            </a:pPr>
            <a:r>
              <a:rPr lang="zh-CN" altLang="en-US" sz="1800" b="1" dirty="0"/>
              <a:t>导师</a:t>
            </a:r>
            <a:r>
              <a:rPr lang="en-US" altLang="zh-CN" sz="1800" b="1" dirty="0"/>
              <a:t>：</a:t>
            </a:r>
            <a:r>
              <a:rPr lang="zh-CN" altLang="en-US" sz="1800" b="1" dirty="0"/>
              <a:t>窦志成</a:t>
            </a:r>
            <a:r>
              <a:rPr lang="en-US" altLang="zh-CN" sz="1800" b="1" dirty="0"/>
              <a:t>，</a:t>
            </a:r>
            <a:r>
              <a:rPr lang="zh-CN" altLang="en-US" sz="1800" b="1" dirty="0"/>
              <a:t>文继</a:t>
            </a:r>
            <a:r>
              <a:rPr lang="zh-CN" altLang="en-US" sz="1800" b="1" dirty="0"/>
              <a:t>荣</a:t>
            </a:r>
            <a:endParaRPr lang="zh-CN" altLang="en-US" sz="1800" b="1" dirty="0"/>
          </a:p>
        </p:txBody>
      </p:sp>
      <p:pic>
        <p:nvPicPr>
          <p:cNvPr id="1232" name="Picture 208" descr="C:\Users\Lydia\Desktop\教务处工作\20190209龙老师PPT\学校中英文标准组合LOGO下载\中英文标准组合(jpge格式）.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999" y="456413"/>
            <a:ext cx="3383237" cy="677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可选过程 4"/>
          <p:cNvSpPr/>
          <p:nvPr/>
        </p:nvSpPr>
        <p:spPr>
          <a:xfrm>
            <a:off x="356235" y="3564255"/>
            <a:ext cx="5511800" cy="376555"/>
          </a:xfrm>
          <a:prstGeom prst="flowChartAlternateProcess">
            <a:avLst/>
          </a:prstGeom>
          <a:solidFill>
            <a:schemeClr val="tx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矩形 2"/>
          <p:cNvSpPr/>
          <p:nvPr/>
        </p:nvSpPr>
        <p:spPr>
          <a:xfrm>
            <a:off x="319405" y="1259840"/>
            <a:ext cx="11449685" cy="936625"/>
          </a:xfrm>
          <a:prstGeom prst="rect">
            <a:avLst/>
          </a:prstGeom>
          <a:solidFill>
            <a:schemeClr val="accent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标题 10"/>
          <p:cNvSpPr>
            <a:spLocks noGrp="1"/>
          </p:cNvSpPr>
          <p:nvPr>
            <p:ph type="title"/>
          </p:nvPr>
        </p:nvSpPr>
        <p:spPr/>
        <p:txBody>
          <a:bodyPr>
            <a:normAutofit/>
          </a:bodyPr>
          <a:lstStyle/>
          <a:p>
            <a:pPr marL="0" marR="0" algn="l">
              <a:lnSpc>
                <a:spcPct val="120000"/>
              </a:lnSpc>
              <a:spcBef>
                <a:spcPts val="0"/>
              </a:spcBef>
              <a:spcAft>
                <a:spcPts val="0"/>
              </a:spcAft>
            </a:pPr>
            <a:r>
              <a:rPr lang="en-US" sz="2800">
                <a:solidFill>
                  <a:srgbClr val="000000"/>
                </a:solidFill>
                <a:latin typeface="Times New Roman" panose="02020503050405090304"/>
                <a:ea typeface="Times New Roman" panose="02020503050405090304"/>
                <a:cs typeface="Times New Roman" panose="02020503050405090304"/>
                <a:sym typeface="Times New Roman" panose="02020503050405090304"/>
              </a:rPr>
              <a:t>Reward </a:t>
            </a:r>
            <a:r>
              <a:rPr lang="zh-CN" altLang="en-US" sz="2800">
                <a:solidFill>
                  <a:srgbClr val="000000"/>
                </a:solidFill>
                <a:latin typeface="Times New Roman" panose="02020503050405090304"/>
                <a:ea typeface="Times New Roman" panose="02020503050405090304"/>
                <a:cs typeface="Times New Roman" panose="02020503050405090304"/>
                <a:sym typeface="Times New Roman" panose="02020503050405090304"/>
              </a:rPr>
              <a:t>设计与理论支撑</a:t>
            </a:r>
            <a:endParaRPr lang="zh-CN" altLang="en-US" sz="2800">
              <a:solidFill>
                <a:srgbClr val="000000"/>
              </a:solidFill>
              <a:latin typeface="Times New Roman" panose="02020503050405090304"/>
              <a:ea typeface="Times New Roman" panose="02020503050405090304"/>
              <a:cs typeface="Times New Roman" panose="02020503050405090304"/>
              <a:sym typeface="Times New Roman" panose="02020503050405090304"/>
            </a:endParaRPr>
          </a:p>
        </p:txBody>
      </p:sp>
      <p:sp>
        <p:nvSpPr>
          <p:cNvPr id="6" name="灯片编号占位符 5"/>
          <p:cNvSpPr>
            <a:spLocks noGrp="1"/>
          </p:cNvSpPr>
          <p:nvPr>
            <p:ph type="sldNum" sz="quarter" idx="12"/>
          </p:nvPr>
        </p:nvSpPr>
        <p:spPr>
          <a:xfrm>
            <a:off x="9110934" y="6219386"/>
            <a:ext cx="2837392" cy="364195"/>
          </a:xfrm>
        </p:spPr>
        <p:txBody>
          <a:bodyPr/>
          <a:lstStyle/>
          <a:p>
            <a:fld id="{ACBE8222-9D24-4439-B089-51A36CE2D633}" type="slidenum">
              <a:rPr lang="zh-CN" altLang="en-US" smtClean="0">
                <a:latin typeface="Times New Roman" panose="02020503050405090304" pitchFamily="18" charset="0"/>
                <a:cs typeface="Times New Roman" panose="02020503050405090304" pitchFamily="18" charset="0"/>
              </a:rPr>
            </a:fld>
            <a:endParaRPr lang="zh-CN" altLang="en-US">
              <a:latin typeface="Times New Roman" panose="02020503050405090304" pitchFamily="18" charset="0"/>
              <a:cs typeface="Times New Roman" panose="02020503050405090304" pitchFamily="18" charset="0"/>
            </a:endParaRPr>
          </a:p>
        </p:txBody>
      </p:sp>
      <p:sp>
        <p:nvSpPr>
          <p:cNvPr id="10" name="AutoShape 4"/>
          <p:cNvSpPr/>
          <p:nvPr/>
        </p:nvSpPr>
        <p:spPr>
          <a:xfrm>
            <a:off x="463550" y="1045845"/>
            <a:ext cx="11179175" cy="2183765"/>
          </a:xfrm>
          <a:prstGeom prst="rect">
            <a:avLst/>
          </a:prstGeom>
          <a:noFill/>
          <a:ln w="12700">
            <a:noFill/>
            <a:prstDash val="solid"/>
          </a:ln>
        </p:spPr>
        <p:txBody>
          <a:bodyPr lIns="91440" tIns="45720" rIns="91440" bIns="45720" rtlCol="0" anchor="t"/>
          <a:lstStyle/>
          <a:p>
            <a:pPr indent="0" algn="l">
              <a:lnSpc>
                <a:spcPct val="100000"/>
              </a:lnSpc>
              <a:defRPr/>
            </a:pPr>
            <a:endParaRPr lang="en-US" altLang="zh-CN" sz="1800" b="0" i="0" u="none" strike="noStrike">
              <a:solidFill>
                <a:srgbClr val="000000"/>
              </a:solidFill>
              <a:latin typeface="微软雅黑"/>
              <a:ea typeface="微软雅黑"/>
              <a:cs typeface="微软雅黑"/>
              <a:sym typeface="微软雅黑"/>
            </a:endParaRPr>
          </a:p>
          <a:p>
            <a:pPr indent="0" algn="l">
              <a:lnSpc>
                <a:spcPct val="100000"/>
              </a:lnSpc>
              <a:defRPr/>
            </a:pPr>
            <a:r>
              <a:rPr lang="zh-CN" altLang="en-US" sz="1800" b="1" i="0" u="none" strike="noStrike">
                <a:solidFill>
                  <a:srgbClr val="000000"/>
                </a:solidFill>
                <a:latin typeface="微软雅黑"/>
                <a:ea typeface="微软雅黑"/>
                <a:cs typeface="微软雅黑"/>
                <a:sym typeface="微软雅黑"/>
              </a:rPr>
              <a:t>层级奖励设置</a:t>
            </a:r>
            <a:r>
              <a:rPr lang="en-US" sz="1800" b="1" i="0" u="none" strike="noStrike">
                <a:solidFill>
                  <a:srgbClr val="000000"/>
                </a:solidFill>
                <a:latin typeface="微软雅黑"/>
                <a:ea typeface="微软雅黑"/>
                <a:cs typeface="微软雅黑"/>
                <a:sym typeface="微软雅黑"/>
              </a:rPr>
              <a:t>：</a:t>
            </a:r>
            <a:r>
              <a:rPr lang="en-US" altLang="zh-CN" sz="1800" i="0" u="none" strike="noStrike">
                <a:solidFill>
                  <a:srgbClr val="000000"/>
                </a:solidFill>
                <a:latin typeface="微软雅黑"/>
                <a:ea typeface="微软雅黑"/>
                <a:cs typeface="微软雅黑"/>
                <a:sym typeface="微软雅黑"/>
              </a:rPr>
              <a:t>ARPO </a:t>
            </a:r>
            <a:r>
              <a:rPr lang="zh-CN" altLang="en-US" sz="1800" i="0" u="none" strike="noStrike">
                <a:solidFill>
                  <a:srgbClr val="000000"/>
                </a:solidFill>
                <a:latin typeface="微软雅黑"/>
                <a:ea typeface="微软雅黑"/>
                <a:cs typeface="微软雅黑"/>
                <a:sym typeface="微软雅黑"/>
              </a:rPr>
              <a:t>的奖励函数综合考虑答案正确性、工具调用格式及多工具协作。</a:t>
            </a:r>
            <a:r>
              <a:rPr lang="en-US" altLang="zh-CN" sz="1800" i="0" u="none" strike="noStrike">
                <a:solidFill>
                  <a:srgbClr val="000000"/>
                </a:solidFill>
                <a:latin typeface="微软雅黑"/>
                <a:ea typeface="微软雅黑"/>
                <a:cs typeface="微软雅黑"/>
                <a:sym typeface="微软雅黑"/>
              </a:rPr>
              <a:t> </a:t>
            </a:r>
            <a:r>
              <a:rPr lang="zh-CN" altLang="en-US" sz="1800" i="0" u="none" strike="noStrike">
                <a:solidFill>
                  <a:srgbClr val="000000"/>
                </a:solidFill>
                <a:latin typeface="微软雅黑"/>
                <a:ea typeface="微软雅黑"/>
                <a:cs typeface="微软雅黑"/>
                <a:sym typeface="微软雅黑"/>
              </a:rPr>
              <a:t>如果模型在推理中使用了搜索（</a:t>
            </a:r>
            <a:r>
              <a:rPr lang="en-US" altLang="zh-CN" sz="1800" i="0" u="none" strike="noStrike">
                <a:solidFill>
                  <a:srgbClr val="000000"/>
                </a:solidFill>
                <a:latin typeface="微软雅黑"/>
                <a:ea typeface="微软雅黑"/>
                <a:cs typeface="微软雅黑"/>
                <a:sym typeface="微软雅黑"/>
              </a:rPr>
              <a:t>&lt;search&gt;</a:t>
            </a:r>
            <a:r>
              <a:rPr lang="zh-CN" altLang="en-US" sz="1800" i="0" u="none" strike="noStrike">
                <a:solidFill>
                  <a:srgbClr val="000000"/>
                </a:solidFill>
                <a:latin typeface="微软雅黑"/>
                <a:ea typeface="微软雅黑"/>
                <a:cs typeface="微软雅黑"/>
                <a:sym typeface="微软雅黑"/>
              </a:rPr>
              <a:t>）和代码（</a:t>
            </a:r>
            <a:r>
              <a:rPr lang="en-US" altLang="zh-CN" sz="1800" i="0" u="none" strike="noStrike">
                <a:solidFill>
                  <a:srgbClr val="000000"/>
                </a:solidFill>
                <a:latin typeface="微软雅黑"/>
                <a:ea typeface="微软雅黑"/>
                <a:cs typeface="微软雅黑"/>
                <a:sym typeface="微软雅黑"/>
              </a:rPr>
              <a:t>&lt;python&gt;</a:t>
            </a:r>
            <a:r>
              <a:rPr lang="zh-CN" altLang="en-US" sz="1800" i="0" u="none" strike="noStrike">
                <a:solidFill>
                  <a:srgbClr val="000000"/>
                </a:solidFill>
                <a:latin typeface="微软雅黑"/>
                <a:ea typeface="微软雅黑"/>
                <a:cs typeface="微软雅黑"/>
                <a:sym typeface="微软雅黑"/>
              </a:rPr>
              <a:t>）等多种工具，并保证答案正确且格式合规，会获得额外奖励，公式如下：</a:t>
            </a:r>
            <a:endParaRPr lang="zh-CN" altLang="en-US" sz="180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endParaRPr lang="en-US" sz="1800" b="0" i="0" u="none" strike="noStrike">
              <a:solidFill>
                <a:srgbClr val="000000"/>
              </a:solidFill>
              <a:latin typeface="Arial" panose="020B0604020202090204"/>
              <a:ea typeface="Arial" panose="020B0604020202090204"/>
              <a:cs typeface="Arial" panose="020B0604020202090204"/>
              <a:sym typeface="Arial" panose="020B0604020202090204"/>
            </a:endParaRPr>
          </a:p>
        </p:txBody>
      </p:sp>
      <p:pic>
        <p:nvPicPr>
          <p:cNvPr id="2" name="图片 1"/>
          <p:cNvPicPr>
            <a:picLocks noChangeAspect="1"/>
          </p:cNvPicPr>
          <p:nvPr/>
        </p:nvPicPr>
        <p:blipFill>
          <a:blip r:embed="rId1"/>
          <a:stretch>
            <a:fillRect/>
          </a:stretch>
        </p:blipFill>
        <p:spPr>
          <a:xfrm>
            <a:off x="1039495" y="2315210"/>
            <a:ext cx="9565640" cy="1146175"/>
          </a:xfrm>
          <a:prstGeom prst="rect">
            <a:avLst/>
          </a:prstGeom>
        </p:spPr>
      </p:pic>
      <p:pic>
        <p:nvPicPr>
          <p:cNvPr id="8" name="图片 7" descr="截屏2025-08-14 12.43.35"/>
          <p:cNvPicPr>
            <a:picLocks noChangeAspect="1"/>
          </p:cNvPicPr>
          <p:nvPr/>
        </p:nvPicPr>
        <p:blipFill>
          <a:blip r:embed="rId2"/>
          <a:srcRect b="4885"/>
          <a:stretch>
            <a:fillRect/>
          </a:stretch>
        </p:blipFill>
        <p:spPr>
          <a:xfrm>
            <a:off x="934720" y="4138930"/>
            <a:ext cx="9846945" cy="2499995"/>
          </a:xfrm>
          <a:prstGeom prst="rect">
            <a:avLst/>
          </a:prstGeom>
        </p:spPr>
      </p:pic>
      <p:sp>
        <p:nvSpPr>
          <p:cNvPr id="12" name="文本框 11"/>
          <p:cNvSpPr txBox="1"/>
          <p:nvPr/>
        </p:nvSpPr>
        <p:spPr>
          <a:xfrm>
            <a:off x="463550" y="3573145"/>
            <a:ext cx="5369560" cy="368300"/>
          </a:xfrm>
          <a:prstGeom prst="rect">
            <a:avLst/>
          </a:prstGeom>
          <a:noFill/>
        </p:spPr>
        <p:txBody>
          <a:bodyPr wrap="square" rtlCol="0" anchor="t">
            <a:spAutoFit/>
          </a:bodyPr>
          <a:lstStyle/>
          <a:p>
            <a:r>
              <a:rPr lang="zh-CN" altLang="en-US" b="1">
                <a:solidFill>
                  <a:schemeClr val="tx1"/>
                </a:solidFill>
                <a:latin typeface="微软雅黑"/>
                <a:ea typeface="微软雅黑"/>
                <a:cs typeface="微软雅黑"/>
                <a:sym typeface="微软雅黑"/>
              </a:rPr>
              <a:t>通过马尔可夫决策过程理论证明</a:t>
            </a:r>
            <a:r>
              <a:rPr lang="en-US" altLang="zh-CN" b="1">
                <a:solidFill>
                  <a:schemeClr val="tx1"/>
                </a:solidFill>
                <a:latin typeface="微软雅黑"/>
                <a:ea typeface="微软雅黑"/>
                <a:cs typeface="微软雅黑"/>
                <a:sym typeface="微软雅黑"/>
              </a:rPr>
              <a:t>ARPO</a:t>
            </a:r>
            <a:r>
              <a:rPr lang="zh-CN" altLang="en-US" b="1">
                <a:solidFill>
                  <a:schemeClr val="tx1"/>
                </a:solidFill>
                <a:latin typeface="微软雅黑"/>
                <a:ea typeface="微软雅黑"/>
                <a:cs typeface="微软雅黑"/>
                <a:sym typeface="微软雅黑"/>
              </a:rPr>
              <a:t>的合理性</a:t>
            </a:r>
            <a:r>
              <a:rPr lang="en-US" altLang="zh-CN" b="1">
                <a:solidFill>
                  <a:schemeClr val="tx1"/>
                </a:solidFill>
                <a:latin typeface="微软雅黑"/>
                <a:ea typeface="微软雅黑"/>
                <a:cs typeface="微软雅黑"/>
                <a:sym typeface="微软雅黑"/>
              </a:rPr>
              <a:t>：</a:t>
            </a:r>
            <a:endParaRPr lang="en-US" altLang="zh-CN" b="1">
              <a:solidFill>
                <a:schemeClr val="tx1"/>
              </a:solidFill>
              <a:latin typeface="微软雅黑"/>
              <a:ea typeface="微软雅黑"/>
              <a:cs typeface="微软雅黑"/>
              <a:sym typeface="微软雅黑"/>
            </a:endParaRPr>
          </a:p>
        </p:txBody>
      </p:sp>
      <p:sp>
        <p:nvSpPr>
          <p:cNvPr id="7" name="圆角矩形 6"/>
          <p:cNvSpPr/>
          <p:nvPr/>
        </p:nvSpPr>
        <p:spPr>
          <a:xfrm>
            <a:off x="319405" y="2268220"/>
            <a:ext cx="11449685" cy="1151890"/>
          </a:xfrm>
          <a:prstGeom prst="roundRect">
            <a:avLst/>
          </a:prstGeom>
          <a:noFill/>
          <a:ln w="12700">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319405" y="4076700"/>
            <a:ext cx="11449685" cy="2647950"/>
          </a:xfrm>
          <a:prstGeom prst="roundRect">
            <a:avLst/>
          </a:prstGeom>
          <a:noFill/>
          <a:ln w="12700">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dirty="0">
                <a:latin typeface="Times New Roman" panose="02020503050405090304" pitchFamily="18" charset="0"/>
                <a:cs typeface="Times New Roman" panose="02020503050405090304" pitchFamily="18" charset="0"/>
                <a:sym typeface="+mn-ea"/>
              </a:rPr>
              <a:t>ARPO</a:t>
            </a:r>
            <a:r>
              <a:rPr lang="zh-CN" altLang="en-US" dirty="0">
                <a:latin typeface="Times New Roman" panose="02020503050405090304" pitchFamily="18" charset="0"/>
                <a:cs typeface="Times New Roman" panose="02020503050405090304" pitchFamily="18" charset="0"/>
                <a:sym typeface="+mn-ea"/>
              </a:rPr>
              <a:t>：智能体强化策略优化</a:t>
            </a:r>
            <a:endParaRPr lang="zh-CN" altLang="en-US"/>
          </a:p>
        </p:txBody>
      </p:sp>
      <p:sp>
        <p:nvSpPr>
          <p:cNvPr id="4" name="灯片编号占位符 3"/>
          <p:cNvSpPr>
            <a:spLocks noGrp="1"/>
          </p:cNvSpPr>
          <p:nvPr>
            <p:ph type="sldNum" sz="quarter" idx="12"/>
          </p:nvPr>
        </p:nvSpPr>
        <p:spPr>
          <a:xfrm>
            <a:off x="10616519" y="7237291"/>
            <a:ext cx="2837392" cy="364195"/>
          </a:xfrm>
        </p:spPr>
        <p:txBody>
          <a:bodyPr/>
          <a:p>
            <a:fld id="{ACBE8222-9D24-4439-B089-51A36CE2D633}" type="slidenum">
              <a:rPr lang="zh-CN" altLang="en-US" smtClean="0"/>
            </a:fld>
            <a:endParaRPr lang="zh-CN" altLang="en-US"/>
          </a:p>
        </p:txBody>
      </p:sp>
      <p:sp>
        <p:nvSpPr>
          <p:cNvPr id="18" name="任意形状 5"/>
          <p:cNvSpPr/>
          <p:nvPr/>
        </p:nvSpPr>
        <p:spPr>
          <a:xfrm>
            <a:off x="822325" y="2941321"/>
            <a:ext cx="1750060" cy="1750059"/>
          </a:xfrm>
          <a:custGeom>
            <a:avLst/>
            <a:gdLst>
              <a:gd name="connsiteX0" fmla="*/ 1750060 w 1750060"/>
              <a:gd name="connsiteY0" fmla="*/ 875030 h 1750059"/>
              <a:gd name="connsiteX1" fmla="*/ 875030 w 1750060"/>
              <a:gd name="connsiteY1" fmla="*/ 1750060 h 1750059"/>
              <a:gd name="connsiteX2" fmla="*/ 0 w 1750060"/>
              <a:gd name="connsiteY2" fmla="*/ 875030 h 1750059"/>
              <a:gd name="connsiteX3" fmla="*/ 875030 w 1750060"/>
              <a:gd name="connsiteY3" fmla="*/ 0 h 1750059"/>
              <a:gd name="connsiteX4" fmla="*/ 1750060 w 1750060"/>
              <a:gd name="connsiteY4" fmla="*/ 875030 h 1750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060" h="1750059">
                <a:moveTo>
                  <a:pt x="1750060" y="875030"/>
                </a:moveTo>
                <a:cubicBezTo>
                  <a:pt x="1750060" y="1358296"/>
                  <a:pt x="1358296" y="1750060"/>
                  <a:pt x="875030" y="1750060"/>
                </a:cubicBezTo>
                <a:cubicBezTo>
                  <a:pt x="391764" y="1750060"/>
                  <a:pt x="0" y="1358296"/>
                  <a:pt x="0" y="875030"/>
                </a:cubicBezTo>
                <a:cubicBezTo>
                  <a:pt x="0" y="391764"/>
                  <a:pt x="391764" y="0"/>
                  <a:pt x="875030" y="0"/>
                </a:cubicBezTo>
                <a:cubicBezTo>
                  <a:pt x="1358296" y="0"/>
                  <a:pt x="1750060" y="391765"/>
                  <a:pt x="1750060" y="875030"/>
                </a:cubicBezTo>
                <a:close/>
              </a:path>
            </a:pathLst>
          </a:custGeom>
          <a:solidFill>
            <a:srgbClr val="842423"/>
          </a:solidFill>
          <a:ln w="12700" cap="flat">
            <a:noFill/>
            <a:prstDash val="solid"/>
            <a:miter/>
          </a:ln>
        </p:spPr>
        <p:txBody>
          <a:bodyPr rtlCol="0" anchor="ctr"/>
          <a:lstStyle/>
          <a:p>
            <a:pPr algn="ctr"/>
            <a:r>
              <a:rPr lang="zh-CN" altLang="en-US" sz="2000" b="1" dirty="0">
                <a:solidFill>
                  <a:srgbClr val="FEFFFF"/>
                </a:solidFill>
                <a:latin typeface="Alibaba PuHuiTi" pitchFamily="18" charset="-122"/>
                <a:ea typeface="Alibaba PuHuiTi" pitchFamily="18" charset="-122"/>
                <a:cs typeface="Alibaba PuHuiTi" pitchFamily="18" charset="-122"/>
              </a:rPr>
              <a:t>评测数据集</a:t>
            </a:r>
            <a:r>
              <a:rPr lang="en-US" altLang="zh-CN" sz="2000" b="1" dirty="0">
                <a:solidFill>
                  <a:srgbClr val="FEFFFF"/>
                </a:solidFill>
                <a:latin typeface="Alibaba PuHuiTi" pitchFamily="18" charset="-122"/>
                <a:ea typeface="Alibaba PuHuiTi" pitchFamily="18" charset="-122"/>
                <a:cs typeface="Alibaba PuHuiTi" pitchFamily="18" charset="-122"/>
              </a:rPr>
              <a:t> </a:t>
            </a:r>
            <a:endParaRPr lang="en-US" altLang="zh-CN" sz="2000" b="1" dirty="0">
              <a:solidFill>
                <a:srgbClr val="FEFFFF"/>
              </a:solidFill>
              <a:latin typeface="Alibaba PuHuiTi" pitchFamily="18" charset="-122"/>
              <a:ea typeface="Alibaba PuHuiTi" pitchFamily="18" charset="-122"/>
              <a:cs typeface="Alibaba PuHuiTi" pitchFamily="18" charset="-122"/>
            </a:endParaRPr>
          </a:p>
        </p:txBody>
      </p:sp>
      <p:sp>
        <p:nvSpPr>
          <p:cNvPr id="19" name="任意形状 6"/>
          <p:cNvSpPr/>
          <p:nvPr/>
        </p:nvSpPr>
        <p:spPr>
          <a:xfrm>
            <a:off x="3062605" y="1160780"/>
            <a:ext cx="2604135" cy="1335405"/>
          </a:xfrm>
          <a:custGeom>
            <a:avLst/>
            <a:gdLst>
              <a:gd name="connsiteX0" fmla="*/ 0 w 2138680"/>
              <a:gd name="connsiteY0" fmla="*/ 0 h 1216659"/>
              <a:gd name="connsiteX1" fmla="*/ 2138680 w 2138680"/>
              <a:gd name="connsiteY1" fmla="*/ 0 h 1216659"/>
              <a:gd name="connsiteX2" fmla="*/ 2138680 w 2138680"/>
              <a:gd name="connsiteY2" fmla="*/ 1216660 h 1216659"/>
              <a:gd name="connsiteX3" fmla="*/ 0 w 2138680"/>
              <a:gd name="connsiteY3" fmla="*/ 1216660 h 1216659"/>
            </a:gdLst>
            <a:ahLst/>
            <a:cxnLst>
              <a:cxn ang="0">
                <a:pos x="connsiteX0" y="connsiteY0"/>
              </a:cxn>
              <a:cxn ang="0">
                <a:pos x="connsiteX1" y="connsiteY1"/>
              </a:cxn>
              <a:cxn ang="0">
                <a:pos x="connsiteX2" y="connsiteY2"/>
              </a:cxn>
              <a:cxn ang="0">
                <a:pos x="connsiteX3" y="connsiteY3"/>
              </a:cxn>
            </a:cxnLst>
            <a:rect l="l" t="t" r="r" b="b"/>
            <a:pathLst>
              <a:path w="2138680" h="1216659">
                <a:moveTo>
                  <a:pt x="0" y="0"/>
                </a:moveTo>
                <a:lnTo>
                  <a:pt x="2138680" y="0"/>
                </a:lnTo>
                <a:lnTo>
                  <a:pt x="2138680" y="1216660"/>
                </a:lnTo>
                <a:lnTo>
                  <a:pt x="0" y="1216660"/>
                </a:lnTo>
                <a:close/>
              </a:path>
            </a:pathLst>
          </a:custGeom>
          <a:solidFill>
            <a:srgbClr val="842423"/>
          </a:solidFill>
          <a:ln w="12700" cap="flat">
            <a:noFill/>
            <a:prstDash val="solid"/>
            <a:miter/>
          </a:ln>
        </p:spPr>
        <p:txBody>
          <a:bodyPr rtlCol="0" anchor="ctr"/>
          <a:lstStyle/>
          <a:p>
            <a:endParaRPr lang="zh-CN" altLang="en-US">
              <a:latin typeface="Alibaba PuHuiTi" pitchFamily="18" charset="-122"/>
              <a:ea typeface="Alibaba PuHuiTi" pitchFamily="18" charset="-122"/>
              <a:cs typeface="Alibaba PuHuiTi" pitchFamily="18" charset="-122"/>
            </a:endParaRPr>
          </a:p>
        </p:txBody>
      </p:sp>
      <p:sp>
        <p:nvSpPr>
          <p:cNvPr id="20" name="任意形状 10"/>
          <p:cNvSpPr/>
          <p:nvPr/>
        </p:nvSpPr>
        <p:spPr>
          <a:xfrm>
            <a:off x="3062605" y="3170555"/>
            <a:ext cx="2583815" cy="1287145"/>
          </a:xfrm>
          <a:custGeom>
            <a:avLst/>
            <a:gdLst>
              <a:gd name="connsiteX0" fmla="*/ 0 w 2138680"/>
              <a:gd name="connsiteY0" fmla="*/ 0 h 1216660"/>
              <a:gd name="connsiteX1" fmla="*/ 2138680 w 2138680"/>
              <a:gd name="connsiteY1" fmla="*/ 0 h 1216660"/>
              <a:gd name="connsiteX2" fmla="*/ 2138680 w 2138680"/>
              <a:gd name="connsiteY2" fmla="*/ 1216660 h 1216660"/>
              <a:gd name="connsiteX3" fmla="*/ 0 w 2138680"/>
              <a:gd name="connsiteY3" fmla="*/ 1216660 h 1216660"/>
            </a:gdLst>
            <a:ahLst/>
            <a:cxnLst>
              <a:cxn ang="0">
                <a:pos x="connsiteX0" y="connsiteY0"/>
              </a:cxn>
              <a:cxn ang="0">
                <a:pos x="connsiteX1" y="connsiteY1"/>
              </a:cxn>
              <a:cxn ang="0">
                <a:pos x="connsiteX2" y="connsiteY2"/>
              </a:cxn>
              <a:cxn ang="0">
                <a:pos x="connsiteX3" y="connsiteY3"/>
              </a:cxn>
            </a:cxnLst>
            <a:rect l="l" t="t" r="r" b="b"/>
            <a:pathLst>
              <a:path w="2138680" h="1216660">
                <a:moveTo>
                  <a:pt x="0" y="0"/>
                </a:moveTo>
                <a:lnTo>
                  <a:pt x="2138680" y="0"/>
                </a:lnTo>
                <a:lnTo>
                  <a:pt x="2138680" y="1216660"/>
                </a:lnTo>
                <a:lnTo>
                  <a:pt x="0" y="1216660"/>
                </a:lnTo>
                <a:close/>
              </a:path>
            </a:pathLst>
          </a:custGeom>
          <a:solidFill>
            <a:srgbClr val="B34335"/>
          </a:solidFill>
          <a:ln w="12700" cap="flat">
            <a:noFill/>
            <a:prstDash val="solid"/>
            <a:miter/>
          </a:ln>
        </p:spPr>
        <p:txBody>
          <a:bodyPr rtlCol="0" anchor="ctr"/>
          <a:lstStyle/>
          <a:p>
            <a:endParaRPr lang="zh-CN" altLang="en-US">
              <a:latin typeface="Alibaba PuHuiTi" pitchFamily="18" charset="-122"/>
              <a:ea typeface="Alibaba PuHuiTi" pitchFamily="18" charset="-122"/>
              <a:cs typeface="Alibaba PuHuiTi" pitchFamily="18" charset="-122"/>
            </a:endParaRPr>
          </a:p>
        </p:txBody>
      </p:sp>
      <p:sp>
        <p:nvSpPr>
          <p:cNvPr id="22" name="任意形状 12"/>
          <p:cNvSpPr/>
          <p:nvPr/>
        </p:nvSpPr>
        <p:spPr>
          <a:xfrm>
            <a:off x="3062605" y="5253990"/>
            <a:ext cx="2604135" cy="1286510"/>
          </a:xfrm>
          <a:custGeom>
            <a:avLst/>
            <a:gdLst>
              <a:gd name="connsiteX0" fmla="*/ 0 w 2138680"/>
              <a:gd name="connsiteY0" fmla="*/ 0 h 1216660"/>
              <a:gd name="connsiteX1" fmla="*/ 2138680 w 2138680"/>
              <a:gd name="connsiteY1" fmla="*/ 0 h 1216660"/>
              <a:gd name="connsiteX2" fmla="*/ 2138680 w 2138680"/>
              <a:gd name="connsiteY2" fmla="*/ 1216660 h 1216660"/>
              <a:gd name="connsiteX3" fmla="*/ 0 w 2138680"/>
              <a:gd name="connsiteY3" fmla="*/ 1216660 h 1216660"/>
            </a:gdLst>
            <a:ahLst/>
            <a:cxnLst>
              <a:cxn ang="0">
                <a:pos x="connsiteX0" y="connsiteY0"/>
              </a:cxn>
              <a:cxn ang="0">
                <a:pos x="connsiteX1" y="connsiteY1"/>
              </a:cxn>
              <a:cxn ang="0">
                <a:pos x="connsiteX2" y="connsiteY2"/>
              </a:cxn>
              <a:cxn ang="0">
                <a:pos x="connsiteX3" y="connsiteY3"/>
              </a:cxn>
            </a:cxnLst>
            <a:rect l="l" t="t" r="r" b="b"/>
            <a:pathLst>
              <a:path w="2138680" h="1216660">
                <a:moveTo>
                  <a:pt x="0" y="0"/>
                </a:moveTo>
                <a:lnTo>
                  <a:pt x="2138680" y="0"/>
                </a:lnTo>
                <a:lnTo>
                  <a:pt x="2138680" y="1216660"/>
                </a:lnTo>
                <a:lnTo>
                  <a:pt x="0" y="1216660"/>
                </a:lnTo>
                <a:close/>
              </a:path>
            </a:pathLst>
          </a:custGeom>
          <a:solidFill>
            <a:srgbClr val="EDA44D"/>
          </a:solidFill>
          <a:ln w="12700" cap="flat">
            <a:noFill/>
            <a:prstDash val="solid"/>
            <a:miter/>
          </a:ln>
        </p:spPr>
        <p:txBody>
          <a:bodyPr rtlCol="0" anchor="ctr"/>
          <a:lstStyle/>
          <a:p>
            <a:endParaRPr lang="zh-CN" altLang="en-US">
              <a:latin typeface="Alibaba PuHuiTi" pitchFamily="18" charset="-122"/>
              <a:ea typeface="Alibaba PuHuiTi" pitchFamily="18" charset="-122"/>
              <a:cs typeface="Alibaba PuHuiTi" pitchFamily="18" charset="-122"/>
            </a:endParaRPr>
          </a:p>
        </p:txBody>
      </p:sp>
      <p:sp>
        <p:nvSpPr>
          <p:cNvPr id="23" name="任意形状 13"/>
          <p:cNvSpPr/>
          <p:nvPr/>
        </p:nvSpPr>
        <p:spPr>
          <a:xfrm>
            <a:off x="6400165" y="1160780"/>
            <a:ext cx="4912360" cy="1633855"/>
          </a:xfrm>
          <a:custGeom>
            <a:avLst/>
            <a:gdLst>
              <a:gd name="connsiteX0" fmla="*/ 0 w 2984499"/>
              <a:gd name="connsiteY0" fmla="*/ 0 h 1216659"/>
              <a:gd name="connsiteX1" fmla="*/ 2984500 w 2984499"/>
              <a:gd name="connsiteY1" fmla="*/ 0 h 1216659"/>
              <a:gd name="connsiteX2" fmla="*/ 2984500 w 2984499"/>
              <a:gd name="connsiteY2" fmla="*/ 1216660 h 1216659"/>
              <a:gd name="connsiteX3" fmla="*/ 0 w 2984499"/>
              <a:gd name="connsiteY3" fmla="*/ 1216660 h 1216659"/>
            </a:gdLst>
            <a:ahLst/>
            <a:cxnLst>
              <a:cxn ang="0">
                <a:pos x="connsiteX0" y="connsiteY0"/>
              </a:cxn>
              <a:cxn ang="0">
                <a:pos x="connsiteX1" y="connsiteY1"/>
              </a:cxn>
              <a:cxn ang="0">
                <a:pos x="connsiteX2" y="connsiteY2"/>
              </a:cxn>
              <a:cxn ang="0">
                <a:pos x="connsiteX3" y="connsiteY3"/>
              </a:cxn>
            </a:cxnLst>
            <a:rect l="l" t="t" r="r" b="b"/>
            <a:pathLst>
              <a:path w="2984499" h="1216659">
                <a:moveTo>
                  <a:pt x="0" y="0"/>
                </a:moveTo>
                <a:lnTo>
                  <a:pt x="2984500" y="0"/>
                </a:lnTo>
                <a:lnTo>
                  <a:pt x="2984500" y="1216660"/>
                </a:lnTo>
                <a:lnTo>
                  <a:pt x="0" y="1216660"/>
                </a:lnTo>
                <a:close/>
              </a:path>
            </a:pathLst>
          </a:custGeom>
          <a:solidFill>
            <a:srgbClr val="EFEFEF"/>
          </a:solidFill>
          <a:ln w="12700" cap="flat">
            <a:noFill/>
            <a:prstDash val="solid"/>
            <a:miter/>
          </a:ln>
        </p:spPr>
        <p:txBody>
          <a:bodyPr rtlCol="0" anchor="ctr"/>
          <a:lstStyle/>
          <a:p>
            <a:endParaRPr lang="zh-CN" altLang="en-US" sz="2800">
              <a:latin typeface="Alibaba PuHuiTi" pitchFamily="18" charset="-122"/>
              <a:ea typeface="Alibaba PuHuiTi" pitchFamily="18" charset="-122"/>
              <a:cs typeface="Alibaba PuHuiTi" pitchFamily="18" charset="-122"/>
            </a:endParaRPr>
          </a:p>
        </p:txBody>
      </p:sp>
      <p:sp>
        <p:nvSpPr>
          <p:cNvPr id="24" name="任意形状 14"/>
          <p:cNvSpPr/>
          <p:nvPr/>
        </p:nvSpPr>
        <p:spPr>
          <a:xfrm>
            <a:off x="6400165" y="3070225"/>
            <a:ext cx="4912360" cy="1736090"/>
          </a:xfrm>
          <a:custGeom>
            <a:avLst/>
            <a:gdLst>
              <a:gd name="connsiteX0" fmla="*/ 0 w 2984499"/>
              <a:gd name="connsiteY0" fmla="*/ 0 h 1216660"/>
              <a:gd name="connsiteX1" fmla="*/ 2984500 w 2984499"/>
              <a:gd name="connsiteY1" fmla="*/ 0 h 1216660"/>
              <a:gd name="connsiteX2" fmla="*/ 2984500 w 2984499"/>
              <a:gd name="connsiteY2" fmla="*/ 1216660 h 1216660"/>
              <a:gd name="connsiteX3" fmla="*/ 0 w 2984499"/>
              <a:gd name="connsiteY3" fmla="*/ 1216660 h 1216660"/>
            </a:gdLst>
            <a:ahLst/>
            <a:cxnLst>
              <a:cxn ang="0">
                <a:pos x="connsiteX0" y="connsiteY0"/>
              </a:cxn>
              <a:cxn ang="0">
                <a:pos x="connsiteX1" y="connsiteY1"/>
              </a:cxn>
              <a:cxn ang="0">
                <a:pos x="connsiteX2" y="connsiteY2"/>
              </a:cxn>
              <a:cxn ang="0">
                <a:pos x="connsiteX3" y="connsiteY3"/>
              </a:cxn>
            </a:cxnLst>
            <a:rect l="l" t="t" r="r" b="b"/>
            <a:pathLst>
              <a:path w="2984499" h="1216660">
                <a:moveTo>
                  <a:pt x="0" y="0"/>
                </a:moveTo>
                <a:lnTo>
                  <a:pt x="2984500" y="0"/>
                </a:lnTo>
                <a:lnTo>
                  <a:pt x="2984500" y="1216660"/>
                </a:lnTo>
                <a:lnTo>
                  <a:pt x="0" y="1216660"/>
                </a:lnTo>
                <a:close/>
              </a:path>
            </a:pathLst>
          </a:custGeom>
          <a:solidFill>
            <a:srgbClr val="EFEFEF"/>
          </a:solidFill>
          <a:ln w="12700" cap="flat">
            <a:noFill/>
            <a:prstDash val="solid"/>
            <a:miter/>
          </a:ln>
        </p:spPr>
        <p:txBody>
          <a:bodyPr rtlCol="0" anchor="ctr"/>
          <a:lstStyle/>
          <a:p>
            <a:endParaRPr lang="zh-CN" altLang="en-US" sz="2800">
              <a:latin typeface="Alibaba PuHuiTi" pitchFamily="18" charset="-122"/>
              <a:ea typeface="Alibaba PuHuiTi" pitchFamily="18" charset="-122"/>
              <a:cs typeface="Alibaba PuHuiTi" pitchFamily="18" charset="-122"/>
            </a:endParaRPr>
          </a:p>
        </p:txBody>
      </p:sp>
      <p:sp>
        <p:nvSpPr>
          <p:cNvPr id="26" name="任意形状 16"/>
          <p:cNvSpPr/>
          <p:nvPr/>
        </p:nvSpPr>
        <p:spPr>
          <a:xfrm>
            <a:off x="6400165" y="5020310"/>
            <a:ext cx="4911090" cy="1633855"/>
          </a:xfrm>
          <a:custGeom>
            <a:avLst/>
            <a:gdLst>
              <a:gd name="connsiteX0" fmla="*/ 0 w 2984499"/>
              <a:gd name="connsiteY0" fmla="*/ 0 h 1216660"/>
              <a:gd name="connsiteX1" fmla="*/ 2984500 w 2984499"/>
              <a:gd name="connsiteY1" fmla="*/ 0 h 1216660"/>
              <a:gd name="connsiteX2" fmla="*/ 2984500 w 2984499"/>
              <a:gd name="connsiteY2" fmla="*/ 1216660 h 1216660"/>
              <a:gd name="connsiteX3" fmla="*/ 0 w 2984499"/>
              <a:gd name="connsiteY3" fmla="*/ 1216660 h 1216660"/>
            </a:gdLst>
            <a:ahLst/>
            <a:cxnLst>
              <a:cxn ang="0">
                <a:pos x="connsiteX0" y="connsiteY0"/>
              </a:cxn>
              <a:cxn ang="0">
                <a:pos x="connsiteX1" y="connsiteY1"/>
              </a:cxn>
              <a:cxn ang="0">
                <a:pos x="connsiteX2" y="connsiteY2"/>
              </a:cxn>
              <a:cxn ang="0">
                <a:pos x="connsiteX3" y="connsiteY3"/>
              </a:cxn>
            </a:cxnLst>
            <a:rect l="l" t="t" r="r" b="b"/>
            <a:pathLst>
              <a:path w="2984499" h="1216660">
                <a:moveTo>
                  <a:pt x="0" y="0"/>
                </a:moveTo>
                <a:lnTo>
                  <a:pt x="2984500" y="0"/>
                </a:lnTo>
                <a:lnTo>
                  <a:pt x="2984500" y="1216660"/>
                </a:lnTo>
                <a:lnTo>
                  <a:pt x="0" y="1216660"/>
                </a:lnTo>
                <a:close/>
              </a:path>
            </a:pathLst>
          </a:custGeom>
          <a:solidFill>
            <a:srgbClr val="EFEFEF"/>
          </a:solidFill>
          <a:ln w="12700" cap="flat">
            <a:noFill/>
            <a:prstDash val="solid"/>
            <a:miter/>
          </a:ln>
        </p:spPr>
        <p:txBody>
          <a:bodyPr rtlCol="0" anchor="ctr"/>
          <a:lstStyle/>
          <a:p>
            <a:endParaRPr lang="zh-CN" altLang="en-US" sz="2000">
              <a:latin typeface="Alibaba PuHuiTi" pitchFamily="18" charset="-122"/>
              <a:ea typeface="Alibaba PuHuiTi" pitchFamily="18" charset="-122"/>
              <a:cs typeface="Alibaba PuHuiTi" pitchFamily="18" charset="-122"/>
            </a:endParaRPr>
          </a:p>
        </p:txBody>
      </p:sp>
      <p:sp>
        <p:nvSpPr>
          <p:cNvPr id="41" name="任意形状 34"/>
          <p:cNvSpPr/>
          <p:nvPr/>
        </p:nvSpPr>
        <p:spPr>
          <a:xfrm>
            <a:off x="2689225" y="1162051"/>
            <a:ext cx="269239" cy="5308600"/>
          </a:xfrm>
          <a:custGeom>
            <a:avLst/>
            <a:gdLst>
              <a:gd name="connsiteX0" fmla="*/ 269240 w 269239"/>
              <a:gd name="connsiteY0" fmla="*/ 5308600 h 5308600"/>
              <a:gd name="connsiteX1" fmla="*/ 269240 w 269239"/>
              <a:gd name="connsiteY1" fmla="*/ 5308600 h 5308600"/>
              <a:gd name="connsiteX2" fmla="*/ 143510 w 269239"/>
              <a:gd name="connsiteY2" fmla="*/ 5182870 h 5308600"/>
              <a:gd name="connsiteX3" fmla="*/ 143510 w 269239"/>
              <a:gd name="connsiteY3" fmla="*/ 2833370 h 5308600"/>
              <a:gd name="connsiteX4" fmla="*/ 0 w 269239"/>
              <a:gd name="connsiteY4" fmla="*/ 2654300 h 5308600"/>
              <a:gd name="connsiteX5" fmla="*/ 143510 w 269239"/>
              <a:gd name="connsiteY5" fmla="*/ 2475230 h 5308600"/>
              <a:gd name="connsiteX6" fmla="*/ 143510 w 269239"/>
              <a:gd name="connsiteY6" fmla="*/ 125730 h 5308600"/>
              <a:gd name="connsiteX7" fmla="*/ 269240 w 269239"/>
              <a:gd name="connsiteY7" fmla="*/ 0 h 5308600"/>
              <a:gd name="connsiteX8" fmla="*/ 269240 w 269239"/>
              <a:gd name="connsiteY8" fmla="*/ 0 h 530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239" h="5308600">
                <a:moveTo>
                  <a:pt x="269240" y="5308600"/>
                </a:moveTo>
                <a:lnTo>
                  <a:pt x="269240" y="5308600"/>
                </a:lnTo>
                <a:cubicBezTo>
                  <a:pt x="199390" y="5308600"/>
                  <a:pt x="143510" y="5252720"/>
                  <a:pt x="143510" y="5182870"/>
                </a:cubicBezTo>
                <a:lnTo>
                  <a:pt x="143510" y="2833370"/>
                </a:lnTo>
                <a:lnTo>
                  <a:pt x="0" y="2654300"/>
                </a:lnTo>
                <a:lnTo>
                  <a:pt x="143510" y="2475230"/>
                </a:lnTo>
                <a:lnTo>
                  <a:pt x="143510" y="125730"/>
                </a:lnTo>
                <a:cubicBezTo>
                  <a:pt x="143510" y="55880"/>
                  <a:pt x="199390" y="0"/>
                  <a:pt x="269240" y="0"/>
                </a:cubicBezTo>
                <a:lnTo>
                  <a:pt x="269240" y="0"/>
                </a:lnTo>
              </a:path>
            </a:pathLst>
          </a:custGeom>
          <a:noFill/>
          <a:ln w="15875" cap="flat">
            <a:solidFill>
              <a:srgbClr val="EFEFEF">
                <a:lumMod val="90000"/>
              </a:srgbClr>
            </a:solidFill>
            <a:prstDash val="solid"/>
            <a:miter/>
          </a:ln>
        </p:spPr>
        <p:txBody>
          <a:bodyPr rtlCol="0" anchor="ctr"/>
          <a:lstStyle/>
          <a:p>
            <a:endParaRPr lang="zh-CN" altLang="en-US">
              <a:latin typeface="Alibaba PuHuiTi" pitchFamily="18" charset="-122"/>
              <a:ea typeface="Alibaba PuHuiTi" pitchFamily="18" charset="-122"/>
              <a:cs typeface="Alibaba PuHuiTi" pitchFamily="18" charset="-122"/>
            </a:endParaRPr>
          </a:p>
        </p:txBody>
      </p:sp>
      <p:sp>
        <p:nvSpPr>
          <p:cNvPr id="53" name="任意形状 35"/>
          <p:cNvSpPr/>
          <p:nvPr/>
        </p:nvSpPr>
        <p:spPr>
          <a:xfrm>
            <a:off x="5799455" y="1675766"/>
            <a:ext cx="434340" cy="419100"/>
          </a:xfrm>
          <a:custGeom>
            <a:avLst/>
            <a:gdLst>
              <a:gd name="connsiteX0" fmla="*/ 434340 w 434340"/>
              <a:gd name="connsiteY0" fmla="*/ 209550 h 419100"/>
              <a:gd name="connsiteX1" fmla="*/ 271780 w 434340"/>
              <a:gd name="connsiteY1" fmla="*/ 0 h 419100"/>
              <a:gd name="connsiteX2" fmla="*/ 271780 w 434340"/>
              <a:gd name="connsiteY2" fmla="*/ 118110 h 419100"/>
              <a:gd name="connsiteX3" fmla="*/ 0 w 434340"/>
              <a:gd name="connsiteY3" fmla="*/ 118110 h 419100"/>
              <a:gd name="connsiteX4" fmla="*/ 0 w 434340"/>
              <a:gd name="connsiteY4" fmla="*/ 300990 h 419100"/>
              <a:gd name="connsiteX5" fmla="*/ 271780 w 434340"/>
              <a:gd name="connsiteY5" fmla="*/ 300990 h 419100"/>
              <a:gd name="connsiteX6" fmla="*/ 271780 w 434340"/>
              <a:gd name="connsiteY6"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 h="419100">
                <a:moveTo>
                  <a:pt x="434340" y="209550"/>
                </a:moveTo>
                <a:lnTo>
                  <a:pt x="271780" y="0"/>
                </a:lnTo>
                <a:lnTo>
                  <a:pt x="271780" y="118110"/>
                </a:lnTo>
                <a:lnTo>
                  <a:pt x="0" y="118110"/>
                </a:lnTo>
                <a:lnTo>
                  <a:pt x="0" y="300990"/>
                </a:lnTo>
                <a:lnTo>
                  <a:pt x="271780" y="300990"/>
                </a:lnTo>
                <a:lnTo>
                  <a:pt x="271780" y="419100"/>
                </a:lnTo>
                <a:close/>
              </a:path>
            </a:pathLst>
          </a:custGeom>
          <a:solidFill>
            <a:srgbClr val="EFEFEF"/>
          </a:solidFill>
          <a:ln w="12700" cap="flat">
            <a:noFill/>
            <a:prstDash val="solid"/>
            <a:miter/>
          </a:ln>
        </p:spPr>
        <p:txBody>
          <a:bodyPr rtlCol="0" anchor="ctr"/>
          <a:lstStyle/>
          <a:p>
            <a:endParaRPr lang="zh-CN" altLang="en-US">
              <a:latin typeface="Alibaba PuHuiTi" pitchFamily="18" charset="-122"/>
              <a:ea typeface="Alibaba PuHuiTi" pitchFamily="18" charset="-122"/>
              <a:cs typeface="Alibaba PuHuiTi" pitchFamily="18" charset="-122"/>
            </a:endParaRPr>
          </a:p>
        </p:txBody>
      </p:sp>
      <p:sp>
        <p:nvSpPr>
          <p:cNvPr id="54" name="任意形状 36"/>
          <p:cNvSpPr/>
          <p:nvPr/>
        </p:nvSpPr>
        <p:spPr>
          <a:xfrm>
            <a:off x="5799455" y="3670301"/>
            <a:ext cx="434340" cy="420370"/>
          </a:xfrm>
          <a:custGeom>
            <a:avLst/>
            <a:gdLst>
              <a:gd name="connsiteX0" fmla="*/ 434340 w 434340"/>
              <a:gd name="connsiteY0" fmla="*/ 210820 h 420370"/>
              <a:gd name="connsiteX1" fmla="*/ 271780 w 434340"/>
              <a:gd name="connsiteY1" fmla="*/ 0 h 420370"/>
              <a:gd name="connsiteX2" fmla="*/ 271780 w 434340"/>
              <a:gd name="connsiteY2" fmla="*/ 118110 h 420370"/>
              <a:gd name="connsiteX3" fmla="*/ 0 w 434340"/>
              <a:gd name="connsiteY3" fmla="*/ 118110 h 420370"/>
              <a:gd name="connsiteX4" fmla="*/ 0 w 434340"/>
              <a:gd name="connsiteY4" fmla="*/ 302260 h 420370"/>
              <a:gd name="connsiteX5" fmla="*/ 271780 w 434340"/>
              <a:gd name="connsiteY5" fmla="*/ 302260 h 420370"/>
              <a:gd name="connsiteX6" fmla="*/ 271780 w 434340"/>
              <a:gd name="connsiteY6" fmla="*/ 420370 h 4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 h="420370">
                <a:moveTo>
                  <a:pt x="434340" y="210820"/>
                </a:moveTo>
                <a:lnTo>
                  <a:pt x="271780" y="0"/>
                </a:lnTo>
                <a:lnTo>
                  <a:pt x="271780" y="118110"/>
                </a:lnTo>
                <a:lnTo>
                  <a:pt x="0" y="118110"/>
                </a:lnTo>
                <a:lnTo>
                  <a:pt x="0" y="302260"/>
                </a:lnTo>
                <a:lnTo>
                  <a:pt x="271780" y="302260"/>
                </a:lnTo>
                <a:lnTo>
                  <a:pt x="271780" y="420370"/>
                </a:lnTo>
                <a:close/>
              </a:path>
            </a:pathLst>
          </a:custGeom>
          <a:solidFill>
            <a:srgbClr val="EFEFEF"/>
          </a:solidFill>
          <a:ln w="12700" cap="flat">
            <a:noFill/>
            <a:prstDash val="solid"/>
            <a:miter/>
          </a:ln>
        </p:spPr>
        <p:txBody>
          <a:bodyPr rtlCol="0" anchor="ctr"/>
          <a:lstStyle/>
          <a:p>
            <a:endParaRPr lang="zh-CN" altLang="en-US">
              <a:latin typeface="Alibaba PuHuiTi" pitchFamily="18" charset="-122"/>
              <a:ea typeface="Alibaba PuHuiTi" pitchFamily="18" charset="-122"/>
              <a:cs typeface="Alibaba PuHuiTi" pitchFamily="18" charset="-122"/>
            </a:endParaRPr>
          </a:p>
        </p:txBody>
      </p:sp>
      <p:sp>
        <p:nvSpPr>
          <p:cNvPr id="56" name="任意形状 38"/>
          <p:cNvSpPr/>
          <p:nvPr/>
        </p:nvSpPr>
        <p:spPr>
          <a:xfrm>
            <a:off x="5799455" y="5724526"/>
            <a:ext cx="434340" cy="419100"/>
          </a:xfrm>
          <a:custGeom>
            <a:avLst/>
            <a:gdLst>
              <a:gd name="connsiteX0" fmla="*/ 434340 w 434340"/>
              <a:gd name="connsiteY0" fmla="*/ 209550 h 419100"/>
              <a:gd name="connsiteX1" fmla="*/ 271780 w 434340"/>
              <a:gd name="connsiteY1" fmla="*/ 0 h 419100"/>
              <a:gd name="connsiteX2" fmla="*/ 271780 w 434340"/>
              <a:gd name="connsiteY2" fmla="*/ 118110 h 419100"/>
              <a:gd name="connsiteX3" fmla="*/ 0 w 434340"/>
              <a:gd name="connsiteY3" fmla="*/ 118110 h 419100"/>
              <a:gd name="connsiteX4" fmla="*/ 0 w 434340"/>
              <a:gd name="connsiteY4" fmla="*/ 300990 h 419100"/>
              <a:gd name="connsiteX5" fmla="*/ 271780 w 434340"/>
              <a:gd name="connsiteY5" fmla="*/ 300990 h 419100"/>
              <a:gd name="connsiteX6" fmla="*/ 271780 w 434340"/>
              <a:gd name="connsiteY6"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 h="419100">
                <a:moveTo>
                  <a:pt x="434340" y="209550"/>
                </a:moveTo>
                <a:lnTo>
                  <a:pt x="271780" y="0"/>
                </a:lnTo>
                <a:lnTo>
                  <a:pt x="271780" y="118110"/>
                </a:lnTo>
                <a:lnTo>
                  <a:pt x="0" y="118110"/>
                </a:lnTo>
                <a:lnTo>
                  <a:pt x="0" y="300990"/>
                </a:lnTo>
                <a:lnTo>
                  <a:pt x="271780" y="300990"/>
                </a:lnTo>
                <a:lnTo>
                  <a:pt x="271780" y="419100"/>
                </a:lnTo>
                <a:close/>
              </a:path>
            </a:pathLst>
          </a:custGeom>
          <a:solidFill>
            <a:srgbClr val="EFEFEF"/>
          </a:solidFill>
          <a:ln w="12700" cap="flat">
            <a:noFill/>
            <a:prstDash val="solid"/>
            <a:miter/>
          </a:ln>
        </p:spPr>
        <p:txBody>
          <a:bodyPr rtlCol="0" anchor="ctr"/>
          <a:lstStyle/>
          <a:p>
            <a:endParaRPr lang="zh-CN" altLang="en-US">
              <a:latin typeface="Alibaba PuHuiTi" pitchFamily="18" charset="-122"/>
              <a:ea typeface="Alibaba PuHuiTi" pitchFamily="18" charset="-122"/>
              <a:cs typeface="Alibaba PuHuiTi" pitchFamily="18" charset="-122"/>
            </a:endParaRPr>
          </a:p>
        </p:txBody>
      </p:sp>
      <p:sp>
        <p:nvSpPr>
          <p:cNvPr id="57" name="任意形状 39"/>
          <p:cNvSpPr/>
          <p:nvPr/>
        </p:nvSpPr>
        <p:spPr>
          <a:xfrm>
            <a:off x="823100" y="1160782"/>
            <a:ext cx="969268" cy="296060"/>
          </a:xfrm>
          <a:custGeom>
            <a:avLst/>
            <a:gdLst>
              <a:gd name="connsiteX0" fmla="*/ 0 w 2138680"/>
              <a:gd name="connsiteY0" fmla="*/ 0 h 1216659"/>
              <a:gd name="connsiteX1" fmla="*/ 2138680 w 2138680"/>
              <a:gd name="connsiteY1" fmla="*/ 0 h 1216659"/>
              <a:gd name="connsiteX2" fmla="*/ 2138680 w 2138680"/>
              <a:gd name="connsiteY2" fmla="*/ 1216660 h 1216659"/>
              <a:gd name="connsiteX3" fmla="*/ 0 w 2138680"/>
              <a:gd name="connsiteY3" fmla="*/ 1216660 h 1216659"/>
            </a:gdLst>
            <a:ahLst/>
            <a:cxnLst>
              <a:cxn ang="0">
                <a:pos x="connsiteX0" y="connsiteY0"/>
              </a:cxn>
              <a:cxn ang="0">
                <a:pos x="connsiteX1" y="connsiteY1"/>
              </a:cxn>
              <a:cxn ang="0">
                <a:pos x="connsiteX2" y="connsiteY2"/>
              </a:cxn>
              <a:cxn ang="0">
                <a:pos x="connsiteX3" y="connsiteY3"/>
              </a:cxn>
            </a:cxnLst>
            <a:rect l="l" t="t" r="r" b="b"/>
            <a:pathLst>
              <a:path w="2138680" h="1216659">
                <a:moveTo>
                  <a:pt x="0" y="0"/>
                </a:moveTo>
                <a:lnTo>
                  <a:pt x="2138680" y="0"/>
                </a:lnTo>
                <a:lnTo>
                  <a:pt x="2138680" y="1216660"/>
                </a:lnTo>
                <a:lnTo>
                  <a:pt x="0" y="1216660"/>
                </a:lnTo>
                <a:close/>
              </a:path>
            </a:pathLst>
          </a:custGeom>
          <a:solidFill>
            <a:srgbClr val="842423"/>
          </a:solidFill>
          <a:ln w="12700" cap="flat">
            <a:noFill/>
            <a:prstDash val="solid"/>
            <a:miter/>
          </a:ln>
        </p:spPr>
        <p:txBody>
          <a:bodyPr rtlCol="0" anchor="ctr"/>
          <a:lstStyle/>
          <a:p>
            <a:pPr algn="ctr"/>
            <a:r>
              <a:rPr lang="zh-CN" altLang="en-US" sz="1200" dirty="0">
                <a:solidFill>
                  <a:srgbClr val="FEFFFF"/>
                </a:solidFill>
                <a:latin typeface="Alibaba PuHuiTi" pitchFamily="18" charset="-122"/>
                <a:ea typeface="Alibaba PuHuiTi" pitchFamily="18" charset="-122"/>
                <a:cs typeface="Alibaba PuHuiTi" pitchFamily="18" charset="-122"/>
              </a:rPr>
              <a:t>计算推理</a:t>
            </a:r>
            <a:endParaRPr lang="zh-CN" altLang="en-US" sz="1200" dirty="0">
              <a:solidFill>
                <a:srgbClr val="FEFFFF"/>
              </a:solidFill>
              <a:latin typeface="Alibaba PuHuiTi" pitchFamily="18" charset="-122"/>
              <a:ea typeface="Alibaba PuHuiTi" pitchFamily="18" charset="-122"/>
              <a:cs typeface="Alibaba PuHuiTi" pitchFamily="18" charset="-122"/>
            </a:endParaRPr>
          </a:p>
        </p:txBody>
      </p:sp>
      <p:sp>
        <p:nvSpPr>
          <p:cNvPr id="58" name="任意形状 41"/>
          <p:cNvSpPr/>
          <p:nvPr/>
        </p:nvSpPr>
        <p:spPr>
          <a:xfrm>
            <a:off x="823100" y="1563738"/>
            <a:ext cx="969268" cy="296060"/>
          </a:xfrm>
          <a:custGeom>
            <a:avLst/>
            <a:gdLst>
              <a:gd name="connsiteX0" fmla="*/ 0 w 2138680"/>
              <a:gd name="connsiteY0" fmla="*/ 0 h 1216659"/>
              <a:gd name="connsiteX1" fmla="*/ 2138680 w 2138680"/>
              <a:gd name="connsiteY1" fmla="*/ 0 h 1216659"/>
              <a:gd name="connsiteX2" fmla="*/ 2138680 w 2138680"/>
              <a:gd name="connsiteY2" fmla="*/ 1216660 h 1216659"/>
              <a:gd name="connsiteX3" fmla="*/ 0 w 2138680"/>
              <a:gd name="connsiteY3" fmla="*/ 1216660 h 1216659"/>
            </a:gdLst>
            <a:ahLst/>
            <a:cxnLst>
              <a:cxn ang="0">
                <a:pos x="connsiteX0" y="connsiteY0"/>
              </a:cxn>
              <a:cxn ang="0">
                <a:pos x="connsiteX1" y="connsiteY1"/>
              </a:cxn>
              <a:cxn ang="0">
                <a:pos x="connsiteX2" y="connsiteY2"/>
              </a:cxn>
              <a:cxn ang="0">
                <a:pos x="connsiteX3" y="connsiteY3"/>
              </a:cxn>
            </a:cxnLst>
            <a:rect l="l" t="t" r="r" b="b"/>
            <a:pathLst>
              <a:path w="2138680" h="1216659">
                <a:moveTo>
                  <a:pt x="0" y="0"/>
                </a:moveTo>
                <a:lnTo>
                  <a:pt x="2138680" y="0"/>
                </a:lnTo>
                <a:lnTo>
                  <a:pt x="2138680" y="1216660"/>
                </a:lnTo>
                <a:lnTo>
                  <a:pt x="0" y="1216660"/>
                </a:lnTo>
                <a:close/>
              </a:path>
            </a:pathLst>
          </a:custGeom>
          <a:solidFill>
            <a:srgbClr val="B34335"/>
          </a:solidFill>
          <a:ln w="12700" cap="flat">
            <a:noFill/>
            <a:prstDash val="solid"/>
            <a:miter/>
          </a:ln>
        </p:spPr>
        <p:txBody>
          <a:bodyPr rtlCol="0" anchor="ctr"/>
          <a:lstStyle/>
          <a:p>
            <a:pPr algn="ctr"/>
            <a:r>
              <a:rPr lang="zh-CN" altLang="en-US" sz="1200" dirty="0">
                <a:solidFill>
                  <a:srgbClr val="FEFFFF"/>
                </a:solidFill>
                <a:latin typeface="Alibaba PuHuiTi" pitchFamily="18" charset="-122"/>
                <a:ea typeface="Alibaba PuHuiTi" pitchFamily="18" charset="-122"/>
                <a:cs typeface="Alibaba PuHuiTi" pitchFamily="18" charset="-122"/>
              </a:rPr>
              <a:t>知识推理</a:t>
            </a:r>
            <a:endParaRPr lang="zh-CN" altLang="en-US" sz="1200" dirty="0">
              <a:solidFill>
                <a:srgbClr val="FEFFFF"/>
              </a:solidFill>
              <a:latin typeface="Alibaba PuHuiTi" pitchFamily="18" charset="-122"/>
              <a:ea typeface="Alibaba PuHuiTi" pitchFamily="18" charset="-122"/>
              <a:cs typeface="Alibaba PuHuiTi" pitchFamily="18" charset="-122"/>
            </a:endParaRPr>
          </a:p>
        </p:txBody>
      </p:sp>
      <p:sp>
        <p:nvSpPr>
          <p:cNvPr id="60" name="任意形状 43"/>
          <p:cNvSpPr/>
          <p:nvPr/>
        </p:nvSpPr>
        <p:spPr>
          <a:xfrm>
            <a:off x="823100" y="1980309"/>
            <a:ext cx="969268" cy="296060"/>
          </a:xfrm>
          <a:custGeom>
            <a:avLst/>
            <a:gdLst>
              <a:gd name="connsiteX0" fmla="*/ 0 w 2138680"/>
              <a:gd name="connsiteY0" fmla="*/ 0 h 1216659"/>
              <a:gd name="connsiteX1" fmla="*/ 2138680 w 2138680"/>
              <a:gd name="connsiteY1" fmla="*/ 0 h 1216659"/>
              <a:gd name="connsiteX2" fmla="*/ 2138680 w 2138680"/>
              <a:gd name="connsiteY2" fmla="*/ 1216660 h 1216659"/>
              <a:gd name="connsiteX3" fmla="*/ 0 w 2138680"/>
              <a:gd name="connsiteY3" fmla="*/ 1216660 h 1216659"/>
            </a:gdLst>
            <a:ahLst/>
            <a:cxnLst>
              <a:cxn ang="0">
                <a:pos x="connsiteX0" y="connsiteY0"/>
              </a:cxn>
              <a:cxn ang="0">
                <a:pos x="connsiteX1" y="connsiteY1"/>
              </a:cxn>
              <a:cxn ang="0">
                <a:pos x="connsiteX2" y="connsiteY2"/>
              </a:cxn>
              <a:cxn ang="0">
                <a:pos x="connsiteX3" y="connsiteY3"/>
              </a:cxn>
            </a:cxnLst>
            <a:rect l="l" t="t" r="r" b="b"/>
            <a:pathLst>
              <a:path w="2138680" h="1216659">
                <a:moveTo>
                  <a:pt x="0" y="0"/>
                </a:moveTo>
                <a:lnTo>
                  <a:pt x="2138680" y="0"/>
                </a:lnTo>
                <a:lnTo>
                  <a:pt x="2138680" y="1216660"/>
                </a:lnTo>
                <a:lnTo>
                  <a:pt x="0" y="1216660"/>
                </a:lnTo>
                <a:close/>
              </a:path>
            </a:pathLst>
          </a:custGeom>
          <a:solidFill>
            <a:srgbClr val="EDA44D"/>
          </a:solidFill>
          <a:ln w="12700" cap="flat">
            <a:noFill/>
            <a:prstDash val="solid"/>
            <a:miter/>
          </a:ln>
        </p:spPr>
        <p:txBody>
          <a:bodyPr rtlCol="0" anchor="ctr"/>
          <a:lstStyle/>
          <a:p>
            <a:pPr algn="ctr"/>
            <a:r>
              <a:rPr lang="zh-CN" altLang="en-US" sz="1200" dirty="0">
                <a:solidFill>
                  <a:srgbClr val="FEFFFF"/>
                </a:solidFill>
                <a:latin typeface="Alibaba PuHuiTi" pitchFamily="18" charset="-122"/>
                <a:ea typeface="Alibaba PuHuiTi" pitchFamily="18" charset="-122"/>
                <a:cs typeface="Alibaba PuHuiTi" pitchFamily="18" charset="-122"/>
              </a:rPr>
              <a:t>深度搜索</a:t>
            </a:r>
            <a:endParaRPr lang="zh-CN" altLang="en-US" sz="1200" dirty="0">
              <a:solidFill>
                <a:srgbClr val="FEFFFF"/>
              </a:solidFill>
              <a:latin typeface="Alibaba PuHuiTi" pitchFamily="18" charset="-122"/>
              <a:ea typeface="Alibaba PuHuiTi" pitchFamily="18" charset="-122"/>
              <a:cs typeface="Alibaba PuHuiTi" pitchFamily="18" charset="-122"/>
            </a:endParaRPr>
          </a:p>
        </p:txBody>
      </p:sp>
      <p:sp>
        <p:nvSpPr>
          <p:cNvPr id="61" name="文本框 60"/>
          <p:cNvSpPr txBox="1"/>
          <p:nvPr/>
        </p:nvSpPr>
        <p:spPr>
          <a:xfrm>
            <a:off x="3048635" y="1337310"/>
            <a:ext cx="2507615" cy="922020"/>
          </a:xfrm>
          <a:prstGeom prst="rect">
            <a:avLst/>
          </a:prstGeom>
          <a:noFill/>
        </p:spPr>
        <p:txBody>
          <a:bodyPr wrap="square" rtlCol="0">
            <a:spAutoFit/>
          </a:bodyPr>
          <a:lstStyle/>
          <a:p>
            <a:pPr algn="ctr"/>
            <a:r>
              <a:rPr kumimoji="1" lang="en-US" altLang="zh-CN" b="1" dirty="0">
                <a:solidFill>
                  <a:srgbClr val="FEFFFF"/>
                </a:solidFill>
                <a:latin typeface="Alibaba PuHuiTi" pitchFamily="18" charset="-122"/>
                <a:ea typeface="Alibaba PuHuiTi" pitchFamily="18" charset="-122"/>
                <a:cs typeface="Alibaba PuHuiTi" pitchFamily="18" charset="-122"/>
              </a:rPr>
              <a:t>Computational Reasoning Tasks</a:t>
            </a:r>
            <a:endParaRPr kumimoji="1" lang="en-US" altLang="zh-CN" b="1" dirty="0">
              <a:solidFill>
                <a:srgbClr val="FEFFFF"/>
              </a:solidFill>
              <a:latin typeface="Alibaba PuHuiTi" pitchFamily="18" charset="-122"/>
              <a:ea typeface="Alibaba PuHuiTi" pitchFamily="18" charset="-122"/>
              <a:cs typeface="Alibaba PuHuiTi" pitchFamily="18" charset="-122"/>
            </a:endParaRPr>
          </a:p>
          <a:p>
            <a:pPr algn="ctr"/>
            <a:r>
              <a:rPr kumimoji="1" lang="zh-CN" altLang="en-US" b="1" dirty="0">
                <a:solidFill>
                  <a:srgbClr val="FEFFFF"/>
                </a:solidFill>
                <a:latin typeface="Alibaba PuHuiTi" pitchFamily="18" charset="-122"/>
                <a:ea typeface="Alibaba PuHuiTi" pitchFamily="18" charset="-122"/>
                <a:cs typeface="Alibaba PuHuiTi" pitchFamily="18" charset="-122"/>
              </a:rPr>
              <a:t>（计算型推理任务）</a:t>
            </a:r>
            <a:endParaRPr kumimoji="1" lang="en-US" altLang="zh-CN" b="1" dirty="0">
              <a:solidFill>
                <a:srgbClr val="FEFFFF"/>
              </a:solidFill>
              <a:latin typeface="Alibaba PuHuiTi" pitchFamily="18" charset="-122"/>
              <a:ea typeface="Alibaba PuHuiTi" pitchFamily="18" charset="-122"/>
              <a:cs typeface="Alibaba PuHuiTi" pitchFamily="18" charset="-122"/>
            </a:endParaRPr>
          </a:p>
        </p:txBody>
      </p:sp>
      <p:sp>
        <p:nvSpPr>
          <p:cNvPr id="62" name="文本框 61"/>
          <p:cNvSpPr txBox="1"/>
          <p:nvPr/>
        </p:nvSpPr>
        <p:spPr>
          <a:xfrm>
            <a:off x="3011170" y="3358515"/>
            <a:ext cx="2575560" cy="922020"/>
          </a:xfrm>
          <a:prstGeom prst="rect">
            <a:avLst/>
          </a:prstGeom>
          <a:noFill/>
        </p:spPr>
        <p:txBody>
          <a:bodyPr wrap="square" rtlCol="0">
            <a:spAutoFit/>
          </a:bodyPr>
          <a:lstStyle/>
          <a:p>
            <a:pPr algn="ctr"/>
            <a:r>
              <a:rPr kumimoji="1" lang="en-US" altLang="zh-CN" b="1" dirty="0">
                <a:solidFill>
                  <a:srgbClr val="FEFFFF"/>
                </a:solidFill>
                <a:latin typeface="Alibaba PuHuiTi" pitchFamily="18" charset="-122"/>
                <a:ea typeface="Alibaba PuHuiTi" pitchFamily="18" charset="-122"/>
                <a:cs typeface="Alibaba PuHuiTi" pitchFamily="18" charset="-122"/>
              </a:rPr>
              <a:t>Knowledge-Intensive Reasoning Tasks</a:t>
            </a:r>
            <a:endParaRPr kumimoji="1" lang="en-US" altLang="zh-CN" b="1" dirty="0">
              <a:solidFill>
                <a:srgbClr val="FEFFFF"/>
              </a:solidFill>
              <a:latin typeface="Alibaba PuHuiTi" pitchFamily="18" charset="-122"/>
              <a:ea typeface="Alibaba PuHuiTi" pitchFamily="18" charset="-122"/>
              <a:cs typeface="Alibaba PuHuiTi" pitchFamily="18" charset="-122"/>
            </a:endParaRPr>
          </a:p>
          <a:p>
            <a:pPr algn="ctr"/>
            <a:r>
              <a:rPr kumimoji="1" lang="zh-CN" altLang="en-US" b="1" dirty="0">
                <a:solidFill>
                  <a:srgbClr val="FEFFFF"/>
                </a:solidFill>
                <a:latin typeface="Alibaba PuHuiTi" pitchFamily="18" charset="-122"/>
                <a:ea typeface="Alibaba PuHuiTi" pitchFamily="18" charset="-122"/>
                <a:cs typeface="Alibaba PuHuiTi" pitchFamily="18" charset="-122"/>
              </a:rPr>
              <a:t>（知识型推理任务）</a:t>
            </a:r>
            <a:endParaRPr kumimoji="1" lang="en-US" altLang="zh-CN" b="1" dirty="0">
              <a:solidFill>
                <a:srgbClr val="FEFFFF"/>
              </a:solidFill>
              <a:latin typeface="Alibaba PuHuiTi" pitchFamily="18" charset="-122"/>
              <a:ea typeface="Alibaba PuHuiTi" pitchFamily="18" charset="-122"/>
              <a:cs typeface="Alibaba PuHuiTi" pitchFamily="18" charset="-122"/>
            </a:endParaRPr>
          </a:p>
        </p:txBody>
      </p:sp>
      <p:sp>
        <p:nvSpPr>
          <p:cNvPr id="64" name="文本框 63"/>
          <p:cNvSpPr txBox="1"/>
          <p:nvPr/>
        </p:nvSpPr>
        <p:spPr>
          <a:xfrm>
            <a:off x="3025775" y="5568315"/>
            <a:ext cx="2527935" cy="645160"/>
          </a:xfrm>
          <a:prstGeom prst="rect">
            <a:avLst/>
          </a:prstGeom>
          <a:noFill/>
        </p:spPr>
        <p:txBody>
          <a:bodyPr wrap="square" rtlCol="0">
            <a:spAutoFit/>
          </a:bodyPr>
          <a:lstStyle/>
          <a:p>
            <a:pPr algn="ctr"/>
            <a:r>
              <a:rPr kumimoji="1" lang="en-US" altLang="zh-CN" b="1" dirty="0">
                <a:solidFill>
                  <a:srgbClr val="FEFFFF"/>
                </a:solidFill>
                <a:latin typeface="Alibaba PuHuiTi" pitchFamily="18" charset="-122"/>
                <a:ea typeface="Alibaba PuHuiTi" pitchFamily="18" charset="-122"/>
                <a:cs typeface="Alibaba PuHuiTi" pitchFamily="18" charset="-122"/>
              </a:rPr>
              <a:t>DeepSearch Tasks</a:t>
            </a:r>
            <a:r>
              <a:rPr kumimoji="1" lang="zh-CN" altLang="en-US" b="1" dirty="0">
                <a:solidFill>
                  <a:srgbClr val="FEFFFF"/>
                </a:solidFill>
                <a:latin typeface="Alibaba PuHuiTi" pitchFamily="18" charset="-122"/>
                <a:ea typeface="Alibaba PuHuiTi" pitchFamily="18" charset="-122"/>
                <a:cs typeface="Alibaba PuHuiTi" pitchFamily="18" charset="-122"/>
              </a:rPr>
              <a:t>（深度搜索任务）</a:t>
            </a:r>
            <a:endParaRPr kumimoji="1" lang="en-US" altLang="zh-CN" b="1" dirty="0">
              <a:solidFill>
                <a:srgbClr val="FEFFFF"/>
              </a:solidFill>
              <a:latin typeface="Alibaba PuHuiTi" pitchFamily="18" charset="-122"/>
              <a:ea typeface="Alibaba PuHuiTi" pitchFamily="18" charset="-122"/>
              <a:cs typeface="Alibaba PuHuiTi" pitchFamily="18" charset="-122"/>
            </a:endParaRPr>
          </a:p>
        </p:txBody>
      </p:sp>
      <p:sp>
        <p:nvSpPr>
          <p:cNvPr id="65" name="TextBox 47"/>
          <p:cNvSpPr txBox="1"/>
          <p:nvPr/>
        </p:nvSpPr>
        <p:spPr>
          <a:xfrm>
            <a:off x="5995670" y="1383665"/>
            <a:ext cx="5200015" cy="1491615"/>
          </a:xfrm>
          <a:prstGeom prst="rect">
            <a:avLst/>
          </a:prstGeom>
          <a:noFill/>
        </p:spPr>
        <p:txBody>
          <a:bodyPr wrap="square" rtlCol="0" anchor="t">
            <a:spAutoFit/>
          </a:bodyPr>
          <a:lstStyle/>
          <a:p>
            <a:pPr marL="660400" lvl="1" indent="-203200" algn="just">
              <a:lnSpc>
                <a:spcPct val="100000"/>
              </a:lnSpc>
              <a:buClr>
                <a:srgbClr val="000000"/>
              </a:buClr>
              <a:buChar char="•"/>
            </a:pP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AIME24</a:t>
            </a:r>
            <a:r>
              <a:rPr lang="en-US" sz="1400">
                <a:solidFill>
                  <a:srgbClr val="000000"/>
                </a:solidFill>
                <a:latin typeface="微软雅黑"/>
                <a:ea typeface="微软雅黑"/>
                <a:cs typeface="微软雅黑"/>
                <a:sym typeface="微软雅黑"/>
              </a:rPr>
              <a:t>：</a:t>
            </a: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2024</a:t>
            </a:r>
            <a:r>
              <a:rPr lang="en-US" sz="1400">
                <a:solidFill>
                  <a:srgbClr val="000000"/>
                </a:solidFill>
                <a:latin typeface="微软雅黑"/>
                <a:ea typeface="微软雅黑"/>
                <a:cs typeface="微软雅黑"/>
                <a:sym typeface="微软雅黑"/>
              </a:rPr>
              <a:t>年美国数学竞赛的</a:t>
            </a: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30</a:t>
            </a:r>
            <a:r>
              <a:rPr lang="en-US" sz="1400">
                <a:solidFill>
                  <a:srgbClr val="000000"/>
                </a:solidFill>
                <a:latin typeface="微软雅黑"/>
                <a:ea typeface="微软雅黑"/>
                <a:cs typeface="微软雅黑"/>
                <a:sym typeface="微软雅黑"/>
              </a:rPr>
              <a:t>道高难度数学题。</a:t>
            </a:r>
            <a:endParaRPr lang="en-US" sz="1400" b="0" i="0" u="none" strike="noStrike">
              <a:solidFill>
                <a:srgbClr val="000000"/>
              </a:solidFill>
              <a:latin typeface="微软雅黑"/>
              <a:ea typeface="微软雅黑"/>
              <a:cs typeface="微软雅黑"/>
              <a:sym typeface="微软雅黑"/>
            </a:endParaRPr>
          </a:p>
          <a:p>
            <a:pPr marL="660400" lvl="1" indent="-203200" algn="just">
              <a:lnSpc>
                <a:spcPct val="100000"/>
              </a:lnSpc>
              <a:buClr>
                <a:srgbClr val="000000"/>
              </a:buClr>
              <a:buChar char="•"/>
            </a:pP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AIME25</a:t>
            </a:r>
            <a:r>
              <a:rPr lang="en-US" sz="1400">
                <a:solidFill>
                  <a:srgbClr val="000000"/>
                </a:solidFill>
                <a:latin typeface="微软雅黑"/>
                <a:ea typeface="微软雅黑"/>
                <a:cs typeface="微软雅黑"/>
                <a:sym typeface="微软雅黑"/>
              </a:rPr>
              <a:t>：</a:t>
            </a: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2025</a:t>
            </a:r>
            <a:r>
              <a:rPr lang="en-US" sz="1400">
                <a:solidFill>
                  <a:srgbClr val="000000"/>
                </a:solidFill>
                <a:latin typeface="微软雅黑"/>
                <a:ea typeface="微软雅黑"/>
                <a:cs typeface="微软雅黑"/>
                <a:sym typeface="微软雅黑"/>
              </a:rPr>
              <a:t>年美国数学竞赛的</a:t>
            </a: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30</a:t>
            </a:r>
            <a:r>
              <a:rPr lang="en-US" sz="1400">
                <a:solidFill>
                  <a:srgbClr val="000000"/>
                </a:solidFill>
                <a:latin typeface="微软雅黑"/>
                <a:ea typeface="微软雅黑"/>
                <a:cs typeface="微软雅黑"/>
                <a:sym typeface="微软雅黑"/>
              </a:rPr>
              <a:t>道挑战性数学问题。</a:t>
            </a:r>
            <a:endParaRPr lang="en-US" sz="1400" b="0" i="0" u="none" strike="noStrike">
              <a:solidFill>
                <a:srgbClr val="000000"/>
              </a:solidFill>
              <a:latin typeface="微软雅黑"/>
              <a:ea typeface="微软雅黑"/>
              <a:cs typeface="微软雅黑"/>
              <a:sym typeface="微软雅黑"/>
            </a:endParaRPr>
          </a:p>
          <a:p>
            <a:pPr marL="660400" lvl="1" indent="-203200" algn="just">
              <a:lnSpc>
                <a:spcPct val="100000"/>
              </a:lnSpc>
              <a:buClr>
                <a:srgbClr val="000000"/>
              </a:buClr>
              <a:buChar char="•"/>
            </a:pP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GSM8K</a:t>
            </a:r>
            <a:r>
              <a:rPr lang="en-US" sz="1400">
                <a:solidFill>
                  <a:srgbClr val="000000"/>
                </a:solidFill>
                <a:latin typeface="微软雅黑"/>
                <a:ea typeface="微软雅黑"/>
                <a:cs typeface="微软雅黑"/>
                <a:sym typeface="微软雅黑"/>
              </a:rPr>
              <a:t>：小学水平文字题的数学推理基准数据集。</a:t>
            </a:r>
            <a:endParaRPr lang="en-US" sz="1400" b="0" i="0" u="none" strike="noStrike">
              <a:solidFill>
                <a:srgbClr val="000000"/>
              </a:solidFill>
              <a:latin typeface="微软雅黑"/>
              <a:ea typeface="微软雅黑"/>
              <a:cs typeface="微软雅黑"/>
              <a:sym typeface="微软雅黑"/>
            </a:endParaRPr>
          </a:p>
          <a:p>
            <a:pPr marL="660400" lvl="1" indent="-203200" algn="just">
              <a:lnSpc>
                <a:spcPct val="100000"/>
              </a:lnSpc>
              <a:buClr>
                <a:srgbClr val="000000"/>
              </a:buClr>
              <a:buChar char="•"/>
            </a:pP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MATH</a:t>
            </a:r>
            <a:r>
              <a:rPr lang="en-US" sz="1400">
                <a:solidFill>
                  <a:srgbClr val="000000"/>
                </a:solidFill>
                <a:latin typeface="微软雅黑"/>
                <a:ea typeface="微软雅黑"/>
                <a:cs typeface="微软雅黑"/>
                <a:sym typeface="微软雅黑"/>
              </a:rPr>
              <a:t>：高难度高中数学问题，主题多样。</a:t>
            </a:r>
            <a:endParaRPr lang="en-US" sz="1400" b="0" i="0" u="none" strike="noStrike">
              <a:solidFill>
                <a:srgbClr val="000000"/>
              </a:solidFill>
              <a:latin typeface="微软雅黑"/>
              <a:ea typeface="微软雅黑"/>
              <a:cs typeface="微软雅黑"/>
              <a:sym typeface="微软雅黑"/>
            </a:endParaRPr>
          </a:p>
          <a:p>
            <a:pPr marL="660400" lvl="1" indent="-203200" algn="just">
              <a:lnSpc>
                <a:spcPct val="100000"/>
              </a:lnSpc>
              <a:buClr>
                <a:srgbClr val="000000"/>
              </a:buClr>
              <a:buChar char="•"/>
            </a:pP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MATH500</a:t>
            </a:r>
            <a:r>
              <a:rPr lang="en-US" sz="1400">
                <a:solidFill>
                  <a:srgbClr val="000000"/>
                </a:solidFill>
                <a:latin typeface="微软雅黑"/>
                <a:ea typeface="微软雅黑"/>
                <a:cs typeface="微软雅黑"/>
                <a:sym typeface="微软雅黑"/>
              </a:rPr>
              <a:t>：</a:t>
            </a: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500</a:t>
            </a:r>
            <a:r>
              <a:rPr lang="en-US" sz="1400">
                <a:solidFill>
                  <a:srgbClr val="000000"/>
                </a:solidFill>
                <a:latin typeface="微软雅黑"/>
                <a:ea typeface="微软雅黑"/>
                <a:cs typeface="微软雅黑"/>
                <a:sym typeface="微软雅黑"/>
              </a:rPr>
              <a:t>道数学问题，评估语言模型的推理能力。</a:t>
            </a:r>
            <a:endParaRPr lang="en-US" sz="1400" b="0" i="0" u="none" strike="noStrike">
              <a:solidFill>
                <a:srgbClr val="000000"/>
              </a:solidFill>
              <a:latin typeface="微软雅黑"/>
              <a:ea typeface="微软雅黑"/>
              <a:cs typeface="微软雅黑"/>
              <a:sym typeface="微软雅黑"/>
            </a:endParaRPr>
          </a:p>
          <a:p>
            <a:pPr marL="228600" indent="-228600" algn="just">
              <a:lnSpc>
                <a:spcPct val="150000"/>
              </a:lnSpc>
              <a:spcAft>
                <a:spcPts val="500"/>
              </a:spcAft>
              <a:buFont typeface="+mn-ea"/>
              <a:buAutoNum type="circleNumDbPlain"/>
            </a:pPr>
            <a:endParaRPr lang="en-US" altLang="zh-CN" sz="1400" b="0" i="0" u="none" strike="noStrike" dirty="0">
              <a:solidFill>
                <a:srgbClr val="000000"/>
              </a:solidFill>
              <a:effectLst/>
              <a:latin typeface="微软雅黑"/>
              <a:ea typeface="微软雅黑"/>
              <a:cs typeface="微软雅黑"/>
              <a:sym typeface="微软雅黑"/>
            </a:endParaRPr>
          </a:p>
        </p:txBody>
      </p:sp>
      <p:sp>
        <p:nvSpPr>
          <p:cNvPr id="73" name="TextBox 47"/>
          <p:cNvSpPr txBox="1"/>
          <p:nvPr/>
        </p:nvSpPr>
        <p:spPr>
          <a:xfrm>
            <a:off x="6002020" y="3216275"/>
            <a:ext cx="5199380" cy="1706880"/>
          </a:xfrm>
          <a:prstGeom prst="rect">
            <a:avLst/>
          </a:prstGeom>
          <a:noFill/>
        </p:spPr>
        <p:txBody>
          <a:bodyPr wrap="square" rtlCol="0" anchor="t">
            <a:spAutoFit/>
          </a:bodyPr>
          <a:p>
            <a:pPr marL="660400" lvl="1" indent="-203200" algn="just">
              <a:lnSpc>
                <a:spcPct val="100000"/>
              </a:lnSpc>
              <a:buClr>
                <a:srgbClr val="000000"/>
              </a:buClr>
              <a:buChar char="•"/>
            </a:pP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WebWalker</a:t>
            </a:r>
            <a:r>
              <a:rPr lang="en-US" sz="1400">
                <a:solidFill>
                  <a:srgbClr val="000000"/>
                </a:solidFill>
                <a:latin typeface="微软雅黑"/>
                <a:ea typeface="微软雅黑"/>
                <a:cs typeface="微软雅黑"/>
                <a:sym typeface="微软雅黑"/>
              </a:rPr>
              <a:t>：需要从多个网页收集信息的查询数据集。</a:t>
            </a:r>
            <a:endParaRPr lang="en-US" sz="1400" b="0" i="0" u="none" strike="noStrike">
              <a:solidFill>
                <a:srgbClr val="000000"/>
              </a:solidFill>
              <a:latin typeface="微软雅黑"/>
              <a:ea typeface="微软雅黑"/>
              <a:cs typeface="微软雅黑"/>
              <a:sym typeface="微软雅黑"/>
            </a:endParaRPr>
          </a:p>
          <a:p>
            <a:pPr marL="660400" lvl="1" indent="-203200" algn="just">
              <a:lnSpc>
                <a:spcPct val="100000"/>
              </a:lnSpc>
              <a:buClr>
                <a:srgbClr val="000000"/>
              </a:buClr>
              <a:buChar char="•"/>
            </a:pP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HotPotQA</a:t>
            </a:r>
            <a:r>
              <a:rPr lang="en-US" sz="1400">
                <a:solidFill>
                  <a:srgbClr val="000000"/>
                </a:solidFill>
                <a:latin typeface="微软雅黑"/>
                <a:ea typeface="微软雅黑"/>
                <a:cs typeface="微软雅黑"/>
                <a:sym typeface="微软雅黑"/>
              </a:rPr>
              <a:t>：基于维基百科的多跳问答数据集。</a:t>
            </a:r>
            <a:endParaRPr lang="en-US" sz="1400" b="0" i="0" u="none" strike="noStrike">
              <a:solidFill>
                <a:srgbClr val="000000"/>
              </a:solidFill>
              <a:latin typeface="微软雅黑"/>
              <a:ea typeface="微软雅黑"/>
              <a:cs typeface="微软雅黑"/>
              <a:sym typeface="微软雅黑"/>
            </a:endParaRPr>
          </a:p>
          <a:p>
            <a:pPr marL="660400" lvl="1" indent="-203200" algn="just">
              <a:lnSpc>
                <a:spcPct val="100000"/>
              </a:lnSpc>
              <a:buClr>
                <a:srgbClr val="000000"/>
              </a:buClr>
              <a:buChar char="•"/>
            </a:pP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2WikiMultihopQA</a:t>
            </a:r>
            <a:r>
              <a:rPr lang="en-US" sz="1400">
                <a:solidFill>
                  <a:srgbClr val="000000"/>
                </a:solidFill>
                <a:latin typeface="微软雅黑"/>
                <a:ea typeface="微软雅黑"/>
                <a:cs typeface="微软雅黑"/>
                <a:sym typeface="微软雅黑"/>
              </a:rPr>
              <a:t>：结合维基数据和维基百科的多跳问答数据集。</a:t>
            </a:r>
            <a:endParaRPr lang="en-US" sz="1400" b="0" i="0" u="none" strike="noStrike">
              <a:solidFill>
                <a:srgbClr val="000000"/>
              </a:solidFill>
              <a:latin typeface="微软雅黑"/>
              <a:ea typeface="微软雅黑"/>
              <a:cs typeface="微软雅黑"/>
              <a:sym typeface="微软雅黑"/>
            </a:endParaRPr>
          </a:p>
          <a:p>
            <a:pPr marL="660400" lvl="1" indent="-203200" algn="just">
              <a:lnSpc>
                <a:spcPct val="100000"/>
              </a:lnSpc>
              <a:buClr>
                <a:srgbClr val="000000"/>
              </a:buClr>
              <a:buChar char="•"/>
            </a:pP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Bamboogle</a:t>
            </a:r>
            <a:r>
              <a:rPr lang="en-US" sz="1400">
                <a:solidFill>
                  <a:srgbClr val="000000"/>
                </a:solidFill>
                <a:latin typeface="微软雅黑"/>
                <a:ea typeface="微软雅黑"/>
                <a:cs typeface="微软雅黑"/>
                <a:sym typeface="微软雅黑"/>
              </a:rPr>
              <a:t>：包含复杂多跳推理的问题数据集。</a:t>
            </a:r>
            <a:endParaRPr lang="en-US" sz="1400" b="0" i="0" u="none" strike="noStrike">
              <a:solidFill>
                <a:srgbClr val="000000"/>
              </a:solidFill>
              <a:latin typeface="微软雅黑"/>
              <a:ea typeface="微软雅黑"/>
              <a:cs typeface="微软雅黑"/>
              <a:sym typeface="微软雅黑"/>
            </a:endParaRPr>
          </a:p>
          <a:p>
            <a:pPr marL="660400" lvl="1" indent="-203200" algn="just">
              <a:lnSpc>
                <a:spcPct val="100000"/>
              </a:lnSpc>
              <a:buClr>
                <a:srgbClr val="000000"/>
              </a:buClr>
              <a:buChar char="•"/>
            </a:pP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Musique</a:t>
            </a:r>
            <a:r>
              <a:rPr lang="en-US" sz="1400">
                <a:solidFill>
                  <a:srgbClr val="000000"/>
                </a:solidFill>
                <a:latin typeface="微软雅黑"/>
                <a:ea typeface="微软雅黑"/>
                <a:cs typeface="微软雅黑"/>
                <a:sym typeface="微软雅黑"/>
              </a:rPr>
              <a:t>：依赖前一步推理信息的高难度多跳推理数据集。</a:t>
            </a:r>
            <a:endParaRPr lang="en-US" sz="1400" b="0" i="0" u="none" strike="noStrike">
              <a:solidFill>
                <a:srgbClr val="000000"/>
              </a:solidFill>
              <a:latin typeface="微软雅黑"/>
              <a:ea typeface="微软雅黑"/>
              <a:cs typeface="微软雅黑"/>
              <a:sym typeface="微软雅黑"/>
            </a:endParaRPr>
          </a:p>
          <a:p>
            <a:pPr marL="228600" indent="-228600" algn="just">
              <a:lnSpc>
                <a:spcPct val="150000"/>
              </a:lnSpc>
              <a:spcAft>
                <a:spcPts val="500"/>
              </a:spcAft>
              <a:buFont typeface="+mn-ea"/>
              <a:buAutoNum type="circleNumDbPlain"/>
            </a:pPr>
            <a:endParaRPr lang="en-US" altLang="zh-CN" sz="1400" b="0" i="0" u="none" strike="noStrike" dirty="0">
              <a:solidFill>
                <a:srgbClr val="000000"/>
              </a:solidFill>
              <a:effectLst/>
              <a:latin typeface="微软雅黑"/>
              <a:ea typeface="微软雅黑"/>
              <a:cs typeface="微软雅黑"/>
              <a:sym typeface="微软雅黑"/>
            </a:endParaRPr>
          </a:p>
        </p:txBody>
      </p:sp>
      <p:sp>
        <p:nvSpPr>
          <p:cNvPr id="74" name="TextBox 47"/>
          <p:cNvSpPr txBox="1"/>
          <p:nvPr/>
        </p:nvSpPr>
        <p:spPr>
          <a:xfrm>
            <a:off x="5995035" y="5192395"/>
            <a:ext cx="5208270" cy="1706880"/>
          </a:xfrm>
          <a:prstGeom prst="rect">
            <a:avLst/>
          </a:prstGeom>
          <a:noFill/>
        </p:spPr>
        <p:txBody>
          <a:bodyPr wrap="square" rtlCol="0" anchor="t">
            <a:spAutoFit/>
          </a:bodyPr>
          <a:lstStyle/>
          <a:p>
            <a:pPr marL="660400" lvl="1" indent="-203200" algn="just">
              <a:lnSpc>
                <a:spcPct val="100000"/>
              </a:lnSpc>
              <a:buClr>
                <a:srgbClr val="000000"/>
              </a:buClr>
              <a:buChar char="•"/>
            </a:pP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GAIA</a:t>
            </a:r>
            <a:r>
              <a:rPr lang="en-US" sz="1400">
                <a:solidFill>
                  <a:srgbClr val="000000"/>
                </a:solidFill>
                <a:latin typeface="微软雅黑"/>
                <a:ea typeface="微软雅黑"/>
                <a:cs typeface="微软雅黑"/>
                <a:sym typeface="微软雅黑"/>
              </a:rPr>
              <a:t>：评估通用</a:t>
            </a: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 AI </a:t>
            </a:r>
            <a:r>
              <a:rPr lang="en-US" sz="1400">
                <a:solidFill>
                  <a:srgbClr val="000000"/>
                </a:solidFill>
                <a:latin typeface="微软雅黑"/>
                <a:ea typeface="微软雅黑"/>
                <a:cs typeface="微软雅黑"/>
                <a:sym typeface="微软雅黑"/>
              </a:rPr>
              <a:t>助手的基准，包含多步骤推理和外部信息检索问题。</a:t>
            </a:r>
            <a:endParaRPr lang="en-US" sz="1400" b="0" i="0" u="none" strike="noStrike">
              <a:solidFill>
                <a:srgbClr val="000000"/>
              </a:solidFill>
              <a:latin typeface="微软雅黑"/>
              <a:ea typeface="微软雅黑"/>
              <a:cs typeface="微软雅黑"/>
              <a:sym typeface="微软雅黑"/>
            </a:endParaRPr>
          </a:p>
          <a:p>
            <a:pPr marL="660400" lvl="1" indent="-203200" algn="just">
              <a:lnSpc>
                <a:spcPct val="100000"/>
              </a:lnSpc>
              <a:buClr>
                <a:srgbClr val="000000"/>
              </a:buClr>
              <a:buChar char="•"/>
            </a:pP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Humanity’s Last Exam </a:t>
            </a:r>
            <a:r>
              <a:rPr lang="en-US" sz="1400">
                <a:solidFill>
                  <a:srgbClr val="000000"/>
                </a:solidFill>
                <a:latin typeface="微软雅黑"/>
                <a:ea typeface="微软雅黑"/>
                <a:cs typeface="微软雅黑"/>
                <a:sym typeface="微软雅黑"/>
              </a:rPr>
              <a:t>：高难度数据集，包含数学、物理和计算机科学问题。</a:t>
            </a:r>
            <a:endParaRPr lang="en-US" sz="1400" b="0" i="0" u="none" strike="noStrike">
              <a:solidFill>
                <a:srgbClr val="000000"/>
              </a:solidFill>
              <a:latin typeface="微软雅黑"/>
              <a:ea typeface="微软雅黑"/>
              <a:cs typeface="微软雅黑"/>
              <a:sym typeface="微软雅黑"/>
            </a:endParaRPr>
          </a:p>
          <a:p>
            <a:pPr marL="660400" lvl="1" indent="-203200" algn="just">
              <a:lnSpc>
                <a:spcPct val="100000"/>
              </a:lnSpc>
              <a:buClr>
                <a:srgbClr val="000000"/>
              </a:buClr>
              <a:buChar char="•"/>
            </a:pP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Xbench-DeepSearch</a:t>
            </a:r>
            <a:r>
              <a:rPr lang="en-US" sz="1400">
                <a:solidFill>
                  <a:srgbClr val="000000"/>
                </a:solidFill>
                <a:latin typeface="微软雅黑"/>
                <a:ea typeface="微软雅黑"/>
                <a:cs typeface="微软雅黑"/>
                <a:sym typeface="微软雅黑"/>
              </a:rPr>
              <a:t>：专家设计需要考察</a:t>
            </a:r>
            <a:r>
              <a:rPr lang="en-US" sz="1400">
                <a:solidFill>
                  <a:srgbClr val="000000"/>
                </a:solidFill>
                <a:latin typeface="微软雅黑"/>
                <a:ea typeface="微软雅黑"/>
                <a:cs typeface="微软雅黑"/>
                <a:sym typeface="Times New Roman" panose="02020503050405090304"/>
              </a:rPr>
              <a:t>规划搜索推理</a:t>
            </a:r>
            <a:r>
              <a:rPr lang="en-US" sz="1400">
                <a:solidFill>
                  <a:srgbClr val="000000"/>
                </a:solidFill>
                <a:latin typeface="微软雅黑"/>
                <a:ea typeface="微软雅黑"/>
                <a:cs typeface="微软雅黑"/>
                <a:sym typeface="微软雅黑"/>
              </a:rPr>
              <a:t>的全链路</a:t>
            </a:r>
            <a:r>
              <a:rPr lang="en-US" sz="1400">
                <a:solidFill>
                  <a:srgbClr val="000000"/>
                </a:solidFill>
                <a:latin typeface="Times New Roman" panose="02020503050405090304"/>
                <a:ea typeface="Times New Roman" panose="02020503050405090304"/>
                <a:cs typeface="Times New Roman" panose="02020503050405090304"/>
                <a:sym typeface="Times New Roman" panose="02020503050405090304"/>
              </a:rPr>
              <a:t>agent</a:t>
            </a:r>
            <a:r>
              <a:rPr lang="en-US" sz="1400">
                <a:solidFill>
                  <a:srgbClr val="000000"/>
                </a:solidFill>
                <a:latin typeface="微软雅黑"/>
                <a:ea typeface="微软雅黑"/>
                <a:cs typeface="微软雅黑"/>
                <a:sym typeface="微软雅黑"/>
              </a:rPr>
              <a:t>能力。</a:t>
            </a:r>
            <a:endParaRPr lang="en-US" sz="1400" b="0" i="0" u="none" strike="noStrike">
              <a:solidFill>
                <a:srgbClr val="000000"/>
              </a:solidFill>
              <a:latin typeface="微软雅黑"/>
              <a:ea typeface="微软雅黑"/>
              <a:cs typeface="微软雅黑"/>
              <a:sym typeface="微软雅黑"/>
            </a:endParaRPr>
          </a:p>
          <a:p>
            <a:pPr marL="228600" indent="-228600" algn="just">
              <a:lnSpc>
                <a:spcPct val="150000"/>
              </a:lnSpc>
              <a:spcAft>
                <a:spcPts val="500"/>
              </a:spcAft>
              <a:buFont typeface="+mn-ea"/>
              <a:buAutoNum type="circleNumDbPlain"/>
            </a:pPr>
            <a:endParaRPr lang="en-US" altLang="zh-CN" sz="1400" b="0" i="0" u="none" strike="noStrike" dirty="0">
              <a:solidFill>
                <a:srgbClr val="000000"/>
              </a:solidFill>
              <a:effectLst/>
              <a:latin typeface="微软雅黑"/>
              <a:ea typeface="微软雅黑"/>
              <a:cs typeface="微软雅黑"/>
              <a:sym typeface="微软雅黑"/>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3550" y="1259840"/>
            <a:ext cx="9937115" cy="1224280"/>
          </a:xfrm>
          <a:prstGeom prst="rect">
            <a:avLst/>
          </a:prstGeom>
          <a:solidFill>
            <a:schemeClr val="accent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灯片编号占位符 5"/>
          <p:cNvSpPr>
            <a:spLocks noGrp="1"/>
          </p:cNvSpPr>
          <p:nvPr>
            <p:ph type="sldNum" sz="quarter" idx="12"/>
          </p:nvPr>
        </p:nvSpPr>
        <p:spPr/>
        <p:txBody>
          <a:bodyPr/>
          <a:lstStyle/>
          <a:p>
            <a:fld id="{ACBE8222-9D24-4439-B089-51A36CE2D633}" type="slidenum">
              <a:rPr lang="zh-CN" altLang="en-US" smtClean="0">
                <a:latin typeface="Times New Roman" panose="02020503050405090304" pitchFamily="18" charset="0"/>
                <a:cs typeface="Times New Roman" panose="02020503050405090304" pitchFamily="18" charset="0"/>
              </a:rPr>
            </a:fld>
            <a:endParaRPr lang="zh-CN" altLang="en-US">
              <a:latin typeface="Times New Roman" panose="02020503050405090304" pitchFamily="18" charset="0"/>
              <a:cs typeface="Times New Roman" panose="02020503050405090304" pitchFamily="18" charset="0"/>
            </a:endParaRPr>
          </a:p>
        </p:txBody>
      </p:sp>
      <p:sp>
        <p:nvSpPr>
          <p:cNvPr id="5" name="Rectangle 3"/>
          <p:cNvSpPr txBox="1">
            <a:spLocks noChangeArrowheads="1"/>
          </p:cNvSpPr>
          <p:nvPr/>
        </p:nvSpPr>
        <p:spPr>
          <a:xfrm>
            <a:off x="555625" y="1290955"/>
            <a:ext cx="9650730" cy="1106805"/>
          </a:xfrm>
          <a:prstGeom prst="rect">
            <a:avLst/>
          </a:prstGeom>
          <a:noFill/>
        </p:spPr>
        <p:txBody>
          <a:bodyPr wrap="square">
            <a:spAutoFit/>
          </a:bodyPr>
          <a:lstStyle>
            <a:lvl1pPr marL="431800" indent="-431800" algn="l" defTabSz="1151890" rtl="0" eaLnBrk="1" latinLnBrk="0" hangingPunct="1">
              <a:spcBef>
                <a:spcPct val="20000"/>
              </a:spcBef>
              <a:buFont typeface="Arial" panose="020B0604020202090204" pitchFamily="34" charset="0"/>
              <a:buChar char="•"/>
              <a:defRPr sz="4000" kern="1200">
                <a:solidFill>
                  <a:schemeClr val="tx1"/>
                </a:solidFill>
                <a:latin typeface="+mn-lt"/>
                <a:ea typeface="+mn-ea"/>
                <a:cs typeface="+mn-cs"/>
              </a:defRPr>
            </a:lvl1pPr>
            <a:lvl2pPr marL="935990" indent="-360045" algn="l" defTabSz="1151890" rtl="0" eaLnBrk="1" latinLnBrk="0" hangingPunct="1">
              <a:spcBef>
                <a:spcPct val="20000"/>
              </a:spcBef>
              <a:buFont typeface="Arial" panose="020B0604020202090204" pitchFamily="34" charset="0"/>
              <a:buChar char="–"/>
              <a:defRPr sz="3500" kern="1200">
                <a:solidFill>
                  <a:schemeClr val="tx1"/>
                </a:solidFill>
                <a:latin typeface="+mn-lt"/>
                <a:ea typeface="+mn-ea"/>
                <a:cs typeface="+mn-cs"/>
              </a:defRPr>
            </a:lvl2pPr>
            <a:lvl3pPr marL="1440180" indent="-288290" algn="l" defTabSz="1151890" rtl="0" eaLnBrk="1" latinLnBrk="0" hangingPunct="1">
              <a:spcBef>
                <a:spcPct val="20000"/>
              </a:spcBef>
              <a:buFont typeface="Arial" panose="020B0604020202090204" pitchFamily="34" charset="0"/>
              <a:buChar char="•"/>
              <a:defRPr sz="3000" kern="1200">
                <a:solidFill>
                  <a:schemeClr val="tx1"/>
                </a:solidFill>
                <a:latin typeface="+mn-lt"/>
                <a:ea typeface="+mn-ea"/>
                <a:cs typeface="+mn-cs"/>
              </a:defRPr>
            </a:lvl3pPr>
            <a:lvl4pPr marL="2016125"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4pPr>
            <a:lvl5pPr marL="2592070"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9pPr>
          </a:lstStyle>
          <a:p>
            <a:pPr marL="0" indent="0" defTabSz="1216025" fontAlgn="base">
              <a:spcBef>
                <a:spcPts val="600"/>
              </a:spcBef>
              <a:buNone/>
            </a:pPr>
            <a:r>
              <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rPr>
              <a:t>实验结果 </a:t>
            </a:r>
            <a:r>
              <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rPr>
              <a:t>- </a:t>
            </a:r>
            <a:r>
              <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rPr>
              <a:t>综合推理任务：</a:t>
            </a:r>
            <a:endPar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endParaRPr>
          </a:p>
          <a:p>
            <a:pPr defTabSz="1216025" fontAlgn="base">
              <a:spcBef>
                <a:spcPts val="600"/>
              </a:spcBef>
            </a:pP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工具提示的</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（TIR prompt）</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方法提升不稳定</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无法挖掘</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优质的工具使用行为。</a:t>
            </a:r>
            <a:endParaRPr lang="zh-CN" altLang="en-US" sz="1800" dirty="0">
              <a:latin typeface="Times New Roman" panose="02020503050405090304" pitchFamily="18" charset="0"/>
              <a:ea typeface="微软雅黑" panose="020B0503020204020204" pitchFamily="34" charset="-122"/>
              <a:cs typeface="Times New Roman" panose="02020503050405090304" pitchFamily="18" charset="0"/>
            </a:endParaRPr>
          </a:p>
          <a:p>
            <a:pPr defTabSz="1216025" fontAlgn="base">
              <a:spcBef>
                <a:spcPts val="600"/>
              </a:spcBef>
            </a:pP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在相同实验设置下，</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ARPO</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在</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10</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个数据集上均优于其他</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4</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种</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RL</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算法，平均准确率提高</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4%。</a:t>
            </a:r>
            <a:endParaRPr lang="zh-CN" altLang="en-US" sz="1800" dirty="0">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3" name="标题 10"/>
          <p:cNvSpPr>
            <a:spLocks noGrp="1"/>
          </p:cNvSpPr>
          <p:nvPr/>
        </p:nvSpPr>
        <p:spPr>
          <a:xfrm>
            <a:off x="555323" y="35819"/>
            <a:ext cx="10643242" cy="868204"/>
          </a:xfrm>
          <a:prstGeom prst="rect">
            <a:avLst/>
          </a:prstGeom>
        </p:spPr>
        <p:txBody>
          <a:bodyPr vert="horz" lIns="91440" tIns="45720" rIns="91440" bIns="45720" rtlCol="0" anchor="ctr">
            <a:normAutofit/>
          </a:bodyPr>
          <a:lstStyle>
            <a:lvl1pPr algn="l" defTabSz="1216025" rtl="0" eaLnBrk="1" latinLnBrk="0" hangingPunct="1">
              <a:spcBef>
                <a:spcPct val="0"/>
              </a:spcBef>
              <a:buNone/>
              <a:defRPr sz="3200" b="1" kern="1200">
                <a:solidFill>
                  <a:schemeClr val="tx1"/>
                </a:solidFill>
                <a:latin typeface="黑体" panose="02010609060101010101" pitchFamily="49" charset="-122"/>
                <a:ea typeface="黑体" panose="02010609060101010101" pitchFamily="49" charset="-122"/>
                <a:cs typeface="+mj-cs"/>
              </a:defRPr>
            </a:lvl1pPr>
          </a:lstStyle>
          <a:p>
            <a:pPr marL="0" marR="0" algn="l">
              <a:lnSpc>
                <a:spcPct val="120000"/>
              </a:lnSpc>
              <a:spcBef>
                <a:spcPts val="0"/>
              </a:spcBef>
              <a:spcAft>
                <a:spcPts val="0"/>
              </a:spcAft>
            </a:pPr>
            <a:r>
              <a:rPr lang="en-US" altLang="zh-CN" sz="2800" b="1" u="none" dirty="0">
                <a:latin typeface="Times New Roman" panose="02020503050405090304" pitchFamily="18" charset="0"/>
                <a:cs typeface="Times New Roman" panose="02020503050405090304" pitchFamily="18" charset="0"/>
              </a:rPr>
              <a:t>ARPO</a:t>
            </a:r>
            <a:r>
              <a:rPr lang="zh-CN" altLang="en-US" sz="2800" b="1" u="none" dirty="0">
                <a:latin typeface="Times New Roman" panose="02020503050405090304" pitchFamily="18" charset="0"/>
                <a:cs typeface="Times New Roman" panose="02020503050405090304" pitchFamily="18" charset="0"/>
              </a:rPr>
              <a:t>：</a:t>
            </a:r>
            <a:r>
              <a:rPr lang="zh-CN" altLang="en-US" sz="2800" b="1" dirty="0">
                <a:latin typeface="Times New Roman" panose="02020503050405090304" pitchFamily="18" charset="0"/>
                <a:cs typeface="Times New Roman" panose="02020503050405090304" pitchFamily="18" charset="0"/>
              </a:rPr>
              <a:t>智能体强化策略优化</a:t>
            </a:r>
            <a:endParaRPr lang="zh-CN" altLang="en-US" sz="2800" b="1" kern="0" dirty="0">
              <a:latin typeface="Times New Roman" panose="02020503050405090304" pitchFamily="18" charset="0"/>
              <a:ea typeface="Cambria Math" panose="02040503050406030204" pitchFamily="18" charset="0"/>
              <a:cs typeface="Times New Roman" panose="02020503050405090304" pitchFamily="18" charset="0"/>
            </a:endParaRPr>
          </a:p>
        </p:txBody>
      </p:sp>
      <p:pic>
        <p:nvPicPr>
          <p:cNvPr id="4" name="图片 3"/>
          <p:cNvPicPr>
            <a:picLocks noChangeAspect="1"/>
          </p:cNvPicPr>
          <p:nvPr/>
        </p:nvPicPr>
        <p:blipFill>
          <a:blip r:embed="rId1"/>
          <a:stretch>
            <a:fillRect/>
          </a:stretch>
        </p:blipFill>
        <p:spPr>
          <a:xfrm>
            <a:off x="1615440" y="2484120"/>
            <a:ext cx="7456805" cy="42608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47650" y="4138930"/>
            <a:ext cx="4630420" cy="1656080"/>
          </a:xfrm>
          <a:prstGeom prst="rect">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247650" y="2266950"/>
            <a:ext cx="4630420" cy="1656080"/>
          </a:xfrm>
          <a:prstGeom prst="rect">
            <a:avLst/>
          </a:prstGeom>
          <a:solidFill>
            <a:schemeClr val="accent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灯片编号占位符 5"/>
          <p:cNvSpPr>
            <a:spLocks noGrp="1"/>
          </p:cNvSpPr>
          <p:nvPr>
            <p:ph type="sldNum" sz="quarter" idx="12"/>
          </p:nvPr>
        </p:nvSpPr>
        <p:spPr/>
        <p:txBody>
          <a:bodyPr/>
          <a:lstStyle/>
          <a:p>
            <a:fld id="{ACBE8222-9D24-4439-B089-51A36CE2D633}" type="slidenum">
              <a:rPr lang="zh-CN" altLang="en-US" smtClean="0">
                <a:latin typeface="Times New Roman" panose="02020503050405090304" pitchFamily="18" charset="0"/>
                <a:cs typeface="Times New Roman" panose="02020503050405090304" pitchFamily="18" charset="0"/>
              </a:rPr>
            </a:fld>
            <a:endParaRPr lang="zh-CN" altLang="en-US">
              <a:latin typeface="Times New Roman" panose="02020503050405090304" pitchFamily="18" charset="0"/>
              <a:cs typeface="Times New Roman" panose="02020503050405090304" pitchFamily="18" charset="0"/>
            </a:endParaRPr>
          </a:p>
        </p:txBody>
      </p:sp>
      <p:sp>
        <p:nvSpPr>
          <p:cNvPr id="5" name="Rectangle 3"/>
          <p:cNvSpPr txBox="1">
            <a:spLocks noChangeArrowheads="1"/>
          </p:cNvSpPr>
          <p:nvPr/>
        </p:nvSpPr>
        <p:spPr>
          <a:xfrm>
            <a:off x="319405" y="1331595"/>
            <a:ext cx="4398645" cy="4307840"/>
          </a:xfrm>
          <a:prstGeom prst="rect">
            <a:avLst/>
          </a:prstGeom>
          <a:noFill/>
        </p:spPr>
        <p:txBody>
          <a:bodyPr wrap="square">
            <a:spAutoFit/>
          </a:bodyPr>
          <a:lstStyle>
            <a:lvl1pPr marL="431800" indent="-431800" algn="l" defTabSz="1151890" rtl="0" eaLnBrk="1" latinLnBrk="0" hangingPunct="1">
              <a:spcBef>
                <a:spcPct val="20000"/>
              </a:spcBef>
              <a:buFont typeface="Arial" panose="020B0604020202090204" pitchFamily="34" charset="0"/>
              <a:buChar char="•"/>
              <a:defRPr sz="4000" kern="1200">
                <a:solidFill>
                  <a:schemeClr val="tx1"/>
                </a:solidFill>
                <a:latin typeface="+mn-lt"/>
                <a:ea typeface="+mn-ea"/>
                <a:cs typeface="+mn-cs"/>
              </a:defRPr>
            </a:lvl1pPr>
            <a:lvl2pPr marL="935990" indent="-360045" algn="l" defTabSz="1151890" rtl="0" eaLnBrk="1" latinLnBrk="0" hangingPunct="1">
              <a:spcBef>
                <a:spcPct val="20000"/>
              </a:spcBef>
              <a:buFont typeface="Arial" panose="020B0604020202090204" pitchFamily="34" charset="0"/>
              <a:buChar char="–"/>
              <a:defRPr sz="3500" kern="1200">
                <a:solidFill>
                  <a:schemeClr val="tx1"/>
                </a:solidFill>
                <a:latin typeface="+mn-lt"/>
                <a:ea typeface="+mn-ea"/>
                <a:cs typeface="+mn-cs"/>
              </a:defRPr>
            </a:lvl2pPr>
            <a:lvl3pPr marL="1440180" indent="-288290" algn="l" defTabSz="1151890" rtl="0" eaLnBrk="1" latinLnBrk="0" hangingPunct="1">
              <a:spcBef>
                <a:spcPct val="20000"/>
              </a:spcBef>
              <a:buFont typeface="Arial" panose="020B0604020202090204" pitchFamily="34" charset="0"/>
              <a:buChar char="•"/>
              <a:defRPr sz="3000" kern="1200">
                <a:solidFill>
                  <a:schemeClr val="tx1"/>
                </a:solidFill>
                <a:latin typeface="+mn-lt"/>
                <a:ea typeface="+mn-ea"/>
                <a:cs typeface="+mn-cs"/>
              </a:defRPr>
            </a:lvl3pPr>
            <a:lvl4pPr marL="2016125"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4pPr>
            <a:lvl5pPr marL="2592070"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9pPr>
          </a:lstStyle>
          <a:p>
            <a:pPr marL="0" indent="0" defTabSz="1216025" fontAlgn="base">
              <a:spcBef>
                <a:spcPts val="600"/>
              </a:spcBef>
              <a:buNone/>
            </a:pPr>
            <a:r>
              <a:rPr lang="zh-CN" altLang="en-US" sz="2400" b="1" dirty="0">
                <a:solidFill>
                  <a:schemeClr val="accent2">
                    <a:lumMod val="75000"/>
                  </a:schemeClr>
                </a:solidFill>
                <a:latin typeface="Times New Roman" panose="02020503050405090304" pitchFamily="18" charset="0"/>
                <a:ea typeface="微软雅黑" panose="020B0503020204020204" pitchFamily="34" charset="-122"/>
                <a:cs typeface="Times New Roman" panose="02020503050405090304" pitchFamily="18" charset="0"/>
              </a:rPr>
              <a:t>实验结果 </a:t>
            </a:r>
            <a:r>
              <a:rPr lang="en-US" altLang="zh-CN" sz="2400" b="1" dirty="0">
                <a:solidFill>
                  <a:schemeClr val="accent2">
                    <a:lumMod val="75000"/>
                  </a:schemeClr>
                </a:solidFill>
                <a:latin typeface="Times New Roman" panose="02020503050405090304" pitchFamily="18" charset="0"/>
                <a:ea typeface="微软雅黑" panose="020B0503020204020204" pitchFamily="34" charset="-122"/>
                <a:cs typeface="Times New Roman" panose="02020503050405090304" pitchFamily="18" charset="0"/>
              </a:rPr>
              <a:t>- </a:t>
            </a:r>
            <a:r>
              <a:rPr lang="zh-CN" altLang="en-US" sz="2400" b="1" dirty="0">
                <a:solidFill>
                  <a:schemeClr val="accent2">
                    <a:lumMod val="75000"/>
                  </a:schemeClr>
                </a:solidFill>
                <a:latin typeface="Times New Roman" panose="02020503050405090304" pitchFamily="18" charset="0"/>
                <a:ea typeface="微软雅黑" panose="020B0503020204020204" pitchFamily="34" charset="-122"/>
                <a:cs typeface="Times New Roman" panose="02020503050405090304" pitchFamily="18" charset="0"/>
              </a:rPr>
              <a:t>深度搜索任务：</a:t>
            </a:r>
            <a:endParaRPr lang="zh-CN" altLang="en-US" sz="2400" b="1" dirty="0">
              <a:solidFill>
                <a:schemeClr val="accent2">
                  <a:lumMod val="75000"/>
                </a:schemeClr>
              </a:solidFill>
              <a:latin typeface="Times New Roman" panose="02020503050405090304" pitchFamily="18" charset="0"/>
              <a:ea typeface="微软雅黑" panose="020B0503020204020204" pitchFamily="34" charset="-122"/>
              <a:cs typeface="Times New Roman" panose="02020503050405090304" pitchFamily="18" charset="0"/>
            </a:endParaRPr>
          </a:p>
          <a:p>
            <a:pPr marL="0" indent="0" defTabSz="1216025" fontAlgn="base">
              <a:spcBef>
                <a:spcPts val="600"/>
              </a:spcBef>
              <a:buNone/>
            </a:pPr>
            <a:endPar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endParaRPr>
          </a:p>
          <a:p>
            <a:pPr marL="0" indent="0" defTabSz="1216025" fontAlgn="base">
              <a:spcBef>
                <a:spcPts val="600"/>
              </a:spcBef>
              <a:buNone/>
            </a:pPr>
            <a:endPar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endParaRPr>
          </a:p>
          <a:p>
            <a:pPr defTabSz="1216025" fontAlgn="base">
              <a:spcBef>
                <a:spcPts val="600"/>
              </a:spcBef>
            </a:pPr>
            <a:r>
              <a:rPr lang="zh-CN" altLang="en-US" sz="1800" b="1" dirty="0">
                <a:latin typeface="Times New Roman" panose="02020503050405090304" pitchFamily="18" charset="0"/>
                <a:ea typeface="微软雅黑" panose="020B0503020204020204" pitchFamily="34" charset="-122"/>
                <a:cs typeface="Times New Roman" panose="02020503050405090304" pitchFamily="18" charset="0"/>
              </a:rPr>
              <a:t>深度搜索领域的泛化能力</a:t>
            </a:r>
            <a:r>
              <a:rPr lang="en-US" altLang="zh-CN" sz="1800" b="1" dirty="0">
                <a:latin typeface="Times New Roman" panose="02020503050405090304" pitchFamily="18" charset="0"/>
                <a:ea typeface="微软雅黑" panose="020B0503020204020204" pitchFamily="34" charset="-122"/>
                <a:cs typeface="Times New Roman" panose="02020503050405090304" pitchFamily="18" charset="0"/>
              </a:rPr>
              <a:t>：</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ARPO</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仅仅</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RL</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了</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1k</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条样本</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在</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Qwen3-14B</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模型在</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HLE</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和</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GAIA</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基准上的</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pass@1</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得分达到</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10.0%</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和</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43.2%</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a:t>
            </a:r>
            <a:endParaRPr lang="zh-CN" altLang="en-US" sz="1800" dirty="0">
              <a:latin typeface="Times New Roman" panose="02020503050405090304" pitchFamily="18" charset="0"/>
              <a:ea typeface="微软雅黑" panose="020B0503020204020204" pitchFamily="34" charset="-122"/>
              <a:cs typeface="Times New Roman" panose="02020503050405090304" pitchFamily="18" charset="0"/>
            </a:endParaRPr>
          </a:p>
          <a:p>
            <a:pPr marL="0" indent="0" defTabSz="1216025" fontAlgn="base">
              <a:spcBef>
                <a:spcPts val="600"/>
              </a:spcBef>
              <a:buNone/>
            </a:pPr>
            <a:endParaRPr lang="zh-CN" altLang="en-US" sz="1800" dirty="0">
              <a:latin typeface="Times New Roman" panose="02020503050405090304" pitchFamily="18" charset="0"/>
              <a:ea typeface="微软雅黑" panose="020B0503020204020204" pitchFamily="34" charset="-122"/>
              <a:cs typeface="Times New Roman" panose="02020503050405090304" pitchFamily="18" charset="0"/>
            </a:endParaRPr>
          </a:p>
          <a:p>
            <a:pPr marL="0" indent="0" defTabSz="1216025" fontAlgn="base">
              <a:spcBef>
                <a:spcPts val="600"/>
              </a:spcBef>
              <a:buNone/>
            </a:pPr>
            <a:endParaRPr lang="zh-CN" altLang="en-US" sz="1800" dirty="0">
              <a:latin typeface="Times New Roman" panose="02020503050405090304" pitchFamily="18" charset="0"/>
              <a:ea typeface="微软雅黑" panose="020B0503020204020204" pitchFamily="34" charset="-122"/>
              <a:cs typeface="Times New Roman" panose="02020503050405090304" pitchFamily="18" charset="0"/>
            </a:endParaRPr>
          </a:p>
          <a:p>
            <a:pPr defTabSz="1216025" fontAlgn="base">
              <a:spcBef>
                <a:spcPts val="600"/>
              </a:spcBef>
            </a:pPr>
            <a:r>
              <a:rPr lang="zh-CN" altLang="en-US" sz="1800" b="1" dirty="0">
                <a:latin typeface="Times New Roman" panose="02020503050405090304" pitchFamily="18" charset="0"/>
                <a:ea typeface="微软雅黑" panose="020B0503020204020204" pitchFamily="34" charset="-122"/>
                <a:cs typeface="Times New Roman" panose="02020503050405090304" pitchFamily="18" charset="0"/>
              </a:rPr>
              <a:t>步骤级工具使用行为探索的重要性</a:t>
            </a:r>
            <a:r>
              <a:rPr lang="en-US" altLang="zh-CN" sz="1800" b="1" dirty="0">
                <a:latin typeface="Times New Roman" panose="02020503050405090304" pitchFamily="18" charset="0"/>
                <a:ea typeface="微软雅黑" panose="020B0503020204020204" pitchFamily="34" charset="-122"/>
                <a:cs typeface="Times New Roman" panose="02020503050405090304" pitchFamily="18" charset="0"/>
              </a:rPr>
              <a:t>：</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ARPO</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在平均性能和单项基准测试中均优于</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GRPO</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，在</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GAIA</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和</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WebwalkerQA</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基准上有显著的</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6%</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提升。</a:t>
            </a:r>
            <a:endParaRPr lang="zh-CN" altLang="en-US" sz="1800" dirty="0">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3" name="标题 10"/>
          <p:cNvSpPr>
            <a:spLocks noGrp="1"/>
          </p:cNvSpPr>
          <p:nvPr/>
        </p:nvSpPr>
        <p:spPr>
          <a:xfrm>
            <a:off x="555323" y="35819"/>
            <a:ext cx="10643242" cy="868204"/>
          </a:xfrm>
          <a:prstGeom prst="rect">
            <a:avLst/>
          </a:prstGeom>
        </p:spPr>
        <p:txBody>
          <a:bodyPr vert="horz" lIns="91440" tIns="45720" rIns="91440" bIns="45720" rtlCol="0" anchor="ctr">
            <a:normAutofit/>
          </a:bodyPr>
          <a:lstStyle>
            <a:lvl1pPr algn="l" defTabSz="1216025" rtl="0" eaLnBrk="1" latinLnBrk="0" hangingPunct="1">
              <a:spcBef>
                <a:spcPct val="0"/>
              </a:spcBef>
              <a:buNone/>
              <a:defRPr sz="3200" b="1" kern="1200">
                <a:solidFill>
                  <a:schemeClr val="tx1"/>
                </a:solidFill>
                <a:latin typeface="黑体" panose="02010609060101010101" pitchFamily="49" charset="-122"/>
                <a:ea typeface="黑体" panose="02010609060101010101" pitchFamily="49" charset="-122"/>
                <a:cs typeface="+mj-cs"/>
              </a:defRPr>
            </a:lvl1pPr>
          </a:lstStyle>
          <a:p>
            <a:pPr marL="0" marR="0" algn="l">
              <a:lnSpc>
                <a:spcPct val="120000"/>
              </a:lnSpc>
              <a:spcBef>
                <a:spcPts val="0"/>
              </a:spcBef>
              <a:spcAft>
                <a:spcPts val="0"/>
              </a:spcAft>
            </a:pPr>
            <a:r>
              <a:rPr lang="en-US" altLang="zh-CN" sz="2800" b="1" u="none" dirty="0">
                <a:latin typeface="Times New Roman" panose="02020503050405090304" pitchFamily="18" charset="0"/>
                <a:cs typeface="Times New Roman" panose="02020503050405090304" pitchFamily="18" charset="0"/>
              </a:rPr>
              <a:t>ARPO</a:t>
            </a:r>
            <a:r>
              <a:rPr lang="zh-CN" altLang="en-US" sz="2800" b="1" u="none" dirty="0">
                <a:latin typeface="Times New Roman" panose="02020503050405090304" pitchFamily="18" charset="0"/>
                <a:cs typeface="Times New Roman" panose="02020503050405090304" pitchFamily="18" charset="0"/>
              </a:rPr>
              <a:t>：</a:t>
            </a:r>
            <a:r>
              <a:rPr lang="zh-CN" altLang="en-US" sz="2800" b="1" dirty="0">
                <a:latin typeface="Times New Roman" panose="02020503050405090304" pitchFamily="18" charset="0"/>
                <a:cs typeface="Times New Roman" panose="02020503050405090304" pitchFamily="18" charset="0"/>
              </a:rPr>
              <a:t>智能体强化策略优化</a:t>
            </a:r>
            <a:endParaRPr lang="zh-CN" altLang="en-US" sz="2800" b="1" kern="0" dirty="0">
              <a:latin typeface="Times New Roman" panose="02020503050405090304" pitchFamily="18" charset="0"/>
              <a:ea typeface="Cambria Math" panose="02040503050406030204" pitchFamily="18" charset="0"/>
              <a:cs typeface="Times New Roman" panose="02020503050405090304" pitchFamily="18" charset="0"/>
            </a:endParaRPr>
          </a:p>
        </p:txBody>
      </p:sp>
      <p:pic>
        <p:nvPicPr>
          <p:cNvPr id="2" name="图片 1"/>
          <p:cNvPicPr>
            <a:picLocks noChangeAspect="1"/>
          </p:cNvPicPr>
          <p:nvPr/>
        </p:nvPicPr>
        <p:blipFill>
          <a:blip r:embed="rId1"/>
          <a:stretch>
            <a:fillRect/>
          </a:stretch>
        </p:blipFill>
        <p:spPr>
          <a:xfrm>
            <a:off x="5259705" y="1270000"/>
            <a:ext cx="6386195" cy="49739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8770" y="4928870"/>
            <a:ext cx="6886575" cy="1618615"/>
          </a:xfrm>
          <a:prstGeom prst="rect">
            <a:avLst/>
          </a:prstGeom>
          <a:solidFill>
            <a:schemeClr val="tx2">
              <a:lumMod val="40000"/>
              <a:lumOff val="6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318770" y="3477260"/>
            <a:ext cx="6886575" cy="1323340"/>
          </a:xfrm>
          <a:prstGeom prst="rect">
            <a:avLst/>
          </a:prstGeom>
          <a:solidFill>
            <a:schemeClr val="tx2">
              <a:lumMod val="20000"/>
              <a:lumOff val="8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灯片编号占位符 5"/>
          <p:cNvSpPr>
            <a:spLocks noGrp="1"/>
          </p:cNvSpPr>
          <p:nvPr>
            <p:ph type="sldNum" sz="quarter" idx="12"/>
          </p:nvPr>
        </p:nvSpPr>
        <p:spPr/>
        <p:txBody>
          <a:bodyPr/>
          <a:lstStyle/>
          <a:p>
            <a:fld id="{ACBE8222-9D24-4439-B089-51A36CE2D633}" type="slidenum">
              <a:rPr lang="zh-CN" altLang="en-US" smtClean="0">
                <a:latin typeface="Times New Roman" panose="02020503050405090304" pitchFamily="18" charset="0"/>
                <a:cs typeface="Times New Roman" panose="02020503050405090304" pitchFamily="18" charset="0"/>
              </a:rPr>
            </a:fld>
            <a:endParaRPr lang="zh-CN" altLang="en-US">
              <a:latin typeface="Times New Roman" panose="02020503050405090304" pitchFamily="18" charset="0"/>
              <a:cs typeface="Times New Roman" panose="02020503050405090304" pitchFamily="18" charset="0"/>
            </a:endParaRPr>
          </a:p>
        </p:txBody>
      </p:sp>
      <p:sp>
        <p:nvSpPr>
          <p:cNvPr id="5" name="Rectangle 3"/>
          <p:cNvSpPr txBox="1">
            <a:spLocks noChangeArrowheads="1"/>
          </p:cNvSpPr>
          <p:nvPr/>
        </p:nvSpPr>
        <p:spPr>
          <a:xfrm>
            <a:off x="575310" y="3600450"/>
            <a:ext cx="6419850" cy="2959735"/>
          </a:xfrm>
          <a:prstGeom prst="rect">
            <a:avLst/>
          </a:prstGeom>
          <a:noFill/>
        </p:spPr>
        <p:txBody>
          <a:bodyPr wrap="square">
            <a:noAutofit/>
          </a:bodyPr>
          <a:lstStyle>
            <a:lvl1pPr marL="431800" indent="-431800" algn="l" defTabSz="1151890" rtl="0" eaLnBrk="1" latinLnBrk="0" hangingPunct="1">
              <a:spcBef>
                <a:spcPct val="20000"/>
              </a:spcBef>
              <a:buFont typeface="Arial" panose="020B0604020202090204" pitchFamily="34" charset="0"/>
              <a:buChar char="•"/>
              <a:defRPr sz="4000" kern="1200">
                <a:solidFill>
                  <a:schemeClr val="tx1"/>
                </a:solidFill>
                <a:latin typeface="+mn-lt"/>
                <a:ea typeface="+mn-ea"/>
                <a:cs typeface="+mn-cs"/>
              </a:defRPr>
            </a:lvl1pPr>
            <a:lvl2pPr marL="935990" indent="-360045" algn="l" defTabSz="1151890" rtl="0" eaLnBrk="1" latinLnBrk="0" hangingPunct="1">
              <a:spcBef>
                <a:spcPct val="20000"/>
              </a:spcBef>
              <a:buFont typeface="Arial" panose="020B0604020202090204" pitchFamily="34" charset="0"/>
              <a:buChar char="–"/>
              <a:defRPr sz="3500" kern="1200">
                <a:solidFill>
                  <a:schemeClr val="tx1"/>
                </a:solidFill>
                <a:latin typeface="+mn-lt"/>
                <a:ea typeface="+mn-ea"/>
                <a:cs typeface="+mn-cs"/>
              </a:defRPr>
            </a:lvl2pPr>
            <a:lvl3pPr marL="1440180" indent="-288290" algn="l" defTabSz="1151890" rtl="0" eaLnBrk="1" latinLnBrk="0" hangingPunct="1">
              <a:spcBef>
                <a:spcPct val="20000"/>
              </a:spcBef>
              <a:buFont typeface="Arial" panose="020B0604020202090204" pitchFamily="34" charset="0"/>
              <a:buChar char="•"/>
              <a:defRPr sz="3000" kern="1200">
                <a:solidFill>
                  <a:schemeClr val="tx1"/>
                </a:solidFill>
                <a:latin typeface="+mn-lt"/>
                <a:ea typeface="+mn-ea"/>
                <a:cs typeface="+mn-cs"/>
              </a:defRPr>
            </a:lvl3pPr>
            <a:lvl4pPr marL="2016125"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4pPr>
            <a:lvl5pPr marL="2592070"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9pPr>
          </a:lstStyle>
          <a:p>
            <a:pPr marL="0" indent="0" defTabSz="1216025" fontAlgn="base">
              <a:spcBef>
                <a:spcPts val="600"/>
              </a:spcBef>
              <a:buNone/>
            </a:pPr>
            <a:r>
              <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rPr>
              <a:t>实验结果 </a:t>
            </a:r>
            <a:r>
              <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rPr>
              <a:t>– Pass@K</a:t>
            </a:r>
            <a:r>
              <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rPr>
              <a:t>分析</a:t>
            </a:r>
            <a:r>
              <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rPr>
              <a:t>（</a:t>
            </a:r>
            <a:r>
              <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rPr>
              <a:t>图</a:t>
            </a:r>
            <a:r>
              <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rPr>
              <a:t>1）</a:t>
            </a:r>
            <a:r>
              <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rPr>
              <a:t>：</a:t>
            </a:r>
            <a:endPar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endParaRPr>
          </a:p>
          <a:p>
            <a:pPr defTabSz="1216025" fontAlgn="base">
              <a:spcBef>
                <a:spcPts val="600"/>
              </a:spcBef>
            </a:pP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在经过</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 ARPO </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对齐训练后，</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14B </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模型在</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 Pass@5 </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指标：</a:t>
            </a:r>
            <a:endParaRPr lang="zh-CN" altLang="en-US" sz="1800" dirty="0">
              <a:latin typeface="Times New Roman" panose="02020503050405090304" pitchFamily="18" charset="0"/>
              <a:ea typeface="微软雅黑" panose="020B0503020204020204" pitchFamily="34" charset="-122"/>
              <a:cs typeface="Times New Roman" panose="02020503050405090304" pitchFamily="18" charset="0"/>
            </a:endParaRPr>
          </a:p>
          <a:p>
            <a:pPr defTabSz="1216025" fontAlgn="base">
              <a:spcBef>
                <a:spcPts val="600"/>
              </a:spcBef>
            </a:pPr>
            <a:r>
              <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rPr>
              <a:t>GAIA</a:t>
            </a:r>
            <a:r>
              <a:rPr lang="en-US" altLang="zh-CN"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rPr>
              <a:t>：</a:t>
            </a:r>
            <a:r>
              <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rPr>
              <a:t>61.2%  HLE</a:t>
            </a:r>
            <a:r>
              <a:rPr lang="en-US" altLang="zh-CN"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rPr>
              <a:t>：</a:t>
            </a:r>
            <a:r>
              <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rPr>
              <a:t>24.0%  XBench-DR</a:t>
            </a:r>
            <a:r>
              <a:rPr lang="en-US" altLang="zh-CN"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rPr>
              <a:t>：</a:t>
            </a:r>
            <a:r>
              <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rPr>
              <a:t> 59%</a:t>
            </a:r>
            <a:endPar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endParaRPr>
          </a:p>
          <a:p>
            <a:pPr marL="0" indent="0" defTabSz="1216025" fontAlgn="base">
              <a:spcBef>
                <a:spcPts val="600"/>
              </a:spcBef>
              <a:buNone/>
            </a:pPr>
            <a:endPar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endParaRPr>
          </a:p>
          <a:p>
            <a:pPr marL="0" indent="0" defTabSz="1216025" fontAlgn="base">
              <a:spcBef>
                <a:spcPts val="600"/>
              </a:spcBef>
              <a:buNone/>
            </a:pPr>
            <a:r>
              <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rPr>
              <a:t>实验结果 </a:t>
            </a:r>
            <a:r>
              <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rPr>
              <a:t>– </a:t>
            </a:r>
            <a:r>
              <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rPr>
              <a:t>工具调用分析</a:t>
            </a:r>
            <a:r>
              <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rPr>
              <a:t>（</a:t>
            </a:r>
            <a:r>
              <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rPr>
              <a:t>图</a:t>
            </a:r>
            <a:r>
              <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rPr>
              <a:t>2）</a:t>
            </a:r>
            <a:r>
              <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rPr>
              <a:t>：</a:t>
            </a:r>
            <a:endPar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endParaRPr>
          </a:p>
          <a:p>
            <a:pPr defTabSz="1216025" fontAlgn="base">
              <a:spcBef>
                <a:spcPts val="600"/>
              </a:spcBef>
            </a:pP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ARPO </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在整体准确率上优于</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 GRPO  </a:t>
            </a:r>
            <a:endParaRPr lang="en-US" altLang="zh-CN" sz="1800" dirty="0">
              <a:latin typeface="Times New Roman" panose="02020503050405090304" pitchFamily="18" charset="0"/>
              <a:ea typeface="微软雅黑" panose="020B0503020204020204" pitchFamily="34" charset="-122"/>
              <a:cs typeface="Times New Roman" panose="02020503050405090304" pitchFamily="18" charset="0"/>
            </a:endParaRPr>
          </a:p>
          <a:p>
            <a:pPr defTabSz="1216025" fontAlgn="base">
              <a:spcBef>
                <a:spcPts val="600"/>
              </a:spcBef>
            </a:pP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得益于</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Adaptive Rollout</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机制</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rPr>
              <a:t>，ARPO</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rPr>
              <a:t>训练时</a:t>
            </a:r>
            <a:r>
              <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rPr>
              <a:t>仅使用了</a:t>
            </a:r>
            <a:r>
              <a:rPr lang="en-US" altLang="zh-CN"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rPr>
              <a:t>GRPO</a:t>
            </a:r>
            <a:r>
              <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rPr>
              <a:t>约一半的工具调用次数</a:t>
            </a:r>
            <a:endPar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endParaRPr>
          </a:p>
          <a:p>
            <a:pPr defTabSz="1216025" fontAlgn="base">
              <a:spcBef>
                <a:spcPts val="600"/>
              </a:spcBef>
            </a:pPr>
            <a:endParaRPr lang="en-US" altLang="zh-CN" sz="1800" dirty="0">
              <a:latin typeface="Times New Roman" panose="02020503050405090304" pitchFamily="18" charset="0"/>
              <a:ea typeface="微软雅黑" panose="020B0503020204020204" pitchFamily="34" charset="-122"/>
              <a:cs typeface="Times New Roman" panose="02020503050405090304" pitchFamily="18" charset="0"/>
            </a:endParaRPr>
          </a:p>
          <a:p>
            <a:pPr defTabSz="1216025" fontAlgn="base">
              <a:spcBef>
                <a:spcPts val="600"/>
              </a:spcBef>
            </a:pPr>
            <a:endParaRPr lang="en-US" altLang="zh-CN" sz="1800" dirty="0">
              <a:latin typeface="Times New Roman" panose="02020503050405090304" pitchFamily="18" charset="0"/>
              <a:ea typeface="微软雅黑" panose="020B0503020204020204" pitchFamily="34" charset="-122"/>
              <a:cs typeface="Times New Roman" panose="02020503050405090304" pitchFamily="18" charset="0"/>
            </a:endParaRPr>
          </a:p>
        </p:txBody>
      </p:sp>
      <p:pic>
        <p:nvPicPr>
          <p:cNvPr id="2" name="图片 1"/>
          <p:cNvPicPr>
            <a:picLocks noChangeAspect="1"/>
          </p:cNvPicPr>
          <p:nvPr/>
        </p:nvPicPr>
        <p:blipFill>
          <a:blip r:embed="rId1"/>
          <a:stretch>
            <a:fillRect/>
          </a:stretch>
        </p:blipFill>
        <p:spPr>
          <a:xfrm>
            <a:off x="1715770" y="970915"/>
            <a:ext cx="9080500" cy="2376805"/>
          </a:xfrm>
          <a:prstGeom prst="rect">
            <a:avLst/>
          </a:prstGeom>
        </p:spPr>
      </p:pic>
      <p:pic>
        <p:nvPicPr>
          <p:cNvPr id="7" name="图片 6"/>
          <p:cNvPicPr>
            <a:picLocks noChangeAspect="1"/>
          </p:cNvPicPr>
          <p:nvPr/>
        </p:nvPicPr>
        <p:blipFill>
          <a:blip r:embed="rId2"/>
          <a:stretch>
            <a:fillRect/>
          </a:stretch>
        </p:blipFill>
        <p:spPr>
          <a:xfrm>
            <a:off x="7305040" y="3493135"/>
            <a:ext cx="4267200" cy="2908300"/>
          </a:xfrm>
          <a:prstGeom prst="rect">
            <a:avLst/>
          </a:prstGeom>
        </p:spPr>
      </p:pic>
      <p:sp>
        <p:nvSpPr>
          <p:cNvPr id="15" name="标题 10"/>
          <p:cNvSpPr>
            <a:spLocks noGrp="1"/>
          </p:cNvSpPr>
          <p:nvPr/>
        </p:nvSpPr>
        <p:spPr>
          <a:xfrm>
            <a:off x="555323" y="35819"/>
            <a:ext cx="10643242" cy="868204"/>
          </a:xfrm>
          <a:prstGeom prst="rect">
            <a:avLst/>
          </a:prstGeom>
        </p:spPr>
        <p:txBody>
          <a:bodyPr vert="horz" lIns="91440" tIns="45720" rIns="91440" bIns="45720" rtlCol="0" anchor="ctr">
            <a:normAutofit/>
          </a:bodyPr>
          <a:lstStyle>
            <a:lvl1pPr algn="l" defTabSz="1216025" rtl="0" eaLnBrk="1" latinLnBrk="0" hangingPunct="1">
              <a:spcBef>
                <a:spcPct val="0"/>
              </a:spcBef>
              <a:buNone/>
              <a:defRPr sz="3200" b="1" kern="1200">
                <a:solidFill>
                  <a:schemeClr val="tx1"/>
                </a:solidFill>
                <a:latin typeface="黑体" panose="02010609060101010101" pitchFamily="49" charset="-122"/>
                <a:ea typeface="黑体" panose="02010609060101010101" pitchFamily="49" charset="-122"/>
                <a:cs typeface="+mj-cs"/>
              </a:defRPr>
            </a:lvl1pPr>
          </a:lstStyle>
          <a:p>
            <a:pPr marL="0" marR="0" algn="l">
              <a:lnSpc>
                <a:spcPct val="120000"/>
              </a:lnSpc>
              <a:spcBef>
                <a:spcPts val="0"/>
              </a:spcBef>
              <a:spcAft>
                <a:spcPts val="0"/>
              </a:spcAft>
            </a:pPr>
            <a:r>
              <a:rPr lang="en-US" altLang="zh-CN" sz="2800" b="1" u="none" dirty="0">
                <a:latin typeface="Times New Roman" panose="02020503050405090304" pitchFamily="18" charset="0"/>
                <a:cs typeface="Times New Roman" panose="02020503050405090304" pitchFamily="18" charset="0"/>
              </a:rPr>
              <a:t>ARPO</a:t>
            </a:r>
            <a:r>
              <a:rPr lang="zh-CN" altLang="en-US" sz="2800" b="1" u="none" dirty="0">
                <a:latin typeface="Times New Roman" panose="02020503050405090304" pitchFamily="18" charset="0"/>
                <a:cs typeface="Times New Roman" panose="02020503050405090304" pitchFamily="18" charset="0"/>
              </a:rPr>
              <a:t>：</a:t>
            </a:r>
            <a:r>
              <a:rPr lang="zh-CN" altLang="en-US" sz="2800" b="1" dirty="0">
                <a:latin typeface="Times New Roman" panose="02020503050405090304" pitchFamily="18" charset="0"/>
                <a:cs typeface="Times New Roman" panose="02020503050405090304" pitchFamily="18" charset="0"/>
              </a:rPr>
              <a:t>智能体强化策略优化</a:t>
            </a:r>
            <a:endParaRPr lang="zh-CN" altLang="en-US" sz="2800" b="1" kern="0" dirty="0">
              <a:latin typeface="Times New Roman" panose="02020503050405090304" pitchFamily="18" charset="0"/>
              <a:ea typeface="Cambria Math" panose="02040503050406030204" pitchFamily="18" charset="0"/>
              <a:cs typeface="Times New Roman" panose="02020503050405090304" pitchFamily="18" charset="0"/>
            </a:endParaRPr>
          </a:p>
        </p:txBody>
      </p:sp>
      <p:sp>
        <p:nvSpPr>
          <p:cNvPr id="3" name="文本框 2"/>
          <p:cNvSpPr txBox="1"/>
          <p:nvPr/>
        </p:nvSpPr>
        <p:spPr>
          <a:xfrm>
            <a:off x="5645150" y="3133090"/>
            <a:ext cx="1506220" cy="215900"/>
          </a:xfrm>
          <a:prstGeom prst="rect">
            <a:avLst/>
          </a:prstGeom>
          <a:noFill/>
        </p:spPr>
        <p:txBody>
          <a:bodyPr wrap="square" rtlCol="0" anchor="t">
            <a:noAutofit/>
          </a:bodyPr>
          <a:p>
            <a:r>
              <a:rPr lang="zh-CN" altLang="en-US" sz="1050" b="1" dirty="0">
                <a:solidFill>
                  <a:srgbClr val="383535"/>
                </a:solidFill>
                <a:latin typeface="Alibaba PuHuiTi" pitchFamily="18" charset="-122"/>
                <a:ea typeface="Alibaba PuHuiTi" pitchFamily="18" charset="-122"/>
                <a:cs typeface="Alibaba PuHuiTi" pitchFamily="18" charset="-122"/>
                <a:sym typeface="+mn-ea"/>
              </a:rPr>
              <a:t>图</a:t>
            </a:r>
            <a:r>
              <a:rPr lang="en-US" altLang="zh-CN" sz="1050" b="1" dirty="0">
                <a:solidFill>
                  <a:srgbClr val="383535"/>
                </a:solidFill>
                <a:latin typeface="Alibaba PuHuiTi" pitchFamily="18" charset="-122"/>
                <a:ea typeface="Alibaba PuHuiTi" pitchFamily="18" charset="-122"/>
                <a:cs typeface="Alibaba PuHuiTi" pitchFamily="18" charset="-122"/>
                <a:sym typeface="+mn-ea"/>
              </a:rPr>
              <a:t>1: Pass@K</a:t>
            </a:r>
            <a:r>
              <a:rPr lang="zh-CN" altLang="en-US" sz="1050" b="1" dirty="0">
                <a:solidFill>
                  <a:srgbClr val="383535"/>
                </a:solidFill>
                <a:latin typeface="Alibaba PuHuiTi" pitchFamily="18" charset="-122"/>
                <a:ea typeface="Alibaba PuHuiTi" pitchFamily="18" charset="-122"/>
                <a:cs typeface="Alibaba PuHuiTi" pitchFamily="18" charset="-122"/>
                <a:sym typeface="+mn-ea"/>
              </a:rPr>
              <a:t>结果图</a:t>
            </a:r>
            <a:endParaRPr lang="zh-CN" altLang="en-US" sz="1050" b="1" dirty="0">
              <a:solidFill>
                <a:srgbClr val="383535"/>
              </a:solidFill>
              <a:latin typeface="Alibaba PuHuiTi" pitchFamily="18" charset="-122"/>
              <a:ea typeface="Alibaba PuHuiTi" pitchFamily="18" charset="-122"/>
              <a:cs typeface="Alibaba PuHuiTi" pitchFamily="18" charset="-122"/>
              <a:sym typeface="+mn-ea"/>
            </a:endParaRPr>
          </a:p>
        </p:txBody>
      </p:sp>
      <p:sp>
        <p:nvSpPr>
          <p:cNvPr id="4" name="文本框 3"/>
          <p:cNvSpPr txBox="1"/>
          <p:nvPr/>
        </p:nvSpPr>
        <p:spPr>
          <a:xfrm>
            <a:off x="8889365" y="6400800"/>
            <a:ext cx="1506220" cy="215900"/>
          </a:xfrm>
          <a:prstGeom prst="rect">
            <a:avLst/>
          </a:prstGeom>
          <a:noFill/>
        </p:spPr>
        <p:txBody>
          <a:bodyPr wrap="square" rtlCol="0" anchor="t">
            <a:noAutofit/>
          </a:bodyPr>
          <a:p>
            <a:r>
              <a:rPr lang="zh-CN" altLang="en-US" sz="1050" b="1" dirty="0">
                <a:solidFill>
                  <a:srgbClr val="383535"/>
                </a:solidFill>
                <a:latin typeface="Alibaba PuHuiTi" pitchFamily="18" charset="-122"/>
                <a:ea typeface="Alibaba PuHuiTi" pitchFamily="18" charset="-122"/>
                <a:cs typeface="Alibaba PuHuiTi" pitchFamily="18" charset="-122"/>
                <a:sym typeface="+mn-ea"/>
              </a:rPr>
              <a:t>图</a:t>
            </a:r>
            <a:r>
              <a:rPr lang="en-US" altLang="zh-CN" sz="1050" b="1" dirty="0">
                <a:solidFill>
                  <a:srgbClr val="383535"/>
                </a:solidFill>
                <a:latin typeface="Alibaba PuHuiTi" pitchFamily="18" charset="-122"/>
                <a:ea typeface="Alibaba PuHuiTi" pitchFamily="18" charset="-122"/>
                <a:cs typeface="Alibaba PuHuiTi" pitchFamily="18" charset="-122"/>
                <a:sym typeface="+mn-ea"/>
              </a:rPr>
              <a:t>2: </a:t>
            </a:r>
            <a:r>
              <a:rPr lang="zh-CN" altLang="en-US" sz="1050" b="1" dirty="0">
                <a:solidFill>
                  <a:srgbClr val="383535"/>
                </a:solidFill>
                <a:latin typeface="Alibaba PuHuiTi" pitchFamily="18" charset="-122"/>
                <a:ea typeface="Alibaba PuHuiTi" pitchFamily="18" charset="-122"/>
                <a:cs typeface="Alibaba PuHuiTi" pitchFamily="18" charset="-122"/>
                <a:sym typeface="+mn-ea"/>
              </a:rPr>
              <a:t>工具调用</a:t>
            </a:r>
            <a:r>
              <a:rPr lang="zh-CN" altLang="en-US" sz="1050" b="1" dirty="0">
                <a:solidFill>
                  <a:srgbClr val="383535"/>
                </a:solidFill>
                <a:latin typeface="Alibaba PuHuiTi" pitchFamily="18" charset="-122"/>
                <a:ea typeface="Alibaba PuHuiTi" pitchFamily="18" charset="-122"/>
                <a:cs typeface="Alibaba PuHuiTi" pitchFamily="18" charset="-122"/>
                <a:sym typeface="+mn-ea"/>
              </a:rPr>
              <a:t>分析</a:t>
            </a:r>
            <a:endParaRPr lang="zh-CN" altLang="en-US" sz="1050" b="1" dirty="0">
              <a:solidFill>
                <a:srgbClr val="383535"/>
              </a:solidFill>
              <a:latin typeface="Alibaba PuHuiTi" pitchFamily="18" charset="-122"/>
              <a:ea typeface="Alibaba PuHuiTi" pitchFamily="18" charset="-122"/>
              <a:cs typeface="Alibaba PuHuiTi" pitchFamily="18"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p:cNvSpPr/>
          <p:nvPr/>
        </p:nvSpPr>
        <p:spPr>
          <a:xfrm>
            <a:off x="391795" y="5507990"/>
            <a:ext cx="2283460" cy="364490"/>
          </a:xfrm>
          <a:prstGeom prst="flowChartAlternateProcess">
            <a:avLst/>
          </a:prstGeom>
          <a:solidFill>
            <a:schemeClr val="tx2">
              <a:lumMod val="40000"/>
              <a:lumOff val="6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流程图: 可选过程 4"/>
          <p:cNvSpPr/>
          <p:nvPr/>
        </p:nvSpPr>
        <p:spPr>
          <a:xfrm>
            <a:off x="391160" y="4965700"/>
            <a:ext cx="1744345" cy="327025"/>
          </a:xfrm>
          <a:prstGeom prst="flowChartAlternateProcess">
            <a:avLst/>
          </a:prstGeom>
          <a:solidFill>
            <a:schemeClr val="tx2">
              <a:lumMod val="40000"/>
              <a:lumOff val="6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灯片编号占位符 5"/>
          <p:cNvSpPr>
            <a:spLocks noGrp="1"/>
          </p:cNvSpPr>
          <p:nvPr>
            <p:ph type="sldNum" sz="quarter" idx="12"/>
          </p:nvPr>
        </p:nvSpPr>
        <p:spPr>
          <a:xfrm>
            <a:off x="9182689" y="6289871"/>
            <a:ext cx="2837392" cy="364195"/>
          </a:xfrm>
        </p:spPr>
        <p:txBody>
          <a:bodyPr/>
          <a:lstStyle/>
          <a:p>
            <a:fld id="{ACBE8222-9D24-4439-B089-51A36CE2D633}" type="slidenum">
              <a:rPr lang="zh-CN" altLang="en-US" smtClean="0">
                <a:latin typeface="Times New Roman" panose="02020503050405090304" pitchFamily="18" charset="0"/>
                <a:cs typeface="Times New Roman" panose="02020503050405090304" pitchFamily="18" charset="0"/>
              </a:rPr>
            </a:fld>
            <a:endParaRPr lang="zh-CN" altLang="en-US">
              <a:latin typeface="Times New Roman" panose="02020503050405090304" pitchFamily="18" charset="0"/>
              <a:cs typeface="Times New Roman" panose="02020503050405090304" pitchFamily="18" charset="0"/>
            </a:endParaRPr>
          </a:p>
        </p:txBody>
      </p:sp>
      <p:sp>
        <p:nvSpPr>
          <p:cNvPr id="2" name="AutoShape 4"/>
          <p:cNvSpPr/>
          <p:nvPr/>
        </p:nvSpPr>
        <p:spPr>
          <a:xfrm>
            <a:off x="122555" y="1187450"/>
            <a:ext cx="11894185" cy="5304790"/>
          </a:xfrm>
          <a:prstGeom prst="rect">
            <a:avLst/>
          </a:prstGeom>
          <a:noFill/>
          <a:ln w="12700">
            <a:noFill/>
            <a:prstDash val="solid"/>
          </a:ln>
        </p:spPr>
        <p:txBody>
          <a:bodyPr lIns="91440" tIns="45720" rIns="91440" bIns="45720" rtlCol="0" anchor="t"/>
          <a:p>
            <a:pPr indent="0" algn="l">
              <a:lnSpc>
                <a:spcPct val="100000"/>
              </a:lnSpc>
              <a:defRPr/>
            </a:pPr>
            <a:r>
              <a:rPr lang="zh-CN" altLang="en-US" sz="2400" b="1" i="0" u="none" strike="noStrike">
                <a:solidFill>
                  <a:srgbClr val="C00000"/>
                </a:solidFill>
                <a:latin typeface="微软雅黑"/>
                <a:ea typeface="微软雅黑"/>
                <a:cs typeface="微软雅黑"/>
                <a:sym typeface="微软雅黑"/>
              </a:rPr>
              <a:t>让我们思考</a:t>
            </a:r>
            <a:r>
              <a:rPr lang="en-US" altLang="zh-CN" sz="2400" b="1" i="0" u="none" strike="noStrike">
                <a:solidFill>
                  <a:srgbClr val="C00000"/>
                </a:solidFill>
                <a:latin typeface="微软雅黑"/>
                <a:ea typeface="微软雅黑"/>
                <a:cs typeface="微软雅黑"/>
                <a:sym typeface="微软雅黑"/>
              </a:rPr>
              <a:t>ARPO</a:t>
            </a:r>
            <a:r>
              <a:rPr lang="zh-CN" altLang="en-US" sz="2400" b="1" i="0" u="none" strike="noStrike">
                <a:solidFill>
                  <a:srgbClr val="C00000"/>
                </a:solidFill>
                <a:latin typeface="微软雅黑"/>
                <a:ea typeface="微软雅黑"/>
                <a:cs typeface="微软雅黑"/>
                <a:sym typeface="微软雅黑"/>
              </a:rPr>
              <a:t>有什么问题</a:t>
            </a:r>
            <a:r>
              <a:rPr lang="en-US" altLang="zh-CN" sz="2400" b="1" i="0" u="none" strike="noStrike">
                <a:solidFill>
                  <a:srgbClr val="C00000"/>
                </a:solidFill>
                <a:latin typeface="微软雅黑"/>
                <a:ea typeface="微软雅黑"/>
                <a:cs typeface="微软雅黑"/>
                <a:sym typeface="微软雅黑"/>
              </a:rPr>
              <a:t>？---- </a:t>
            </a:r>
            <a:r>
              <a:rPr lang="zh-CN" altLang="en-US" sz="2400" b="1" i="0" u="none" strike="noStrike">
                <a:solidFill>
                  <a:srgbClr val="C00000"/>
                </a:solidFill>
                <a:latin typeface="微软雅黑"/>
                <a:ea typeface="微软雅黑"/>
                <a:cs typeface="微软雅黑"/>
                <a:sym typeface="微软雅黑"/>
              </a:rPr>
              <a:t>高熵驱动的探索其实是一把双刃剑</a:t>
            </a:r>
            <a:r>
              <a:rPr lang="en-US" altLang="zh-CN" sz="2400" b="1" i="0" u="none" strike="noStrike">
                <a:solidFill>
                  <a:srgbClr val="C00000"/>
                </a:solidFill>
                <a:latin typeface="微软雅黑"/>
                <a:ea typeface="微软雅黑"/>
                <a:cs typeface="微软雅黑"/>
                <a:sym typeface="微软雅黑"/>
              </a:rPr>
              <a:t>！</a:t>
            </a:r>
            <a:endParaRPr lang="en-US" altLang="zh-CN" sz="2000" b="1" i="0" u="none" strike="noStrike">
              <a:solidFill>
                <a:srgbClr val="C00000"/>
              </a:solidFill>
              <a:latin typeface="微软雅黑"/>
              <a:ea typeface="微软雅黑"/>
              <a:cs typeface="微软雅黑"/>
              <a:sym typeface="微软雅黑"/>
            </a:endParaRPr>
          </a:p>
          <a:p>
            <a:pPr indent="0" algn="l">
              <a:lnSpc>
                <a:spcPct val="100000"/>
              </a:lnSpc>
              <a:defRPr/>
            </a:pPr>
            <a:endParaRPr lang="zh-CN" altLang="en-US" sz="20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20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r>
              <a:rPr lang="zh-CN" altLang="en-US" sz="2000" b="0" i="0" u="none" strike="noStrike">
                <a:solidFill>
                  <a:srgbClr val="000000"/>
                </a:solidFill>
                <a:latin typeface="微软雅黑"/>
                <a:ea typeface="微软雅黑"/>
                <a:cs typeface="微软雅黑"/>
                <a:sym typeface="微软雅黑"/>
              </a:rPr>
              <a:t>在智能体强化学习中，高熵信号能驱动模型探索更多样的工具使用行为</a:t>
            </a:r>
            <a:r>
              <a:rPr lang="en-US" altLang="zh-CN" sz="2000" b="0" i="0" u="none" strike="noStrike">
                <a:solidFill>
                  <a:srgbClr val="000000"/>
                </a:solidFill>
                <a:latin typeface="微软雅黑"/>
                <a:ea typeface="微软雅黑"/>
                <a:cs typeface="微软雅黑"/>
                <a:sym typeface="微软雅黑"/>
              </a:rPr>
              <a:t>，</a:t>
            </a:r>
            <a:r>
              <a:rPr lang="zh-CN" altLang="en-US" sz="2000" b="0" i="0" u="none" strike="noStrike">
                <a:solidFill>
                  <a:srgbClr val="C00000"/>
                </a:solidFill>
                <a:latin typeface="微软雅黑"/>
                <a:ea typeface="微软雅黑"/>
                <a:cs typeface="微软雅黑"/>
                <a:sym typeface="微软雅黑"/>
              </a:rPr>
              <a:t>但过度依赖熵信号将引发</a:t>
            </a:r>
            <a:r>
              <a:rPr lang="en-US" altLang="zh-CN" sz="2000" b="0" i="0" u="none" strike="noStrike">
                <a:solidFill>
                  <a:srgbClr val="C00000"/>
                </a:solidFill>
                <a:latin typeface="微软雅黑"/>
                <a:ea typeface="微软雅黑"/>
                <a:cs typeface="微软雅黑"/>
                <a:sym typeface="微软雅黑"/>
              </a:rPr>
              <a:t>：</a:t>
            </a:r>
            <a:endParaRPr lang="en-US" altLang="zh-CN" sz="2000" b="0" i="0" u="none" strike="noStrike">
              <a:solidFill>
                <a:srgbClr val="C00000"/>
              </a:solidFill>
              <a:latin typeface="微软雅黑"/>
              <a:ea typeface="微软雅黑"/>
              <a:cs typeface="微软雅黑"/>
              <a:sym typeface="微软雅黑"/>
            </a:endParaRPr>
          </a:p>
          <a:p>
            <a:pPr indent="0" algn="l">
              <a:lnSpc>
                <a:spcPct val="100000"/>
              </a:lnSpc>
              <a:defRPr/>
            </a:pPr>
            <a:endParaRPr lang="zh-CN" altLang="en-US" sz="2000" b="0" i="0" u="none" strike="noStrike">
              <a:solidFill>
                <a:srgbClr val="000000"/>
              </a:solidFill>
              <a:latin typeface="微软雅黑"/>
              <a:ea typeface="微软雅黑"/>
              <a:cs typeface="微软雅黑"/>
              <a:sym typeface="微软雅黑"/>
            </a:endParaRPr>
          </a:p>
          <a:p>
            <a:pPr marL="285750" indent="-285750" algn="l">
              <a:lnSpc>
                <a:spcPct val="100000"/>
              </a:lnSpc>
              <a:buFont typeface="Arial" panose="020B0604020202090204" pitchFamily="34" charset="0"/>
              <a:buChar char="•"/>
              <a:defRPr/>
            </a:pPr>
            <a:r>
              <a:rPr lang="zh-CN" altLang="en-US" sz="1800" b="1" i="0" u="none" strike="noStrike">
                <a:solidFill>
                  <a:srgbClr val="000000"/>
                </a:solidFill>
                <a:latin typeface="微软雅黑"/>
                <a:ea typeface="微软雅黑"/>
                <a:cs typeface="微软雅黑"/>
                <a:sym typeface="微软雅黑"/>
              </a:rPr>
              <a:t>高熵采样崩溃：</a:t>
            </a:r>
            <a:r>
              <a:rPr lang="zh-CN" altLang="en-US" sz="1800" b="0" i="0" u="none" strike="noStrike">
                <a:solidFill>
                  <a:srgbClr val="000000"/>
                </a:solidFill>
                <a:latin typeface="微软雅黑"/>
                <a:ea typeface="微软雅黑"/>
                <a:cs typeface="微软雅黑"/>
                <a:sym typeface="微软雅黑"/>
              </a:rPr>
              <a:t>连续高熵步骤导致</a:t>
            </a:r>
            <a:r>
              <a:rPr lang="zh-CN" altLang="en-US" sz="1800" b="1" i="0" u="none" strike="noStrike">
                <a:solidFill>
                  <a:srgbClr val="000000"/>
                </a:solidFill>
                <a:latin typeface="微软雅黑"/>
                <a:ea typeface="微软雅黑"/>
                <a:cs typeface="微软雅黑"/>
                <a:sym typeface="微软雅黑"/>
              </a:rPr>
              <a:t>分支采样过度集中于少数轨迹</a:t>
            </a:r>
            <a:r>
              <a:rPr lang="zh-CN" altLang="en-US" sz="1800" b="0" i="0" u="none" strike="noStrike">
                <a:solidFill>
                  <a:srgbClr val="000000"/>
                </a:solidFill>
                <a:latin typeface="微软雅黑"/>
                <a:ea typeface="微软雅黑"/>
                <a:cs typeface="微软雅黑"/>
                <a:sym typeface="微软雅黑"/>
              </a:rPr>
              <a:t>，限制解空间探索多样性；</a:t>
            </a:r>
            <a:endParaRPr lang="zh-CN" altLang="en-US" sz="1800" b="0" i="0" u="none" strike="noStrike">
              <a:solidFill>
                <a:srgbClr val="000000"/>
              </a:solidFill>
              <a:latin typeface="微软雅黑"/>
              <a:ea typeface="微软雅黑"/>
              <a:cs typeface="微软雅黑"/>
              <a:sym typeface="微软雅黑"/>
            </a:endParaRPr>
          </a:p>
          <a:p>
            <a:pPr marL="285750" indent="-285750" algn="l">
              <a:lnSpc>
                <a:spcPct val="100000"/>
              </a:lnSpc>
              <a:buFont typeface="Arial" panose="020B0604020202090204" pitchFamily="34" charset="0"/>
              <a:buChar char="•"/>
              <a:defRPr/>
            </a:pPr>
            <a:endParaRPr lang="zh-CN" altLang="en-US" sz="1800" b="0" i="0" u="none" strike="noStrike">
              <a:solidFill>
                <a:srgbClr val="000000"/>
              </a:solidFill>
              <a:latin typeface="微软雅黑"/>
              <a:ea typeface="微软雅黑"/>
              <a:cs typeface="微软雅黑"/>
              <a:sym typeface="微软雅黑"/>
            </a:endParaRPr>
          </a:p>
          <a:p>
            <a:pPr marL="285750" indent="-285750" algn="l">
              <a:lnSpc>
                <a:spcPct val="100000"/>
              </a:lnSpc>
              <a:buFont typeface="Arial" panose="020B0604020202090204" pitchFamily="34" charset="0"/>
              <a:buChar char="•"/>
              <a:defRPr/>
            </a:pPr>
            <a:r>
              <a:rPr lang="zh-CN" altLang="en-US" sz="1800" b="1" i="0" u="none" strike="noStrike">
                <a:solidFill>
                  <a:srgbClr val="000000"/>
                </a:solidFill>
                <a:latin typeface="微软雅黑"/>
                <a:ea typeface="微软雅黑"/>
                <a:cs typeface="微软雅黑"/>
                <a:sym typeface="微软雅黑"/>
              </a:rPr>
              <a:t>高熵</a:t>
            </a:r>
            <a:r>
              <a:rPr lang="en-US" altLang="zh-CN" sz="1800" b="1" i="0" u="none" strike="noStrike">
                <a:solidFill>
                  <a:srgbClr val="000000"/>
                </a:solidFill>
                <a:latin typeface="微软雅黑"/>
                <a:ea typeface="微软雅黑"/>
                <a:cs typeface="微软雅黑"/>
                <a:sym typeface="微软雅黑"/>
              </a:rPr>
              <a:t> token </a:t>
            </a:r>
            <a:r>
              <a:rPr lang="zh-CN" altLang="en-US" sz="1800" b="1" i="0" u="none" strike="noStrike">
                <a:solidFill>
                  <a:srgbClr val="000000"/>
                </a:solidFill>
                <a:latin typeface="微软雅黑"/>
                <a:ea typeface="微软雅黑"/>
                <a:cs typeface="微软雅黑"/>
                <a:sym typeface="微软雅黑"/>
              </a:rPr>
              <a:t>梯度丢失：</a:t>
            </a:r>
            <a:r>
              <a:rPr lang="zh-CN" altLang="en-US" sz="1800" b="0" i="0" u="none" strike="noStrike">
                <a:solidFill>
                  <a:srgbClr val="000000"/>
                </a:solidFill>
                <a:latin typeface="微软雅黑"/>
                <a:ea typeface="微软雅黑"/>
                <a:cs typeface="微软雅黑"/>
                <a:sym typeface="微软雅黑"/>
              </a:rPr>
              <a:t>传统</a:t>
            </a:r>
            <a:r>
              <a:rPr lang="en-US" altLang="zh-CN" sz="1800" b="0" i="0" u="none" strike="noStrike">
                <a:solidFill>
                  <a:srgbClr val="000000"/>
                </a:solidFill>
                <a:latin typeface="微软雅黑"/>
                <a:ea typeface="微软雅黑"/>
                <a:cs typeface="微软雅黑"/>
                <a:sym typeface="微软雅黑"/>
              </a:rPr>
              <a:t> RL </a:t>
            </a:r>
            <a:r>
              <a:rPr lang="zh-CN" altLang="en-US" sz="1800" b="0" i="0" u="none" strike="noStrike">
                <a:solidFill>
                  <a:srgbClr val="000000"/>
                </a:solidFill>
                <a:latin typeface="微软雅黑"/>
                <a:ea typeface="微软雅黑"/>
                <a:cs typeface="微软雅黑"/>
                <a:sym typeface="微软雅黑"/>
              </a:rPr>
              <a:t>算法对高熵</a:t>
            </a:r>
            <a:r>
              <a:rPr lang="en-US" altLang="zh-CN" sz="1800" b="0" i="0" u="none" strike="noStrike">
                <a:solidFill>
                  <a:srgbClr val="000000"/>
                </a:solidFill>
                <a:latin typeface="微软雅黑"/>
                <a:ea typeface="微软雅黑"/>
                <a:cs typeface="微软雅黑"/>
                <a:sym typeface="微软雅黑"/>
              </a:rPr>
              <a:t> token </a:t>
            </a:r>
            <a:r>
              <a:rPr lang="zh-CN" altLang="en-US" sz="1800" b="0" i="0" u="none" strike="noStrike">
                <a:solidFill>
                  <a:srgbClr val="000000"/>
                </a:solidFill>
                <a:latin typeface="微软雅黑"/>
                <a:ea typeface="微软雅黑"/>
                <a:cs typeface="微软雅黑"/>
                <a:sym typeface="微软雅黑"/>
              </a:rPr>
              <a:t>梯度进行无差别裁剪，丢弃有价值的探索行为信号，阻碍智能体工具使用能力的有效学习，严重影响训练稳定性与泛化性能。</a:t>
            </a:r>
            <a:endParaRPr lang="zh-CN" altLang="en-US" sz="1800" b="0" i="0" u="none" strike="noStrike">
              <a:solidFill>
                <a:srgbClr val="000000"/>
              </a:solidFill>
              <a:latin typeface="微软雅黑"/>
              <a:ea typeface="微软雅黑"/>
              <a:cs typeface="微软雅黑"/>
              <a:sym typeface="微软雅黑"/>
            </a:endParaRPr>
          </a:p>
        </p:txBody>
      </p:sp>
      <p:sp>
        <p:nvSpPr>
          <p:cNvPr id="15" name="标题 10"/>
          <p:cNvSpPr>
            <a:spLocks noGrp="1"/>
          </p:cNvSpPr>
          <p:nvPr/>
        </p:nvSpPr>
        <p:spPr>
          <a:xfrm>
            <a:off x="555323" y="35819"/>
            <a:ext cx="10643242" cy="868204"/>
          </a:xfrm>
          <a:prstGeom prst="rect">
            <a:avLst/>
          </a:prstGeom>
        </p:spPr>
        <p:txBody>
          <a:bodyPr vert="horz" lIns="91440" tIns="45720" rIns="91440" bIns="45720" rtlCol="0" anchor="ctr">
            <a:normAutofit/>
          </a:bodyPr>
          <a:lstStyle>
            <a:lvl1pPr algn="l" defTabSz="1216025" rtl="0" eaLnBrk="1" latinLnBrk="0" hangingPunct="1">
              <a:spcBef>
                <a:spcPct val="0"/>
              </a:spcBef>
              <a:buNone/>
              <a:defRPr sz="3200" b="1" kern="1200">
                <a:solidFill>
                  <a:schemeClr val="tx1"/>
                </a:solidFill>
                <a:latin typeface="黑体" panose="02010609060101010101" pitchFamily="49" charset="-122"/>
                <a:ea typeface="黑体" panose="02010609060101010101" pitchFamily="49" charset="-122"/>
                <a:cs typeface="+mj-cs"/>
              </a:defRPr>
            </a:lvl1pPr>
          </a:lstStyle>
          <a:p>
            <a:pPr marL="0" marR="0" algn="l">
              <a:lnSpc>
                <a:spcPct val="120000"/>
              </a:lnSpc>
              <a:spcBef>
                <a:spcPts val="0"/>
              </a:spcBef>
              <a:spcAft>
                <a:spcPts val="0"/>
              </a:spcAft>
            </a:pPr>
            <a:r>
              <a:rPr lang="en-US" altLang="zh-CN" sz="2800" b="1" u="none" dirty="0">
                <a:latin typeface="Times New Roman" panose="02020503050405090304" pitchFamily="18" charset="0"/>
                <a:cs typeface="Times New Roman" panose="02020503050405090304" pitchFamily="18" charset="0"/>
              </a:rPr>
              <a:t>AEPO</a:t>
            </a:r>
            <a:r>
              <a:rPr lang="zh-CN" altLang="en-US" sz="2800" b="1" u="none" dirty="0">
                <a:latin typeface="Times New Roman" panose="02020503050405090304" pitchFamily="18" charset="0"/>
                <a:cs typeface="Times New Roman" panose="02020503050405090304" pitchFamily="18" charset="0"/>
              </a:rPr>
              <a:t>：</a:t>
            </a:r>
            <a:r>
              <a:rPr lang="zh-CN" altLang="en-US" sz="2800" b="1" dirty="0">
                <a:latin typeface="Times New Roman" panose="02020503050405090304" pitchFamily="18" charset="0"/>
                <a:cs typeface="Times New Roman" panose="02020503050405090304" pitchFamily="18" charset="0"/>
              </a:rPr>
              <a:t>智能体熵</a:t>
            </a:r>
            <a:r>
              <a:rPr lang="zh-CN" altLang="en-US" sz="2800" b="1" dirty="0">
                <a:latin typeface="Times New Roman" panose="02020503050405090304" pitchFamily="18" charset="0"/>
                <a:cs typeface="Times New Roman" panose="02020503050405090304" pitchFamily="18" charset="0"/>
              </a:rPr>
              <a:t>平衡策略优化</a:t>
            </a:r>
            <a:endParaRPr lang="zh-CN" altLang="en-US" sz="2800" b="1" kern="0" dirty="0">
              <a:latin typeface="Times New Roman" panose="02020503050405090304" pitchFamily="18" charset="0"/>
              <a:ea typeface="Cambria Math" panose="02040503050406030204" pitchFamily="18" charset="0"/>
              <a:cs typeface="Times New Roman" panose="02020503050405090304" pitchFamily="18" charset="0"/>
            </a:endParaRPr>
          </a:p>
        </p:txBody>
      </p:sp>
      <p:pic>
        <p:nvPicPr>
          <p:cNvPr id="4" name="图片 4"/>
          <p:cNvPicPr>
            <a:picLocks noChangeAspect="1"/>
          </p:cNvPicPr>
          <p:nvPr/>
        </p:nvPicPr>
        <p:blipFill>
          <a:blip r:embed="rId1"/>
          <a:srcRect b="23912"/>
          <a:stretch>
            <a:fillRect/>
          </a:stretch>
        </p:blipFill>
        <p:spPr>
          <a:xfrm>
            <a:off x="387350" y="1622425"/>
            <a:ext cx="10979150" cy="2548255"/>
          </a:xfrm>
          <a:prstGeom prst="rect">
            <a:avLst/>
          </a:prstGeom>
          <a:noFill/>
          <a:ln>
            <a:noFill/>
          </a:ln>
        </p:spPr>
      </p:pic>
      <p:sp>
        <p:nvSpPr>
          <p:cNvPr id="3" name="文本框 2"/>
          <p:cNvSpPr txBox="1"/>
          <p:nvPr/>
        </p:nvSpPr>
        <p:spPr>
          <a:xfrm>
            <a:off x="2479473" y="6289417"/>
            <a:ext cx="6816371" cy="521970"/>
          </a:xfrm>
          <a:prstGeom prst="rect">
            <a:avLst/>
          </a:prstGeom>
          <a:noFill/>
          <a:ln>
            <a:noFill/>
          </a:ln>
        </p:spPr>
        <p:txBody>
          <a:bodyPr wrap="square">
            <a:spAutoFit/>
          </a:bodyPr>
          <a:lstStyle>
            <a:defPPr>
              <a:defRPr lang="zh-CN"/>
            </a:defPPr>
            <a:lvl1pPr>
              <a:defRPr sz="1400" b="0" i="0" u="sng">
                <a:solidFill>
                  <a:srgbClr val="212529"/>
                </a:solidFill>
                <a:effectLst/>
                <a:highlight>
                  <a:srgbClr val="FFFF00"/>
                </a:highlight>
                <a:latin typeface="Georgia" panose="02040502050405090303" pitchFamily="18" charset="0"/>
              </a:defRPr>
            </a:lvl1pPr>
          </a:lstStyle>
          <a:p>
            <a:pPr algn="ctr"/>
            <a:r>
              <a:rPr lang="en-US" altLang="zh-CN" b="1" u="none" dirty="0">
                <a:solidFill>
                  <a:schemeClr val="accent1">
                    <a:lumMod val="75000"/>
                  </a:schemeClr>
                </a:solidFill>
                <a:latin typeface="Times New Roman" panose="02020503050405090304" pitchFamily="18" charset="0"/>
                <a:cs typeface="Times New Roman" panose="02020503050405090304" pitchFamily="18" charset="0"/>
              </a:rPr>
              <a:t>Guanting Dong, Licheng Bao, Zhongyuan Wang, Kangzhi Zhao, Xiaoxi Li</a:t>
            </a:r>
            <a:r>
              <a:rPr lang="en-US" altLang="zh-CN" b="1" u="none" dirty="0">
                <a:solidFill>
                  <a:schemeClr val="accent1">
                    <a:lumMod val="75000"/>
                  </a:schemeClr>
                </a:solidFill>
                <a:latin typeface="Times New Roman" panose="02020503050405090304" pitchFamily="18" charset="0"/>
                <a:cs typeface="Times New Roman" panose="02020503050405090304" pitchFamily="18" charset="0"/>
              </a:rPr>
              <a:t>. etc </a:t>
            </a:r>
            <a:endParaRPr lang="en-US" altLang="zh-CN" b="1" u="none" dirty="0">
              <a:solidFill>
                <a:schemeClr val="accent1">
                  <a:lumMod val="75000"/>
                </a:schemeClr>
              </a:solidFill>
              <a:latin typeface="Times New Roman" panose="02020503050405090304" pitchFamily="18" charset="0"/>
              <a:cs typeface="Times New Roman" panose="02020503050405090304" pitchFamily="18" charset="0"/>
            </a:endParaRPr>
          </a:p>
          <a:p>
            <a:pPr algn="ctr"/>
            <a:r>
              <a:rPr lang="en-US" altLang="zh-CN" b="1" u="none" dirty="0">
                <a:solidFill>
                  <a:schemeClr val="accent1">
                    <a:lumMod val="75000"/>
                  </a:schemeClr>
                </a:solidFill>
                <a:latin typeface="Times New Roman" panose="02020503050405090304" pitchFamily="18" charset="0"/>
                <a:cs typeface="Times New Roman" panose="02020503050405090304" pitchFamily="18" charset="0"/>
              </a:rPr>
              <a:t>Agentic Entropy-Balanced Policy Optimization, </a:t>
            </a:r>
            <a:r>
              <a:rPr lang="en-US" altLang="zh-CN" b="1" u="none" dirty="0" err="1">
                <a:solidFill>
                  <a:schemeClr val="accent1">
                    <a:lumMod val="75000"/>
                  </a:schemeClr>
                </a:solidFill>
                <a:latin typeface="Times New Roman" panose="02020503050405090304" pitchFamily="18" charset="0"/>
                <a:cs typeface="Times New Roman" panose="02020503050405090304" pitchFamily="18" charset="0"/>
              </a:rPr>
              <a:t>arXiv</a:t>
            </a:r>
            <a:r>
              <a:rPr lang="en-US" altLang="zh-CN" b="1" u="none" dirty="0">
                <a:solidFill>
                  <a:schemeClr val="accent1">
                    <a:lumMod val="75000"/>
                  </a:schemeClr>
                </a:solidFill>
                <a:latin typeface="Times New Roman" panose="02020503050405090304" pitchFamily="18" charset="0"/>
                <a:cs typeface="Times New Roman" panose="02020503050405090304" pitchFamily="18" charset="0"/>
              </a:rPr>
              <a:t> 2025</a:t>
            </a:r>
            <a:endParaRPr lang="en-US" altLang="zh-CN" b="1" u="none" dirty="0">
              <a:solidFill>
                <a:schemeClr val="accent1">
                  <a:lumMod val="75000"/>
                </a:schemeClr>
              </a:solidFill>
              <a:latin typeface="Times New Roman" panose="02020503050405090304" pitchFamily="18" charset="0"/>
              <a:cs typeface="Times New Roman" panose="0202050305040509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可选过程 4"/>
          <p:cNvSpPr/>
          <p:nvPr/>
        </p:nvSpPr>
        <p:spPr>
          <a:xfrm>
            <a:off x="535305" y="6012815"/>
            <a:ext cx="1855470" cy="364490"/>
          </a:xfrm>
          <a:prstGeom prst="flowChartAlternateProcess">
            <a:avLst/>
          </a:prstGeom>
          <a:solidFill>
            <a:schemeClr val="tx2">
              <a:lumMod val="40000"/>
              <a:lumOff val="6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流程图: 可选过程 3"/>
          <p:cNvSpPr/>
          <p:nvPr/>
        </p:nvSpPr>
        <p:spPr>
          <a:xfrm>
            <a:off x="535305" y="5220970"/>
            <a:ext cx="2304415" cy="360045"/>
          </a:xfrm>
          <a:prstGeom prst="flowChartAlternateProcess">
            <a:avLst/>
          </a:prstGeom>
          <a:solidFill>
            <a:schemeClr val="tx2">
              <a:lumMod val="40000"/>
              <a:lumOff val="6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灯片编号占位符 5"/>
          <p:cNvSpPr>
            <a:spLocks noGrp="1"/>
          </p:cNvSpPr>
          <p:nvPr>
            <p:ph type="sldNum" sz="quarter" idx="12"/>
          </p:nvPr>
        </p:nvSpPr>
        <p:spPr/>
        <p:txBody>
          <a:bodyPr/>
          <a:lstStyle/>
          <a:p>
            <a:fld id="{ACBE8222-9D24-4439-B089-51A36CE2D633}" type="slidenum">
              <a:rPr lang="zh-CN" altLang="en-US" smtClean="0">
                <a:latin typeface="Times New Roman" panose="02020503050405090304" pitchFamily="18" charset="0"/>
                <a:cs typeface="Times New Roman" panose="02020503050405090304" pitchFamily="18" charset="0"/>
              </a:rPr>
            </a:fld>
            <a:endParaRPr lang="zh-CN" altLang="en-US">
              <a:latin typeface="Times New Roman" panose="02020503050405090304" pitchFamily="18" charset="0"/>
              <a:cs typeface="Times New Roman" panose="02020503050405090304" pitchFamily="18" charset="0"/>
            </a:endParaRPr>
          </a:p>
        </p:txBody>
      </p:sp>
      <p:sp>
        <p:nvSpPr>
          <p:cNvPr id="15" name="标题 10"/>
          <p:cNvSpPr>
            <a:spLocks noGrp="1"/>
          </p:cNvSpPr>
          <p:nvPr/>
        </p:nvSpPr>
        <p:spPr>
          <a:xfrm>
            <a:off x="555323" y="35819"/>
            <a:ext cx="10643242" cy="868204"/>
          </a:xfrm>
          <a:prstGeom prst="rect">
            <a:avLst/>
          </a:prstGeom>
        </p:spPr>
        <p:txBody>
          <a:bodyPr vert="horz" lIns="91440" tIns="45720" rIns="91440" bIns="45720" rtlCol="0" anchor="ctr">
            <a:normAutofit/>
          </a:bodyPr>
          <a:lstStyle>
            <a:lvl1pPr algn="l" defTabSz="1216025" rtl="0" eaLnBrk="1" latinLnBrk="0" hangingPunct="1">
              <a:spcBef>
                <a:spcPct val="0"/>
              </a:spcBef>
              <a:buNone/>
              <a:defRPr sz="3200" b="1" kern="1200">
                <a:solidFill>
                  <a:schemeClr val="tx1"/>
                </a:solidFill>
                <a:latin typeface="黑体" panose="02010609060101010101" pitchFamily="49" charset="-122"/>
                <a:ea typeface="黑体" panose="02010609060101010101" pitchFamily="49" charset="-122"/>
                <a:cs typeface="+mj-cs"/>
              </a:defRPr>
            </a:lvl1pPr>
          </a:lstStyle>
          <a:p>
            <a:pPr marL="0" marR="0" algn="l">
              <a:lnSpc>
                <a:spcPct val="120000"/>
              </a:lnSpc>
              <a:spcBef>
                <a:spcPts val="0"/>
              </a:spcBef>
              <a:spcAft>
                <a:spcPts val="0"/>
              </a:spcAft>
            </a:pPr>
            <a:r>
              <a:rPr lang="en-US" altLang="zh-CN" sz="2800" b="1" u="none" dirty="0">
                <a:latin typeface="Times New Roman" panose="02020503050405090304" pitchFamily="18" charset="0"/>
                <a:cs typeface="Times New Roman" panose="02020503050405090304" pitchFamily="18" charset="0"/>
              </a:rPr>
              <a:t>AEPO</a:t>
            </a:r>
            <a:r>
              <a:rPr lang="zh-CN" altLang="en-US" sz="2800" b="1" u="none" dirty="0">
                <a:latin typeface="Times New Roman" panose="02020503050405090304" pitchFamily="18" charset="0"/>
                <a:cs typeface="Times New Roman" panose="02020503050405090304" pitchFamily="18" charset="0"/>
              </a:rPr>
              <a:t>：</a:t>
            </a:r>
            <a:r>
              <a:rPr lang="zh-CN" altLang="en-US" sz="2800" b="1" dirty="0">
                <a:latin typeface="Times New Roman" panose="02020503050405090304" pitchFamily="18" charset="0"/>
                <a:cs typeface="Times New Roman" panose="02020503050405090304" pitchFamily="18" charset="0"/>
              </a:rPr>
              <a:t>智能体熵</a:t>
            </a:r>
            <a:r>
              <a:rPr lang="zh-CN" altLang="en-US" sz="2800" b="1" dirty="0">
                <a:latin typeface="Times New Roman" panose="02020503050405090304" pitchFamily="18" charset="0"/>
                <a:cs typeface="Times New Roman" panose="02020503050405090304" pitchFamily="18" charset="0"/>
              </a:rPr>
              <a:t>平衡策略优化</a:t>
            </a:r>
            <a:endParaRPr lang="zh-CN" altLang="en-US" sz="2800" b="1" kern="0" dirty="0">
              <a:latin typeface="Times New Roman" panose="02020503050405090304" pitchFamily="18" charset="0"/>
              <a:ea typeface="Cambria Math" panose="02040503050406030204" pitchFamily="18" charset="0"/>
              <a:cs typeface="Times New Roman" panose="02020503050405090304" pitchFamily="18" charset="0"/>
            </a:endParaRPr>
          </a:p>
        </p:txBody>
      </p:sp>
      <p:sp>
        <p:nvSpPr>
          <p:cNvPr id="2" name="AutoShape 4"/>
          <p:cNvSpPr/>
          <p:nvPr/>
        </p:nvSpPr>
        <p:spPr>
          <a:xfrm>
            <a:off x="247650" y="3492500"/>
            <a:ext cx="11894185" cy="3375660"/>
          </a:xfrm>
          <a:prstGeom prst="rect">
            <a:avLst/>
          </a:prstGeom>
          <a:noFill/>
          <a:ln w="12700">
            <a:noFill/>
            <a:prstDash val="solid"/>
          </a:ln>
        </p:spPr>
        <p:txBody>
          <a:bodyPr lIns="91440" tIns="45720" rIns="91440" bIns="45720" rtlCol="0" anchor="t"/>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a:lnSpc>
                <a:spcPct val="100000"/>
              </a:lnSpc>
              <a:defRPr/>
            </a:pPr>
            <a:endParaRPr lang="zh-CN" altLang="en-US" sz="1800" b="0" i="0" u="none" strike="noStrike">
              <a:solidFill>
                <a:srgbClr val="000000"/>
              </a:solidFill>
              <a:latin typeface="微软雅黑"/>
              <a:ea typeface="微软雅黑"/>
              <a:cs typeface="微软雅黑"/>
              <a:sym typeface="微软雅黑"/>
            </a:endParaRPr>
          </a:p>
          <a:p>
            <a:pPr indent="0" algn="l" fontAlgn="auto">
              <a:lnSpc>
                <a:spcPts val="2560"/>
              </a:lnSpc>
              <a:spcBef>
                <a:spcPts val="600"/>
              </a:spcBef>
              <a:spcAft>
                <a:spcPts val="600"/>
              </a:spcAft>
              <a:defRPr/>
            </a:pPr>
            <a:r>
              <a:rPr lang="zh-CN" altLang="en-US" sz="2000" b="0" i="0" u="none" strike="noStrike">
                <a:solidFill>
                  <a:srgbClr val="000000"/>
                </a:solidFill>
                <a:latin typeface="微软雅黑"/>
                <a:ea typeface="微软雅黑"/>
                <a:cs typeface="微软雅黑"/>
                <a:sym typeface="微软雅黑"/>
              </a:rPr>
              <a:t>针对上述问题，</a:t>
            </a:r>
            <a:r>
              <a:rPr lang="en-US" altLang="zh-CN" sz="2000" i="0" u="none" strike="noStrike">
                <a:solidFill>
                  <a:srgbClr val="C00000"/>
                </a:solidFill>
                <a:latin typeface="微软雅黑"/>
                <a:ea typeface="微软雅黑"/>
                <a:cs typeface="微软雅黑"/>
                <a:sym typeface="微软雅黑"/>
              </a:rPr>
              <a:t>AEPO</a:t>
            </a:r>
            <a:r>
              <a:rPr lang="zh-CN" altLang="en-US" sz="2000" i="0" u="none" strike="noStrike">
                <a:solidFill>
                  <a:srgbClr val="C00000"/>
                </a:solidFill>
                <a:latin typeface="微软雅黑"/>
                <a:ea typeface="微软雅黑"/>
                <a:cs typeface="微软雅黑"/>
                <a:sym typeface="微软雅黑"/>
              </a:rPr>
              <a:t>致力于实现熵平衡智能体训练，</a:t>
            </a:r>
            <a:r>
              <a:rPr lang="zh-CN" altLang="en-US" sz="2000" b="0" i="0" u="none" strike="noStrike">
                <a:solidFill>
                  <a:srgbClr val="C00000"/>
                </a:solidFill>
                <a:latin typeface="微软雅黑"/>
                <a:ea typeface="微软雅黑"/>
                <a:cs typeface="微软雅黑"/>
                <a:sym typeface="微软雅黑"/>
              </a:rPr>
              <a:t>采用</a:t>
            </a:r>
            <a:r>
              <a:rPr lang="en-US" altLang="zh-CN" sz="2000" b="0" i="0" u="none" strike="noStrike">
                <a:solidFill>
                  <a:srgbClr val="C00000"/>
                </a:solidFill>
                <a:latin typeface="微软雅黑"/>
                <a:ea typeface="微软雅黑"/>
                <a:cs typeface="微软雅黑"/>
                <a:sym typeface="微软雅黑"/>
              </a:rPr>
              <a:t> “Rollout</a:t>
            </a:r>
            <a:r>
              <a:rPr lang="zh-CN" altLang="en-US" sz="2000" b="0" i="0" u="none" strike="noStrike">
                <a:solidFill>
                  <a:srgbClr val="C00000"/>
                </a:solidFill>
                <a:latin typeface="微软雅黑"/>
                <a:ea typeface="微软雅黑"/>
                <a:cs typeface="微软雅黑"/>
                <a:sym typeface="微软雅黑"/>
              </a:rPr>
              <a:t>阶段</a:t>
            </a:r>
            <a:r>
              <a:rPr lang="en-US" altLang="zh-CN" sz="2000" b="0" i="0" u="none" strike="noStrike">
                <a:solidFill>
                  <a:srgbClr val="C00000"/>
                </a:solidFill>
                <a:latin typeface="微软雅黑"/>
                <a:ea typeface="微软雅黑"/>
                <a:cs typeface="微软雅黑"/>
                <a:sym typeface="微软雅黑"/>
              </a:rPr>
              <a:t> + </a:t>
            </a:r>
            <a:r>
              <a:rPr lang="zh-CN" altLang="en-US" sz="2000" b="0" i="0" u="none" strike="noStrike">
                <a:solidFill>
                  <a:srgbClr val="C00000"/>
                </a:solidFill>
                <a:latin typeface="微软雅黑"/>
                <a:ea typeface="微软雅黑"/>
                <a:cs typeface="微软雅黑"/>
                <a:sym typeface="微软雅黑"/>
              </a:rPr>
              <a:t>策略更新阶段</a:t>
            </a:r>
            <a:r>
              <a:rPr lang="en-US" altLang="zh-CN" sz="2000" b="0" i="0" u="none" strike="noStrike">
                <a:solidFill>
                  <a:srgbClr val="C00000"/>
                </a:solidFill>
                <a:latin typeface="微软雅黑"/>
                <a:ea typeface="微软雅黑"/>
                <a:cs typeface="微软雅黑"/>
                <a:sym typeface="微软雅黑"/>
              </a:rPr>
              <a:t>” </a:t>
            </a:r>
            <a:r>
              <a:rPr lang="zh-CN" altLang="en-US" sz="2000" b="0" i="0" u="none" strike="noStrike">
                <a:solidFill>
                  <a:srgbClr val="C00000"/>
                </a:solidFill>
                <a:latin typeface="微软雅黑"/>
                <a:ea typeface="微软雅黑"/>
                <a:cs typeface="微软雅黑"/>
                <a:sym typeface="微软雅黑"/>
              </a:rPr>
              <a:t>双端熵平衡设计：</a:t>
            </a:r>
            <a:endParaRPr lang="zh-CN" altLang="en-US" sz="2000" b="0" i="0" u="none" strike="noStrike">
              <a:solidFill>
                <a:srgbClr val="000000"/>
              </a:solidFill>
              <a:latin typeface="微软雅黑"/>
              <a:ea typeface="微软雅黑"/>
              <a:cs typeface="微软雅黑"/>
              <a:sym typeface="微软雅黑"/>
            </a:endParaRPr>
          </a:p>
          <a:p>
            <a:pPr marL="285750" indent="-285750" algn="l" fontAlgn="auto">
              <a:lnSpc>
                <a:spcPts val="2560"/>
              </a:lnSpc>
              <a:spcBef>
                <a:spcPts val="600"/>
              </a:spcBef>
              <a:spcAft>
                <a:spcPts val="600"/>
              </a:spcAft>
              <a:buFont typeface="Arial" panose="020B0604020202090204" pitchFamily="34" charset="0"/>
              <a:buChar char="•"/>
              <a:defRPr/>
            </a:pPr>
            <a:r>
              <a:rPr lang="zh-CN" altLang="en-US" sz="1800" b="1" i="0" u="none" strike="noStrike">
                <a:solidFill>
                  <a:srgbClr val="000000"/>
                </a:solidFill>
                <a:latin typeface="微软雅黑"/>
                <a:ea typeface="微软雅黑"/>
                <a:cs typeface="微软雅黑"/>
                <a:sym typeface="微软雅黑"/>
              </a:rPr>
              <a:t>动态熵平衡采样机制：</a:t>
            </a:r>
            <a:r>
              <a:rPr lang="zh-CN" altLang="en-US" sz="1800" b="0" i="0" u="none" strike="noStrike">
                <a:solidFill>
                  <a:srgbClr val="000000"/>
                </a:solidFill>
                <a:latin typeface="+mn-ea"/>
                <a:cs typeface="+mn-ea"/>
                <a:sym typeface="微软雅黑"/>
              </a:rPr>
              <a:t>通过</a:t>
            </a:r>
            <a:r>
              <a:rPr lang="zh-CN" altLang="en-US" sz="1800" b="1" i="0" u="none" strike="noStrike">
                <a:solidFill>
                  <a:srgbClr val="000000"/>
                </a:solidFill>
                <a:latin typeface="+mn-ea"/>
                <a:cs typeface="+mn-ea"/>
                <a:sym typeface="微软雅黑"/>
              </a:rPr>
              <a:t>“熵预监测” 环节</a:t>
            </a:r>
            <a:r>
              <a:rPr lang="zh-CN" altLang="en-US" sz="1800" b="0" i="0" u="none" strike="noStrike">
                <a:solidFill>
                  <a:srgbClr val="000000"/>
                </a:solidFill>
                <a:latin typeface="+mn-ea"/>
                <a:cs typeface="+mn-ea"/>
                <a:sym typeface="微软雅黑"/>
              </a:rPr>
              <a:t>，自适应分配</a:t>
            </a:r>
            <a:r>
              <a:rPr lang="en-US" altLang="zh-CN" sz="1800" b="0" i="0" u="none" strike="noStrike">
                <a:solidFill>
                  <a:srgbClr val="000000"/>
                </a:solidFill>
                <a:latin typeface="+mn-ea"/>
                <a:cs typeface="+mn-ea"/>
                <a:sym typeface="微软雅黑"/>
              </a:rPr>
              <a:t>Rollout</a:t>
            </a:r>
            <a:r>
              <a:rPr lang="zh-CN" altLang="en-US" sz="1800" b="0" i="0" u="none" strike="noStrike">
                <a:solidFill>
                  <a:srgbClr val="000000"/>
                </a:solidFill>
                <a:latin typeface="+mn-ea"/>
                <a:cs typeface="+mn-ea"/>
                <a:sym typeface="微软雅黑"/>
              </a:rPr>
              <a:t>全局采样与分支采样预算；同时对连续高熵工具调用步骤</a:t>
            </a:r>
            <a:r>
              <a:rPr lang="zh-CN" altLang="en-US" sz="1800" b="1" i="0" u="none" strike="noStrike">
                <a:solidFill>
                  <a:srgbClr val="000000"/>
                </a:solidFill>
                <a:latin typeface="+mn-ea"/>
                <a:cs typeface="+mn-ea"/>
                <a:sym typeface="微软雅黑"/>
              </a:rPr>
              <a:t>施加</a:t>
            </a:r>
            <a:r>
              <a:rPr lang="en-US" altLang="zh-CN" sz="1800" b="1" i="0" u="none" strike="noStrike">
                <a:solidFill>
                  <a:srgbClr val="000000"/>
                </a:solidFill>
                <a:latin typeface="+mn-ea"/>
                <a:cs typeface="+mn-ea"/>
                <a:sym typeface="微软雅黑"/>
              </a:rPr>
              <a:t> “</a:t>
            </a:r>
            <a:r>
              <a:rPr lang="zh-CN" altLang="en-US" sz="1800" b="1" i="0" u="none" strike="noStrike">
                <a:solidFill>
                  <a:srgbClr val="000000"/>
                </a:solidFill>
                <a:latin typeface="+mn-ea"/>
                <a:cs typeface="+mn-ea"/>
                <a:sym typeface="微软雅黑"/>
              </a:rPr>
              <a:t>分支惩罚</a:t>
            </a:r>
            <a:r>
              <a:rPr lang="en-US" altLang="zh-CN" sz="1800" b="1" i="0" u="none" strike="noStrike">
                <a:solidFill>
                  <a:srgbClr val="000000"/>
                </a:solidFill>
                <a:latin typeface="+mn-ea"/>
                <a:cs typeface="+mn-ea"/>
                <a:sym typeface="微软雅黑"/>
              </a:rPr>
              <a:t>”</a:t>
            </a:r>
            <a:r>
              <a:rPr lang="zh-CN" altLang="en-US" sz="1800" b="0" i="0" u="none" strike="noStrike">
                <a:solidFill>
                  <a:srgbClr val="000000"/>
                </a:solidFill>
                <a:latin typeface="+mn-ea"/>
                <a:cs typeface="+mn-ea"/>
                <a:sym typeface="微软雅黑"/>
              </a:rPr>
              <a:t>，避免单一轨迹过度分支，保障采样的多样性。</a:t>
            </a:r>
            <a:endParaRPr lang="zh-CN" altLang="en-US" sz="1800" b="0" i="0" u="none" strike="noStrike">
              <a:solidFill>
                <a:srgbClr val="000000"/>
              </a:solidFill>
              <a:latin typeface="+mn-ea"/>
              <a:cs typeface="+mn-ea"/>
              <a:sym typeface="微软雅黑"/>
            </a:endParaRPr>
          </a:p>
          <a:p>
            <a:pPr marL="285750" indent="-285750" algn="l" fontAlgn="auto">
              <a:lnSpc>
                <a:spcPts val="2560"/>
              </a:lnSpc>
              <a:spcBef>
                <a:spcPts val="600"/>
              </a:spcBef>
              <a:spcAft>
                <a:spcPts val="600"/>
              </a:spcAft>
              <a:buFont typeface="Arial" panose="020B0604020202090204" pitchFamily="34" charset="0"/>
              <a:buChar char="•"/>
              <a:defRPr/>
            </a:pPr>
            <a:r>
              <a:rPr lang="zh-CN" altLang="en-US" sz="1800" b="1" i="0" u="none" strike="noStrike">
                <a:solidFill>
                  <a:srgbClr val="000000"/>
                </a:solidFill>
                <a:latin typeface="微软雅黑"/>
                <a:ea typeface="微软雅黑"/>
                <a:cs typeface="微软雅黑"/>
                <a:sym typeface="微软雅黑"/>
              </a:rPr>
              <a:t>熵平衡策略优化：</a:t>
            </a:r>
            <a:r>
              <a:rPr lang="zh-CN" altLang="en-US" sz="1800" b="0" i="0" u="none" strike="noStrike">
                <a:solidFill>
                  <a:srgbClr val="000000"/>
                </a:solidFill>
                <a:latin typeface="+mn-ea"/>
                <a:cs typeface="+mn-ea"/>
                <a:sym typeface="微软雅黑"/>
              </a:rPr>
              <a:t>在高熵裁剪项中</a:t>
            </a:r>
            <a:r>
              <a:rPr lang="zh-CN" altLang="en-US" sz="1800" b="1" i="0" u="none" strike="noStrike">
                <a:solidFill>
                  <a:srgbClr val="000000"/>
                </a:solidFill>
                <a:latin typeface="+mn-ea"/>
                <a:cs typeface="+mn-ea"/>
                <a:sym typeface="微软雅黑"/>
              </a:rPr>
              <a:t>引入</a:t>
            </a:r>
            <a:r>
              <a:rPr lang="en-US" altLang="zh-CN" sz="1800" b="1" i="0" u="none" strike="noStrike">
                <a:solidFill>
                  <a:srgbClr val="000000"/>
                </a:solidFill>
                <a:latin typeface="+mn-ea"/>
                <a:cs typeface="+mn-ea"/>
                <a:sym typeface="微软雅黑"/>
              </a:rPr>
              <a:t>“</a:t>
            </a:r>
            <a:r>
              <a:rPr lang="zh-CN" altLang="en-US" sz="1800" b="1" i="0" u="none" strike="noStrike">
                <a:solidFill>
                  <a:srgbClr val="000000"/>
                </a:solidFill>
                <a:latin typeface="+mn-ea"/>
                <a:cs typeface="+mn-ea"/>
                <a:sym typeface="微软雅黑"/>
              </a:rPr>
              <a:t>停止梯度</a:t>
            </a:r>
            <a:r>
              <a:rPr lang="en-US" altLang="zh-CN" sz="1800" b="1" i="0" u="none" strike="noStrike">
                <a:solidFill>
                  <a:srgbClr val="000000"/>
                </a:solidFill>
                <a:latin typeface="+mn-ea"/>
                <a:cs typeface="+mn-ea"/>
                <a:sym typeface="微软雅黑"/>
              </a:rPr>
              <a:t>”</a:t>
            </a:r>
            <a:r>
              <a:rPr lang="zh-CN" altLang="en-US" sz="1800" b="1" i="0" u="none" strike="noStrike">
                <a:solidFill>
                  <a:srgbClr val="000000"/>
                </a:solidFill>
                <a:latin typeface="+mn-ea"/>
                <a:cs typeface="+mn-ea"/>
                <a:sym typeface="微软雅黑"/>
              </a:rPr>
              <a:t>操作</a:t>
            </a:r>
            <a:r>
              <a:rPr lang="zh-CN" altLang="en-US" sz="1800" b="0" i="0" u="none" strike="noStrike">
                <a:solidFill>
                  <a:srgbClr val="000000"/>
                </a:solidFill>
                <a:latin typeface="+mn-ea"/>
                <a:cs typeface="+mn-ea"/>
                <a:sym typeface="微软雅黑"/>
              </a:rPr>
              <a:t>，保留并合理缩放高熵</a:t>
            </a:r>
            <a:r>
              <a:rPr lang="en-US" altLang="zh-CN" sz="1800" b="0" i="0" u="none" strike="noStrike">
                <a:solidFill>
                  <a:srgbClr val="000000"/>
                </a:solidFill>
                <a:latin typeface="+mn-ea"/>
                <a:cs typeface="+mn-ea"/>
                <a:sym typeface="微软雅黑"/>
              </a:rPr>
              <a:t> token </a:t>
            </a:r>
            <a:r>
              <a:rPr lang="zh-CN" altLang="en-US" sz="1800" b="0" i="0" u="none" strike="noStrike">
                <a:solidFill>
                  <a:srgbClr val="000000"/>
                </a:solidFill>
                <a:latin typeface="+mn-ea"/>
                <a:cs typeface="+mn-ea"/>
                <a:sym typeface="微软雅黑"/>
              </a:rPr>
              <a:t>的有效梯度；同时设计</a:t>
            </a:r>
            <a:r>
              <a:rPr lang="en-US" altLang="zh-CN" sz="1800" b="1" i="0" u="none" strike="noStrike">
                <a:solidFill>
                  <a:srgbClr val="000000"/>
                </a:solidFill>
                <a:latin typeface="+mn-ea"/>
                <a:cs typeface="+mn-ea"/>
                <a:sym typeface="微软雅黑"/>
              </a:rPr>
              <a:t>“</a:t>
            </a:r>
            <a:r>
              <a:rPr lang="zh-CN" altLang="en-US" sz="1800" b="1" i="0" u="none" strike="noStrike">
                <a:solidFill>
                  <a:srgbClr val="000000"/>
                </a:solidFill>
                <a:latin typeface="+mn-ea"/>
                <a:cs typeface="+mn-ea"/>
                <a:sym typeface="微软雅黑"/>
              </a:rPr>
              <a:t>熵感知优势估计</a:t>
            </a:r>
            <a:r>
              <a:rPr lang="en-US" altLang="zh-CN" sz="1800" b="1" i="0" u="none" strike="noStrike">
                <a:solidFill>
                  <a:srgbClr val="000000"/>
                </a:solidFill>
                <a:latin typeface="+mn-ea"/>
                <a:cs typeface="+mn-ea"/>
                <a:sym typeface="微软雅黑"/>
              </a:rPr>
              <a:t>”</a:t>
            </a:r>
            <a:r>
              <a:rPr lang="zh-CN" altLang="en-US" sz="1800" b="1" i="0" u="none" strike="noStrike">
                <a:solidFill>
                  <a:srgbClr val="000000"/>
                </a:solidFill>
                <a:latin typeface="+mn-ea"/>
                <a:cs typeface="+mn-ea"/>
                <a:sym typeface="微软雅黑"/>
              </a:rPr>
              <a:t>方法</a:t>
            </a:r>
            <a:r>
              <a:rPr lang="zh-CN" altLang="en-US" sz="1800" b="0" i="0" u="none" strike="noStrike">
                <a:solidFill>
                  <a:srgbClr val="000000"/>
                </a:solidFill>
                <a:latin typeface="+mn-ea"/>
                <a:cs typeface="+mn-ea"/>
                <a:sym typeface="微软雅黑"/>
              </a:rPr>
              <a:t>，</a:t>
            </a:r>
            <a:r>
              <a:rPr lang="zh-CN" altLang="en-US" sz="1800" b="1" i="0" u="none" strike="noStrike">
                <a:solidFill>
                  <a:srgbClr val="000000"/>
                </a:solidFill>
                <a:latin typeface="+mn-ea"/>
                <a:cs typeface="+mn-ea"/>
                <a:sym typeface="微软雅黑"/>
              </a:rPr>
              <a:t>将熵值融入优势计算过程</a:t>
            </a:r>
            <a:r>
              <a:rPr lang="zh-CN" altLang="en-US" sz="1800" b="0" i="0" u="none" strike="noStrike">
                <a:solidFill>
                  <a:srgbClr val="000000"/>
                </a:solidFill>
                <a:latin typeface="+mn-ea"/>
                <a:cs typeface="+mn-ea"/>
                <a:sym typeface="微软雅黑"/>
              </a:rPr>
              <a:t>，使模型优先学习高不确定性的探索行为。</a:t>
            </a:r>
            <a:endParaRPr lang="zh-CN" altLang="en-US" sz="1800" b="0" i="0" u="none" strike="noStrike">
              <a:solidFill>
                <a:srgbClr val="000000"/>
              </a:solidFill>
              <a:latin typeface="+mn-ea"/>
              <a:cs typeface="+mn-ea"/>
              <a:sym typeface="微软雅黑"/>
            </a:endParaRPr>
          </a:p>
        </p:txBody>
      </p:sp>
      <p:pic>
        <p:nvPicPr>
          <p:cNvPr id="3" name="图片 6"/>
          <p:cNvPicPr>
            <a:picLocks noChangeAspect="1"/>
          </p:cNvPicPr>
          <p:nvPr/>
        </p:nvPicPr>
        <p:blipFill>
          <a:blip r:embed="rId1"/>
          <a:srcRect b="7035"/>
          <a:stretch>
            <a:fillRect/>
          </a:stretch>
        </p:blipFill>
        <p:spPr>
          <a:xfrm>
            <a:off x="1903730" y="1043940"/>
            <a:ext cx="8096885" cy="326834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88280" y="4255770"/>
            <a:ext cx="6771640" cy="2160905"/>
          </a:xfrm>
          <a:prstGeom prst="rect">
            <a:avLst/>
          </a:prstGeom>
          <a:solidFill>
            <a:schemeClr val="tx2">
              <a:lumMod val="40000"/>
              <a:lumOff val="6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矩形 1"/>
          <p:cNvSpPr/>
          <p:nvPr/>
        </p:nvSpPr>
        <p:spPr>
          <a:xfrm>
            <a:off x="5288280" y="1330960"/>
            <a:ext cx="6771640" cy="2806065"/>
          </a:xfrm>
          <a:prstGeom prst="rect">
            <a:avLst/>
          </a:prstGeom>
          <a:solidFill>
            <a:schemeClr val="tx2">
              <a:lumMod val="20000"/>
              <a:lumOff val="8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灯片编号占位符 5"/>
          <p:cNvSpPr>
            <a:spLocks noGrp="1"/>
          </p:cNvSpPr>
          <p:nvPr>
            <p:ph type="sldNum" sz="quarter" idx="12"/>
          </p:nvPr>
        </p:nvSpPr>
        <p:spPr>
          <a:xfrm>
            <a:off x="9110934" y="6648646"/>
            <a:ext cx="2837392" cy="364195"/>
          </a:xfrm>
        </p:spPr>
        <p:txBody>
          <a:bodyPr/>
          <a:lstStyle/>
          <a:p>
            <a:fld id="{ACBE8222-9D24-4439-B089-51A36CE2D633}" type="slidenum">
              <a:rPr lang="zh-CN" altLang="en-US" smtClean="0">
                <a:latin typeface="Times New Roman" panose="02020503050405090304" pitchFamily="18" charset="0"/>
                <a:cs typeface="Times New Roman" panose="02020503050405090304" pitchFamily="18" charset="0"/>
              </a:rPr>
            </a:fld>
            <a:endParaRPr lang="zh-CN" altLang="en-US">
              <a:latin typeface="Times New Roman" panose="02020503050405090304" pitchFamily="18" charset="0"/>
              <a:cs typeface="Times New Roman" panose="02020503050405090304" pitchFamily="18" charset="0"/>
            </a:endParaRPr>
          </a:p>
        </p:txBody>
      </p:sp>
      <p:sp>
        <p:nvSpPr>
          <p:cNvPr id="3" name="标题 10"/>
          <p:cNvSpPr>
            <a:spLocks noGrp="1"/>
          </p:cNvSpPr>
          <p:nvPr/>
        </p:nvSpPr>
        <p:spPr>
          <a:xfrm>
            <a:off x="555323" y="35819"/>
            <a:ext cx="10643242" cy="868204"/>
          </a:xfrm>
          <a:prstGeom prst="rect">
            <a:avLst/>
          </a:prstGeom>
        </p:spPr>
        <p:txBody>
          <a:bodyPr vert="horz" lIns="91440" tIns="45720" rIns="91440" bIns="45720" rtlCol="0" anchor="ctr">
            <a:normAutofit fontScale="90000" lnSpcReduction="20000"/>
          </a:bodyPr>
          <a:lstStyle>
            <a:lvl1pPr algn="l" defTabSz="1216025" rtl="0" eaLnBrk="1" latinLnBrk="0" hangingPunct="1">
              <a:spcBef>
                <a:spcPct val="0"/>
              </a:spcBef>
              <a:buNone/>
              <a:defRPr sz="3200" b="1" kern="1200">
                <a:solidFill>
                  <a:schemeClr val="tx1"/>
                </a:solidFill>
                <a:latin typeface="黑体" panose="02010609060101010101" pitchFamily="49" charset="-122"/>
                <a:ea typeface="黑体" panose="02010609060101010101" pitchFamily="49" charset="-122"/>
                <a:cs typeface="+mj-cs"/>
              </a:defRPr>
            </a:lvl1pPr>
          </a:lstStyle>
          <a:p>
            <a:pPr marL="0" marR="0" algn="l">
              <a:lnSpc>
                <a:spcPct val="120000"/>
              </a:lnSpc>
              <a:spcBef>
                <a:spcPts val="0"/>
              </a:spcBef>
              <a:spcAft>
                <a:spcPts val="0"/>
              </a:spcAft>
            </a:pPr>
            <a:endParaRPr lang="en-US" altLang="zh-CN" sz="2800" dirty="0">
              <a:latin typeface="Times New Roman" panose="02020503050405090304" pitchFamily="18" charset="0"/>
              <a:cs typeface="Times New Roman" panose="02020503050405090304" pitchFamily="18" charset="0"/>
              <a:sym typeface="+mn-ea"/>
            </a:endParaRPr>
          </a:p>
          <a:p>
            <a:pPr marL="0" marR="0" algn="l">
              <a:lnSpc>
                <a:spcPct val="120000"/>
              </a:lnSpc>
              <a:spcBef>
                <a:spcPts val="0"/>
              </a:spcBef>
              <a:spcAft>
                <a:spcPts val="0"/>
              </a:spcAft>
            </a:pPr>
            <a:r>
              <a:rPr lang="en-US" altLang="zh-CN" sz="2800" dirty="0">
                <a:latin typeface="Times New Roman" panose="02020503050405090304" pitchFamily="18" charset="0"/>
                <a:cs typeface="Times New Roman" panose="02020503050405090304" pitchFamily="18" charset="0"/>
                <a:sym typeface="+mn-ea"/>
              </a:rPr>
              <a:t>AEPO</a:t>
            </a:r>
            <a:r>
              <a:rPr lang="zh-CN" altLang="en-US" sz="2800" dirty="0">
                <a:latin typeface="Times New Roman" panose="02020503050405090304" pitchFamily="18" charset="0"/>
                <a:cs typeface="Times New Roman" panose="02020503050405090304" pitchFamily="18" charset="0"/>
                <a:sym typeface="+mn-ea"/>
              </a:rPr>
              <a:t>：智能体熵平衡策略优化</a:t>
            </a:r>
            <a:endParaRPr lang="zh-CN" altLang="en-US" sz="2800" b="1" kern="0" dirty="0">
              <a:latin typeface="Times New Roman" panose="02020503050405090304" pitchFamily="18" charset="0"/>
              <a:ea typeface="Cambria Math" panose="02040503050406030204" pitchFamily="18" charset="0"/>
              <a:cs typeface="Times New Roman" panose="02020503050405090304" pitchFamily="18" charset="0"/>
            </a:endParaRPr>
          </a:p>
          <a:p>
            <a:pPr marL="0" marR="0" algn="l">
              <a:lnSpc>
                <a:spcPct val="120000"/>
              </a:lnSpc>
              <a:spcBef>
                <a:spcPts val="0"/>
              </a:spcBef>
              <a:spcAft>
                <a:spcPts val="0"/>
              </a:spcAft>
            </a:pPr>
            <a:endParaRPr lang="zh-CN" altLang="en-US" sz="2800" b="1" kern="0" dirty="0">
              <a:latin typeface="Times New Roman" panose="02020503050405090304" pitchFamily="18" charset="0"/>
              <a:ea typeface="Cambria Math" panose="02040503050406030204" pitchFamily="18" charset="0"/>
              <a:cs typeface="Times New Roman" panose="02020503050405090304" pitchFamily="18" charset="0"/>
            </a:endParaRPr>
          </a:p>
        </p:txBody>
      </p:sp>
      <p:pic>
        <p:nvPicPr>
          <p:cNvPr id="4" name="图片 3"/>
          <p:cNvPicPr>
            <a:picLocks noChangeAspect="1"/>
          </p:cNvPicPr>
          <p:nvPr/>
        </p:nvPicPr>
        <p:blipFill>
          <a:blip r:embed="rId1"/>
          <a:stretch>
            <a:fillRect/>
          </a:stretch>
        </p:blipFill>
        <p:spPr>
          <a:xfrm>
            <a:off x="247650" y="1043305"/>
            <a:ext cx="4958080" cy="2891155"/>
          </a:xfrm>
          <a:prstGeom prst="rect">
            <a:avLst/>
          </a:prstGeom>
          <a:noFill/>
          <a:ln>
            <a:noFill/>
          </a:ln>
        </p:spPr>
      </p:pic>
      <p:sp>
        <p:nvSpPr>
          <p:cNvPr id="8" name="Rectangle 3"/>
          <p:cNvSpPr txBox="1">
            <a:spLocks noChangeArrowheads="1"/>
          </p:cNvSpPr>
          <p:nvPr/>
        </p:nvSpPr>
        <p:spPr>
          <a:xfrm>
            <a:off x="5371465" y="1548130"/>
            <a:ext cx="6688455" cy="4417060"/>
          </a:xfrm>
          <a:prstGeom prst="rect">
            <a:avLst/>
          </a:prstGeom>
          <a:noFill/>
        </p:spPr>
        <p:txBody>
          <a:bodyPr wrap="square">
            <a:noAutofit/>
          </a:bodyPr>
          <a:lstStyle>
            <a:lvl1pPr marL="431800" indent="-431800" algn="l" defTabSz="1151890" rtl="0" eaLnBrk="1" latinLnBrk="0" hangingPunct="1">
              <a:spcBef>
                <a:spcPct val="20000"/>
              </a:spcBef>
              <a:buFont typeface="Arial" panose="020B0604020202090204" pitchFamily="34" charset="0"/>
              <a:buChar char="•"/>
              <a:defRPr sz="4000" kern="1200">
                <a:solidFill>
                  <a:schemeClr val="tx1"/>
                </a:solidFill>
                <a:latin typeface="+mn-lt"/>
                <a:ea typeface="+mn-ea"/>
                <a:cs typeface="+mn-cs"/>
              </a:defRPr>
            </a:lvl1pPr>
            <a:lvl2pPr marL="935990" indent="-360045" algn="l" defTabSz="1151890" rtl="0" eaLnBrk="1" latinLnBrk="0" hangingPunct="1">
              <a:spcBef>
                <a:spcPct val="20000"/>
              </a:spcBef>
              <a:buFont typeface="Arial" panose="020B0604020202090204" pitchFamily="34" charset="0"/>
              <a:buChar char="–"/>
              <a:defRPr sz="3500" kern="1200">
                <a:solidFill>
                  <a:schemeClr val="tx1"/>
                </a:solidFill>
                <a:latin typeface="+mn-lt"/>
                <a:ea typeface="+mn-ea"/>
                <a:cs typeface="+mn-cs"/>
              </a:defRPr>
            </a:lvl2pPr>
            <a:lvl3pPr marL="1440180" indent="-288290" algn="l" defTabSz="1151890" rtl="0" eaLnBrk="1" latinLnBrk="0" hangingPunct="1">
              <a:spcBef>
                <a:spcPct val="20000"/>
              </a:spcBef>
              <a:buFont typeface="Arial" panose="020B0604020202090204" pitchFamily="34" charset="0"/>
              <a:buChar char="•"/>
              <a:defRPr sz="3000" kern="1200">
                <a:solidFill>
                  <a:schemeClr val="tx1"/>
                </a:solidFill>
                <a:latin typeface="+mn-lt"/>
                <a:ea typeface="+mn-ea"/>
                <a:cs typeface="+mn-cs"/>
              </a:defRPr>
            </a:lvl3pPr>
            <a:lvl4pPr marL="2016125"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4pPr>
            <a:lvl5pPr marL="2592070"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90204" pitchFamily="34" charset="0"/>
              <a:buChar char="•"/>
              <a:defRPr sz="2500" kern="1200">
                <a:solidFill>
                  <a:schemeClr val="tx1"/>
                </a:solidFill>
                <a:latin typeface="+mn-lt"/>
                <a:ea typeface="+mn-ea"/>
                <a:cs typeface="+mn-cs"/>
              </a:defRPr>
            </a:lvl9pPr>
          </a:lstStyle>
          <a:p>
            <a:pPr marL="0" indent="0" defTabSz="1216025" fontAlgn="base">
              <a:spcBef>
                <a:spcPts val="600"/>
              </a:spcBef>
              <a:buNone/>
            </a:pPr>
            <a:r>
              <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sym typeface="+mn-ea"/>
              </a:rPr>
              <a:t>实验结果：</a:t>
            </a:r>
            <a:endPar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endParaRPr>
          </a:p>
          <a:p>
            <a:pPr marL="0" indent="0" defTabSz="1216025" fontAlgn="base">
              <a:spcBef>
                <a:spcPts val="600"/>
              </a:spcBef>
              <a:buNone/>
            </a:pP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mn-ea"/>
              </a:rPr>
              <a:t>在</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sym typeface="+mn-ea"/>
              </a:rPr>
              <a:t>14</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mn-ea"/>
              </a:rPr>
              <a:t>个涵盖</a:t>
            </a:r>
            <a:r>
              <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深度信息检索、知识密集推理</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mn-ea"/>
              </a:rPr>
              <a:t>和</a:t>
            </a:r>
            <a:r>
              <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计算推理</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mn-ea"/>
              </a:rPr>
              <a:t>的复杂基准数据集上，</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sym typeface="+mn-ea"/>
              </a:rPr>
              <a:t>AEPO</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mn-ea"/>
              </a:rPr>
              <a:t>展现出卓越的性能：</a:t>
            </a:r>
            <a:endParaRPr lang="en-US" altLang="zh-CN" sz="1800" dirty="0">
              <a:latin typeface="Times New Roman" panose="02020503050405090304" pitchFamily="18" charset="0"/>
              <a:ea typeface="微软雅黑" panose="020B0503020204020204" pitchFamily="34" charset="-122"/>
              <a:cs typeface="Times New Roman" panose="02020503050405090304" pitchFamily="18" charset="0"/>
            </a:endParaRPr>
          </a:p>
          <a:p>
            <a:pPr defTabSz="1216025" fontAlgn="base">
              <a:spcBef>
                <a:spcPts val="600"/>
              </a:spcBef>
            </a:pPr>
            <a:r>
              <a:rPr lang="en-US" altLang="zh-CN" sz="1800" b="1" dirty="0">
                <a:latin typeface="Times New Roman Bold" panose="02020503050405090304" charset="0"/>
                <a:ea typeface="微软雅黑" panose="020B0503020204020204" pitchFamily="34" charset="-122"/>
                <a:cs typeface="Times New Roman Bold" panose="02020503050405090304" charset="0"/>
                <a:sym typeface="+mn-ea"/>
              </a:rPr>
              <a:t>Pass@1: </a:t>
            </a:r>
            <a:r>
              <a:rPr lang="en-US" altLang="zh-CN"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GAIA (47.6%), HLE (11.2%), WebWalkerQA (44.5%)</a:t>
            </a:r>
            <a:endParaRPr lang="en-US" altLang="zh-CN"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endParaRPr>
          </a:p>
          <a:p>
            <a:pPr defTabSz="1216025" fontAlgn="base">
              <a:spcBef>
                <a:spcPts val="600"/>
              </a:spcBef>
            </a:pPr>
            <a:r>
              <a:rPr lang="en-US" altLang="zh-CN" sz="1800" b="1" dirty="0">
                <a:latin typeface="Times New Roman Bold" panose="02020503050405090304" charset="0"/>
                <a:ea typeface="微软雅黑" panose="020B0503020204020204" pitchFamily="34" charset="-122"/>
                <a:cs typeface="Times New Roman Bold" panose="02020503050405090304" charset="0"/>
                <a:sym typeface="+mn-ea"/>
              </a:rPr>
              <a:t>Pass@5: </a:t>
            </a:r>
            <a:r>
              <a:rPr lang="en-US" altLang="zh-CN"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GAIA (65.0%), HLE (26.0%), WebWalkerQA (70.0%)</a:t>
            </a:r>
            <a:endParaRPr lang="en-US" altLang="zh-CN"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endParaRPr>
          </a:p>
          <a:p>
            <a:pPr marL="0" indent="0" defTabSz="1216025" fontAlgn="base">
              <a:spcBef>
                <a:spcPts val="600"/>
              </a:spcBef>
              <a:buNone/>
            </a:pP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mn-ea"/>
              </a:rPr>
              <a:t>在</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sym typeface="+mn-ea"/>
              </a:rPr>
              <a:t>10</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mn-ea"/>
              </a:rPr>
              <a:t>个通用推理任务中，</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sym typeface="+mn-ea"/>
              </a:rPr>
              <a:t>AEPO</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mn-ea"/>
              </a:rPr>
              <a:t>的平均准确率</a:t>
            </a:r>
            <a:r>
              <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比</a:t>
            </a:r>
            <a:r>
              <a:rPr lang="en-US" altLang="zh-CN"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GRPO</a:t>
            </a:r>
            <a:r>
              <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a:t>
            </a:r>
            <a:r>
              <a:rPr lang="en-US" altLang="zh-CN"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ARPO</a:t>
            </a:r>
            <a:r>
              <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等</a:t>
            </a:r>
            <a:r>
              <a:rPr lang="en-US" altLang="zh-CN"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7</a:t>
            </a:r>
            <a:r>
              <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种主流</a:t>
            </a:r>
            <a:r>
              <a:rPr lang="en-US" altLang="zh-CN"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RL</a:t>
            </a:r>
            <a:r>
              <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算法</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mn-ea"/>
              </a:rPr>
              <a:t>提高了近</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sym typeface="+mn-ea"/>
              </a:rPr>
              <a:t>5%</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mn-ea"/>
              </a:rPr>
              <a:t>，全程避免熵崩溃现象。</a:t>
            </a:r>
            <a:endParaRPr lang="zh-CN" altLang="en-US" sz="1800" dirty="0">
              <a:latin typeface="Times New Roman" panose="02020503050405090304" pitchFamily="18" charset="0"/>
              <a:ea typeface="微软雅黑" panose="020B0503020204020204" pitchFamily="34" charset="-122"/>
              <a:cs typeface="Times New Roman" panose="02020503050405090304" pitchFamily="18" charset="0"/>
            </a:endParaRPr>
          </a:p>
          <a:p>
            <a:pPr marL="0" indent="0" defTabSz="1216025" fontAlgn="base">
              <a:spcBef>
                <a:spcPts val="600"/>
              </a:spcBef>
              <a:buNone/>
            </a:pPr>
            <a:endPar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endParaRPr>
          </a:p>
          <a:p>
            <a:pPr marL="0" indent="0" defTabSz="1216025" fontAlgn="base">
              <a:spcBef>
                <a:spcPts val="600"/>
              </a:spcBef>
              <a:buNone/>
            </a:pPr>
            <a:endPar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endParaRPr>
          </a:p>
          <a:p>
            <a:pPr marL="0" indent="0" defTabSz="1216025" fontAlgn="base">
              <a:spcBef>
                <a:spcPts val="600"/>
              </a:spcBef>
              <a:buNone/>
            </a:pPr>
            <a:r>
              <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rPr>
              <a:t>实验结果 </a:t>
            </a:r>
            <a:r>
              <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rPr>
              <a:t>– </a:t>
            </a:r>
            <a:r>
              <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rPr>
              <a:t>熵</a:t>
            </a:r>
            <a:r>
              <a:rPr lang="zh-CN" altLang="en-US" sz="2000" b="1" dirty="0">
                <a:latin typeface="Times New Roman" panose="02020503050405090304" pitchFamily="18" charset="0"/>
                <a:ea typeface="微软雅黑" panose="020B0503020204020204" pitchFamily="34" charset="-122"/>
                <a:cs typeface="Times New Roman" panose="02020503050405090304" pitchFamily="18" charset="0"/>
              </a:rPr>
              <a:t>稳定性分析：</a:t>
            </a:r>
            <a:endParaRPr lang="en-US" altLang="zh-CN" sz="2000" b="1" dirty="0">
              <a:latin typeface="Times New Roman" panose="02020503050405090304" pitchFamily="18" charset="0"/>
              <a:ea typeface="微软雅黑" panose="020B0503020204020204" pitchFamily="34" charset="-122"/>
              <a:cs typeface="Times New Roman" panose="02020503050405090304" pitchFamily="18" charset="0"/>
            </a:endParaRPr>
          </a:p>
          <a:p>
            <a:pPr marL="0" indent="0" defTabSz="1216025" fontAlgn="base">
              <a:spcBef>
                <a:spcPts val="600"/>
              </a:spcBef>
              <a:buNone/>
            </a:pP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mn-ea"/>
              </a:rPr>
              <a:t>在多轮智能体训练任务中，熵损失（</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sym typeface="+mn-ea"/>
              </a:rPr>
              <a:t>Entropy loss</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mn-ea"/>
              </a:rPr>
              <a:t>）的骤增或骤降并未带来性能提升；相比之下，</a:t>
            </a:r>
            <a:r>
              <a:rPr lang="en-US" altLang="zh-CN"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AEPO</a:t>
            </a:r>
            <a:r>
              <a:rPr lang="zh-CN" altLang="en-US" sz="1800"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mn-ea"/>
              </a:rPr>
              <a:t>的熵损失始终保持高且稳定</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mn-ea"/>
              </a:rPr>
              <a:t>，确保了持续的性能增益。</a:t>
            </a:r>
            <a:endParaRPr lang="zh-CN" altLang="en-US" sz="1800" dirty="0">
              <a:latin typeface="Times New Roman" panose="02020503050405090304" pitchFamily="18" charset="0"/>
              <a:ea typeface="微软雅黑" panose="020B0503020204020204" pitchFamily="34" charset="-122"/>
              <a:cs typeface="Times New Roman" panose="02020503050405090304" pitchFamily="18" charset="0"/>
            </a:endParaRPr>
          </a:p>
          <a:p>
            <a:pPr marL="0" indent="0" defTabSz="1216025" fontAlgn="base">
              <a:spcBef>
                <a:spcPts val="600"/>
              </a:spcBef>
              <a:buNone/>
            </a:pPr>
            <a:endParaRPr lang="zh-CN" altLang="en-US" sz="1800" dirty="0">
              <a:latin typeface="Times New Roman" panose="02020503050405090304" pitchFamily="18" charset="0"/>
              <a:ea typeface="微软雅黑" panose="020B0503020204020204" pitchFamily="34" charset="-122"/>
              <a:cs typeface="Times New Roman" panose="02020503050405090304" pitchFamily="18" charset="0"/>
            </a:endParaRPr>
          </a:p>
        </p:txBody>
      </p:sp>
      <p:pic>
        <p:nvPicPr>
          <p:cNvPr id="9" name="图片 8"/>
          <p:cNvPicPr>
            <a:picLocks noChangeAspect="1"/>
          </p:cNvPicPr>
          <p:nvPr/>
        </p:nvPicPr>
        <p:blipFill>
          <a:blip r:embed="rId2"/>
          <a:stretch>
            <a:fillRect/>
          </a:stretch>
        </p:blipFill>
        <p:spPr>
          <a:xfrm>
            <a:off x="120650" y="4126230"/>
            <a:ext cx="5092065" cy="25761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0" y="635"/>
            <a:ext cx="4783455" cy="6839585"/>
          </a:xfrm>
          <a:prstGeom prst="rect">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灯片编号占位符 3"/>
          <p:cNvSpPr>
            <a:spLocks noGrp="1"/>
          </p:cNvSpPr>
          <p:nvPr>
            <p:ph type="sldNum" sz="quarter" idx="12"/>
          </p:nvPr>
        </p:nvSpPr>
        <p:spPr/>
        <p:txBody>
          <a:bodyPr/>
          <a:p>
            <a:fld id="{ACBE8222-9D24-4439-B089-51A36CE2D633}" type="slidenum">
              <a:rPr lang="zh-CN" altLang="en-US" smtClean="0"/>
            </a:fld>
            <a:endParaRPr lang="zh-CN" altLang="en-US"/>
          </a:p>
        </p:txBody>
      </p:sp>
      <p:pic>
        <p:nvPicPr>
          <p:cNvPr id="9" name="图片 8" descr="2f0f64f28ac6655174b264716b1ac06e"/>
          <p:cNvPicPr>
            <a:picLocks noChangeAspect="1"/>
          </p:cNvPicPr>
          <p:nvPr/>
        </p:nvPicPr>
        <p:blipFill>
          <a:blip r:embed="rId1"/>
          <a:stretch>
            <a:fillRect/>
          </a:stretch>
        </p:blipFill>
        <p:spPr>
          <a:xfrm>
            <a:off x="5791835" y="2772410"/>
            <a:ext cx="2121535" cy="2494280"/>
          </a:xfrm>
          <a:prstGeom prst="rect">
            <a:avLst/>
          </a:prstGeom>
        </p:spPr>
      </p:pic>
      <p:sp>
        <p:nvSpPr>
          <p:cNvPr id="7" name="文本框 6"/>
          <p:cNvSpPr txBox="1"/>
          <p:nvPr/>
        </p:nvSpPr>
        <p:spPr>
          <a:xfrm>
            <a:off x="320040" y="2412365"/>
            <a:ext cx="4327525" cy="1568450"/>
          </a:xfrm>
          <a:prstGeom prst="rect">
            <a:avLst/>
          </a:prstGeom>
          <a:noFill/>
        </p:spPr>
        <p:txBody>
          <a:bodyPr wrap="square" rtlCol="0">
            <a:spAutoFit/>
          </a:bodyPr>
          <a:p>
            <a:pPr algn="ctr"/>
            <a:r>
              <a:rPr lang="zh-CN" altLang="en-US" sz="3200">
                <a:solidFill>
                  <a:schemeClr val="bg1"/>
                </a:solidFill>
                <a:latin typeface="Heiti SC Regular" charset="0"/>
                <a:ea typeface="Heiti SC Regular" charset="0"/>
              </a:rPr>
              <a:t>感谢聆听</a:t>
            </a:r>
            <a:r>
              <a:rPr lang="en-US" altLang="zh-CN" sz="3200">
                <a:solidFill>
                  <a:schemeClr val="bg1"/>
                </a:solidFill>
                <a:latin typeface="Heiti SC Regular" charset="0"/>
                <a:ea typeface="Heiti SC Regular" charset="0"/>
              </a:rPr>
              <a:t>！</a:t>
            </a:r>
            <a:endParaRPr lang="en-US" altLang="zh-CN" sz="3200">
              <a:solidFill>
                <a:schemeClr val="bg1"/>
              </a:solidFill>
              <a:latin typeface="Heiti SC Regular" charset="0"/>
              <a:ea typeface="Heiti SC Regular" charset="0"/>
            </a:endParaRPr>
          </a:p>
          <a:p>
            <a:pPr algn="ctr"/>
            <a:endParaRPr lang="en-US" altLang="zh-CN" sz="3200">
              <a:solidFill>
                <a:schemeClr val="bg1"/>
              </a:solidFill>
              <a:latin typeface="Heiti SC Regular" charset="0"/>
              <a:ea typeface="Heiti SC Regular" charset="0"/>
            </a:endParaRPr>
          </a:p>
          <a:p>
            <a:pPr algn="ctr"/>
            <a:r>
              <a:rPr lang="zh-CN" altLang="en-US" sz="3200">
                <a:solidFill>
                  <a:schemeClr val="bg1"/>
                </a:solidFill>
                <a:latin typeface="Heiti SC Regular" charset="0"/>
                <a:ea typeface="Heiti SC Regular" charset="0"/>
              </a:rPr>
              <a:t>欢迎大家</a:t>
            </a:r>
            <a:r>
              <a:rPr lang="zh-CN" altLang="en-US" sz="3200">
                <a:solidFill>
                  <a:schemeClr val="bg1"/>
                </a:solidFill>
                <a:latin typeface="Heiti SC Regular" charset="0"/>
                <a:ea typeface="Heiti SC Regular" charset="0"/>
              </a:rPr>
              <a:t>交流讨论</a:t>
            </a:r>
            <a:r>
              <a:rPr lang="en-US" altLang="zh-CN" sz="3200">
                <a:solidFill>
                  <a:schemeClr val="bg1"/>
                </a:solidFill>
                <a:latin typeface="Heiti SC Regular" charset="0"/>
                <a:ea typeface="Heiti SC Regular" charset="0"/>
              </a:rPr>
              <a:t>！</a:t>
            </a:r>
            <a:endParaRPr lang="en-US" altLang="zh-CN" sz="3200">
              <a:solidFill>
                <a:schemeClr val="bg1"/>
              </a:solidFill>
              <a:latin typeface="Heiti SC Regular" charset="0"/>
              <a:ea typeface="Heiti SC Regular" charset="0"/>
            </a:endParaRPr>
          </a:p>
        </p:txBody>
      </p:sp>
      <p:sp>
        <p:nvSpPr>
          <p:cNvPr id="8" name="文本框 7"/>
          <p:cNvSpPr txBox="1"/>
          <p:nvPr/>
        </p:nvSpPr>
        <p:spPr>
          <a:xfrm>
            <a:off x="5648325" y="1188085"/>
            <a:ext cx="4582160" cy="1322070"/>
          </a:xfrm>
          <a:prstGeom prst="rect">
            <a:avLst/>
          </a:prstGeom>
          <a:noFill/>
        </p:spPr>
        <p:txBody>
          <a:bodyPr wrap="square" rtlCol="0">
            <a:spAutoFit/>
          </a:bodyPr>
          <a:p>
            <a:r>
              <a:rPr lang="zh-CN" altLang="en-US" sz="4000">
                <a:solidFill>
                  <a:schemeClr val="tx1">
                    <a:lumMod val="95000"/>
                    <a:lumOff val="5000"/>
                  </a:schemeClr>
                </a:solidFill>
                <a:latin typeface="Heiti SC Light" panose="02000000000000000000" charset="-122"/>
                <a:ea typeface="Heiti SC Light" panose="02000000000000000000" charset="-122"/>
                <a:cs typeface="Heiti SC Light" panose="02000000000000000000" charset="-122"/>
              </a:rPr>
              <a:t>联系方式</a:t>
            </a:r>
            <a:endParaRPr lang="zh-CN" altLang="en-US" sz="4000">
              <a:solidFill>
                <a:schemeClr val="tx1">
                  <a:lumMod val="95000"/>
                  <a:lumOff val="5000"/>
                </a:schemeClr>
              </a:solidFill>
              <a:latin typeface="Heiti SC Light" panose="02000000000000000000" charset="-122"/>
              <a:ea typeface="Heiti SC Light" panose="02000000000000000000" charset="-122"/>
              <a:cs typeface="Heiti SC Light" panose="02000000000000000000" charset="-122"/>
            </a:endParaRPr>
          </a:p>
          <a:p>
            <a:r>
              <a:rPr lang="en-US" altLang="zh-CN" sz="4000">
                <a:solidFill>
                  <a:schemeClr val="tx1">
                    <a:lumMod val="95000"/>
                    <a:lumOff val="5000"/>
                  </a:schemeClr>
                </a:solidFill>
                <a:latin typeface="Heiti SC Light" panose="02000000000000000000" charset="-122"/>
                <a:ea typeface="Heiti SC Light" panose="02000000000000000000" charset="-122"/>
                <a:cs typeface="Heiti SC Light" panose="02000000000000000000" charset="-122"/>
              </a:rPr>
              <a:t>contact me</a:t>
            </a:r>
            <a:endParaRPr lang="en-US" altLang="zh-CN" sz="4000">
              <a:solidFill>
                <a:schemeClr val="tx1">
                  <a:lumMod val="95000"/>
                  <a:lumOff val="5000"/>
                </a:schemeClr>
              </a:solidFill>
              <a:latin typeface="Heiti SC Light" panose="02000000000000000000" charset="-122"/>
              <a:ea typeface="Heiti SC Light" panose="02000000000000000000" charset="-122"/>
              <a:cs typeface="Heiti SC Light" panose="02000000000000000000" charset="-122"/>
            </a:endParaRPr>
          </a:p>
        </p:txBody>
      </p:sp>
      <p:pic>
        <p:nvPicPr>
          <p:cNvPr id="10" name="图片 9"/>
          <p:cNvPicPr/>
          <p:nvPr/>
        </p:nvPicPr>
        <p:blipFill>
          <a:blip r:embed="rId2"/>
          <a:stretch>
            <a:fillRect/>
          </a:stretch>
        </p:blipFill>
        <p:spPr>
          <a:xfrm>
            <a:off x="9032875" y="2988310"/>
            <a:ext cx="2101850" cy="2048510"/>
          </a:xfrm>
          <a:prstGeom prst="rect">
            <a:avLst/>
          </a:prstGeom>
        </p:spPr>
      </p:pic>
      <p:sp>
        <p:nvSpPr>
          <p:cNvPr id="11" name="文本框 10"/>
          <p:cNvSpPr txBox="1"/>
          <p:nvPr/>
        </p:nvSpPr>
        <p:spPr>
          <a:xfrm>
            <a:off x="6221730" y="5596890"/>
            <a:ext cx="1570355" cy="368300"/>
          </a:xfrm>
          <a:prstGeom prst="rect">
            <a:avLst/>
          </a:prstGeom>
          <a:noFill/>
        </p:spPr>
        <p:txBody>
          <a:bodyPr wrap="square" rtlCol="0">
            <a:spAutoFit/>
          </a:bodyPr>
          <a:p>
            <a:r>
              <a:rPr lang="zh-CN" altLang="en-US"/>
              <a:t>微信</a:t>
            </a:r>
            <a:r>
              <a:rPr lang="zh-CN" altLang="en-US"/>
              <a:t>扫码</a:t>
            </a:r>
            <a:endParaRPr lang="zh-CN" altLang="en-US"/>
          </a:p>
        </p:txBody>
      </p:sp>
      <p:sp>
        <p:nvSpPr>
          <p:cNvPr id="12" name="文本框 11"/>
          <p:cNvSpPr txBox="1"/>
          <p:nvPr/>
        </p:nvSpPr>
        <p:spPr>
          <a:xfrm>
            <a:off x="9175750" y="5385435"/>
            <a:ext cx="1858645" cy="645160"/>
          </a:xfrm>
          <a:prstGeom prst="rect">
            <a:avLst/>
          </a:prstGeom>
          <a:noFill/>
        </p:spPr>
        <p:txBody>
          <a:bodyPr wrap="square" rtlCol="0">
            <a:spAutoFit/>
          </a:bodyPr>
          <a:p>
            <a:r>
              <a:rPr lang="en-US" altLang="zh-CN" b="1" kern="0" dirty="0">
                <a:latin typeface="Times New Roman" panose="02020503050405090304" pitchFamily="18" charset="0"/>
                <a:cs typeface="Times New Roman" panose="02020503050405090304" pitchFamily="18" charset="0"/>
                <a:sym typeface="+mn-ea"/>
              </a:rPr>
              <a:t>ARPO / AEPO Github</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971997"/>
            <a:ext cx="12160250" cy="58685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335" y="1208046"/>
            <a:ext cx="11233248" cy="154469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0"/>
          <p:cNvSpPr>
            <a:spLocks noGrp="1"/>
          </p:cNvSpPr>
          <p:nvPr>
            <p:ph type="title"/>
          </p:nvPr>
        </p:nvSpPr>
        <p:spPr/>
        <p:txBody>
          <a:bodyPr>
            <a:normAutofit/>
          </a:bodyPr>
          <a:lstStyle/>
          <a:p>
            <a:pPr marL="0" marR="0" algn="l">
              <a:lnSpc>
                <a:spcPct val="120000"/>
              </a:lnSpc>
              <a:spcBef>
                <a:spcPts val="0"/>
              </a:spcBef>
              <a:spcAft>
                <a:spcPts val="0"/>
              </a:spcAft>
            </a:pPr>
            <a:r>
              <a:rPr lang="en-US" altLang="zh-CN" sz="2800" b="1" u="none" dirty="0">
                <a:latin typeface="Times New Roman" panose="02020503050405090304" pitchFamily="18" charset="0"/>
                <a:cs typeface="Times New Roman" panose="02020503050405090304" pitchFamily="18" charset="0"/>
              </a:rPr>
              <a:t>Agentic RL</a:t>
            </a:r>
            <a:r>
              <a:rPr lang="zh-CN" altLang="en-US" sz="2800" b="1" u="none" dirty="0">
                <a:latin typeface="Times New Roman" panose="02020503050405090304" pitchFamily="18" charset="0"/>
                <a:cs typeface="Times New Roman" panose="02020503050405090304" pitchFamily="18" charset="0"/>
              </a:rPr>
              <a:t>背景</a:t>
            </a:r>
            <a:endParaRPr lang="zh-CN" altLang="en-US" sz="2800" b="1" u="none" dirty="0">
              <a:latin typeface="Times New Roman" panose="02020503050405090304" pitchFamily="18" charset="0"/>
              <a:cs typeface="Times New Roman" panose="02020503050405090304" pitchFamily="18" charset="0"/>
            </a:endParaRPr>
          </a:p>
        </p:txBody>
      </p:sp>
      <p:sp>
        <p:nvSpPr>
          <p:cNvPr id="4" name="文本框 3"/>
          <p:cNvSpPr txBox="1"/>
          <p:nvPr/>
        </p:nvSpPr>
        <p:spPr>
          <a:xfrm>
            <a:off x="454219" y="1332037"/>
            <a:ext cx="11067222" cy="1288415"/>
          </a:xfrm>
          <a:prstGeom prst="rect">
            <a:avLst/>
          </a:prstGeom>
          <a:noFill/>
        </p:spPr>
        <p:txBody>
          <a:bodyPr wrap="square" rtlCol="0">
            <a:spAutoFit/>
          </a:bodyPr>
          <a:lstStyle/>
          <a:p>
            <a:pPr marL="0" indent="0" fontAlgn="base">
              <a:lnSpc>
                <a:spcPts val="1955"/>
              </a:lnSpc>
              <a:spcAft>
                <a:spcPts val="900"/>
              </a:spcAft>
              <a:buNone/>
            </a:pPr>
            <a:r>
              <a:rPr lang="zh-CN" altLang="en-US" sz="2000" b="1" dirty="0">
                <a:latin typeface="Times New Roman" panose="02020503050405090304" pitchFamily="18" charset="0"/>
                <a:cs typeface="Times New Roman" panose="02020503050405090304" pitchFamily="18" charset="0"/>
              </a:rPr>
              <a:t>研究背景：</a:t>
            </a:r>
            <a:endParaRPr lang="en-US" altLang="zh-CN" sz="2000" b="1" dirty="0">
              <a:latin typeface="Times New Roman" panose="02020503050405090304" pitchFamily="18" charset="0"/>
              <a:cs typeface="Times New Roman" panose="02020503050405090304" pitchFamily="18" charset="0"/>
            </a:endParaRPr>
          </a:p>
          <a:p>
            <a:pPr indent="0" fontAlgn="base">
              <a:spcAft>
                <a:spcPts val="900"/>
              </a:spcAft>
              <a:buFont typeface="+mj-lt"/>
              <a:buNone/>
            </a:pPr>
            <a:r>
              <a:rPr lang="zh-CN" altLang="en-US" dirty="0">
                <a:solidFill>
                  <a:schemeClr val="tx1">
                    <a:lumMod val="95000"/>
                    <a:lumOff val="5000"/>
                  </a:schemeClr>
                </a:solidFill>
                <a:latin typeface="Times New Roman" panose="02020503050405090304" pitchFamily="18" charset="0"/>
                <a:cs typeface="Times New Roman" panose="02020503050405090304" pitchFamily="18" charset="0"/>
              </a:rPr>
              <a:t>在可验证强化学习（</a:t>
            </a:r>
            <a:r>
              <a:rPr lang="en-US" altLang="zh-CN" dirty="0">
                <a:solidFill>
                  <a:schemeClr val="tx1">
                    <a:lumMod val="95000"/>
                    <a:lumOff val="5000"/>
                  </a:schemeClr>
                </a:solidFill>
                <a:latin typeface="Times New Roman" panose="02020503050405090304" pitchFamily="18" charset="0"/>
                <a:cs typeface="Times New Roman" panose="02020503050405090304" pitchFamily="18" charset="0"/>
              </a:rPr>
              <a:t>RLVR</a:t>
            </a:r>
            <a:r>
              <a:rPr lang="zh-CN" altLang="en-US" dirty="0">
                <a:solidFill>
                  <a:schemeClr val="tx1">
                    <a:lumMod val="95000"/>
                    <a:lumOff val="5000"/>
                  </a:schemeClr>
                </a:solidFill>
                <a:latin typeface="Times New Roman" panose="02020503050405090304" pitchFamily="18" charset="0"/>
                <a:cs typeface="Times New Roman" panose="02020503050405090304" pitchFamily="18" charset="0"/>
              </a:rPr>
              <a:t>）的推动下，大语言模型在单轮推理任务中已展现出不俗表现。然而在真实推理场景中，大模型往往需要结合外部工具进行多轮交互，因此如何设计训练</a:t>
            </a:r>
            <a:r>
              <a:rPr lang="zh-CN" altLang="en-US" dirty="0">
                <a:solidFill>
                  <a:schemeClr val="tx1">
                    <a:lumMod val="95000"/>
                    <a:lumOff val="5000"/>
                  </a:schemeClr>
                </a:solidFill>
                <a:latin typeface="+mn-ea"/>
                <a:cs typeface="Times New Roman" panose="02020503050405090304" pitchFamily="18" charset="0"/>
              </a:rPr>
              <a:t>好一个</a:t>
            </a:r>
            <a:r>
              <a:rPr lang="zh-CN" altLang="en-US" dirty="0">
                <a:solidFill>
                  <a:srgbClr val="C00000"/>
                </a:solidFill>
                <a:latin typeface="+mn-ea"/>
                <a:cs typeface="Times New Roman" panose="02020503050405090304" pitchFamily="18" charset="0"/>
              </a:rPr>
              <a:t>具备多轮环境交互的推理智能体</a:t>
            </a:r>
            <a:r>
              <a:rPr lang="en-US" altLang="zh-CN" dirty="0">
                <a:solidFill>
                  <a:srgbClr val="C00000"/>
                </a:solidFill>
                <a:latin typeface="+mn-ea"/>
                <a:cs typeface="Times New Roman" panose="02020503050405090304" pitchFamily="18" charset="0"/>
              </a:rPr>
              <a:t>，</a:t>
            </a:r>
            <a:r>
              <a:rPr lang="zh-CN" altLang="en-US" dirty="0">
                <a:solidFill>
                  <a:srgbClr val="C00000"/>
                </a:solidFill>
                <a:latin typeface="+mn-ea"/>
                <a:cs typeface="Times New Roman" panose="02020503050405090304" pitchFamily="18" charset="0"/>
              </a:rPr>
              <a:t>仍是一个学术界与工业界共同的开放问题</a:t>
            </a:r>
            <a:r>
              <a:rPr lang="en-US" altLang="zh-CN" dirty="0">
                <a:solidFill>
                  <a:srgbClr val="C00000"/>
                </a:solidFill>
                <a:latin typeface="+mn-ea"/>
                <a:cs typeface="Times New Roman" panose="02020503050405090304" pitchFamily="18" charset="0"/>
              </a:rPr>
              <a:t>。</a:t>
            </a:r>
            <a:endParaRPr lang="en-US" altLang="zh-CN" dirty="0">
              <a:solidFill>
                <a:srgbClr val="C00000"/>
              </a:solidFill>
              <a:latin typeface="+mn-ea"/>
              <a:cs typeface="Times New Roman" panose="02020503050405090304" pitchFamily="18" charset="0"/>
            </a:endParaRPr>
          </a:p>
        </p:txBody>
      </p:sp>
      <p:sp>
        <p:nvSpPr>
          <p:cNvPr id="2" name="AutoShape 5"/>
          <p:cNvSpPr/>
          <p:nvPr/>
        </p:nvSpPr>
        <p:spPr>
          <a:xfrm>
            <a:off x="4710590" y="6296462"/>
            <a:ext cx="3138804" cy="332783"/>
          </a:xfrm>
          <a:prstGeom prst="rect">
            <a:avLst/>
          </a:prstGeom>
          <a:noFill/>
          <a:ln w="12700">
            <a:noFill/>
            <a:prstDash val="solid"/>
          </a:ln>
        </p:spPr>
        <p:txBody>
          <a:bodyPr lIns="91440" tIns="45720" rIns="91440" bIns="45720" rtlCol="0" anchor="t"/>
          <a:lstStyle/>
          <a:p>
            <a:pPr indent="0" algn="ctr">
              <a:lnSpc>
                <a:spcPts val="1955"/>
              </a:lnSpc>
              <a:defRPr/>
            </a:pPr>
            <a:endParaRPr lang="en-US" sz="1100"/>
          </a:p>
        </p:txBody>
      </p:sp>
      <p:sp>
        <p:nvSpPr>
          <p:cNvPr id="7" name="AutoShape 6"/>
          <p:cNvSpPr/>
          <p:nvPr/>
        </p:nvSpPr>
        <p:spPr>
          <a:xfrm>
            <a:off x="684997" y="3080332"/>
            <a:ext cx="3138804" cy="332783"/>
          </a:xfrm>
          <a:prstGeom prst="rect">
            <a:avLst/>
          </a:prstGeom>
          <a:noFill/>
          <a:ln w="12700">
            <a:noFill/>
            <a:prstDash val="solid"/>
          </a:ln>
        </p:spPr>
        <p:txBody>
          <a:bodyPr lIns="91440" tIns="45720" rIns="91440" bIns="45720" rtlCol="0" anchor="t"/>
          <a:lstStyle/>
          <a:p>
            <a:pPr indent="0" algn="ctr">
              <a:lnSpc>
                <a:spcPts val="1955"/>
              </a:lnSpc>
              <a:defRPr/>
            </a:pPr>
            <a:r>
              <a:rPr lang="en-US" sz="1600" b="1" i="0" u="none" strike="noStrike" dirty="0">
                <a:latin typeface="Times New Roman" panose="02020503050405090304"/>
                <a:ea typeface="Times New Roman" panose="02020503050405090304"/>
                <a:cs typeface="Times New Roman" panose="02020503050405090304"/>
                <a:sym typeface="Times New Roman" panose="02020503050405090304"/>
              </a:rPr>
              <a:t>OpenAI o3 &amp; o4-mini</a:t>
            </a:r>
            <a:endParaRPr lang="en-US" sz="1100" dirty="0"/>
          </a:p>
        </p:txBody>
      </p:sp>
      <p:pic>
        <p:nvPicPr>
          <p:cNvPr id="12" name="Picture 8"/>
          <p:cNvPicPr>
            <a:picLocks noChangeAspect="1"/>
          </p:cNvPicPr>
          <p:nvPr/>
        </p:nvPicPr>
        <p:blipFill>
          <a:blip r:embed="rId1"/>
          <a:srcRect/>
          <a:stretch>
            <a:fillRect/>
          </a:stretch>
        </p:blipFill>
        <p:spPr>
          <a:xfrm>
            <a:off x="454218" y="3493536"/>
            <a:ext cx="3600359" cy="3018885"/>
          </a:xfrm>
          <a:prstGeom prst="rect">
            <a:avLst/>
          </a:prstGeom>
          <a:ln w="12700">
            <a:noFill/>
            <a:prstDash val="solid"/>
          </a:ln>
        </p:spPr>
      </p:pic>
      <p:sp>
        <p:nvSpPr>
          <p:cNvPr id="16" name="AutoShape 5"/>
          <p:cNvSpPr/>
          <p:nvPr/>
        </p:nvSpPr>
        <p:spPr>
          <a:xfrm>
            <a:off x="8460756" y="3080332"/>
            <a:ext cx="3138804" cy="332783"/>
          </a:xfrm>
          <a:prstGeom prst="rect">
            <a:avLst/>
          </a:prstGeom>
          <a:noFill/>
          <a:ln w="12700">
            <a:noFill/>
            <a:prstDash val="solid"/>
          </a:ln>
        </p:spPr>
        <p:txBody>
          <a:bodyPr lIns="91440" tIns="45720" rIns="91440" bIns="45720" rtlCol="0" anchor="t"/>
          <a:lstStyle/>
          <a:p>
            <a:pPr indent="0" algn="ctr">
              <a:lnSpc>
                <a:spcPts val="1955"/>
              </a:lnSpc>
              <a:defRPr/>
            </a:pPr>
            <a:r>
              <a:rPr lang="en-US" sz="1600" b="1" i="0" u="none" strike="noStrike" dirty="0">
                <a:solidFill>
                  <a:srgbClr val="000000"/>
                </a:solidFill>
                <a:latin typeface="Times New Roman" panose="02020503050405090304"/>
                <a:ea typeface="Times New Roman" panose="02020503050405090304"/>
                <a:cs typeface="Times New Roman" panose="02020503050405090304"/>
                <a:sym typeface="Times New Roman" panose="02020503050405090304"/>
              </a:rPr>
              <a:t>ByteDance Seed UI-TARS-2</a:t>
            </a:r>
            <a:endParaRPr lang="en-US" sz="1600" b="1" i="0" u="none" strike="noStrike" dirty="0">
              <a:solidFill>
                <a:srgbClr val="000000"/>
              </a:solidFill>
              <a:latin typeface="Times New Roman" panose="02020503050405090304"/>
              <a:ea typeface="Times New Roman" panose="02020503050405090304"/>
              <a:cs typeface="Times New Roman" panose="02020503050405090304"/>
              <a:sym typeface="Times New Roman" panose="02020503050405090304"/>
            </a:endParaRPr>
          </a:p>
        </p:txBody>
      </p:sp>
      <p:pic>
        <p:nvPicPr>
          <p:cNvPr id="18" name="图片 17"/>
          <p:cNvPicPr>
            <a:picLocks noChangeAspect="1"/>
          </p:cNvPicPr>
          <p:nvPr/>
        </p:nvPicPr>
        <p:blipFill>
          <a:blip r:embed="rId2"/>
          <a:stretch>
            <a:fillRect/>
          </a:stretch>
        </p:blipFill>
        <p:spPr>
          <a:xfrm>
            <a:off x="4639788" y="3485691"/>
            <a:ext cx="3092450" cy="3018885"/>
          </a:xfrm>
          <a:prstGeom prst="rect">
            <a:avLst/>
          </a:prstGeom>
        </p:spPr>
      </p:pic>
      <p:sp>
        <p:nvSpPr>
          <p:cNvPr id="19" name="AutoShape 6"/>
          <p:cNvSpPr/>
          <p:nvPr/>
        </p:nvSpPr>
        <p:spPr>
          <a:xfrm>
            <a:off x="4505386" y="3018721"/>
            <a:ext cx="3361253" cy="389318"/>
          </a:xfrm>
          <a:prstGeom prst="rect">
            <a:avLst/>
          </a:prstGeom>
          <a:noFill/>
          <a:ln w="12700">
            <a:noFill/>
            <a:prstDash val="solid"/>
          </a:ln>
        </p:spPr>
        <p:txBody>
          <a:bodyPr lIns="91440" tIns="45720" rIns="91440" bIns="45720" rtlCol="0" anchor="t"/>
          <a:lstStyle/>
          <a:p>
            <a:pPr indent="0" algn="ctr">
              <a:lnSpc>
                <a:spcPts val="1955"/>
              </a:lnSpc>
              <a:defRPr/>
            </a:pPr>
            <a:r>
              <a:rPr lang="en-US" sz="1600" b="1" dirty="0">
                <a:solidFill>
                  <a:srgbClr val="000000"/>
                </a:solidFill>
                <a:latin typeface="Times New Roman" panose="02020503050405090304"/>
                <a:ea typeface="Times New Roman" panose="02020503050405090304"/>
                <a:cs typeface="Times New Roman" panose="02020503050405090304"/>
              </a:rPr>
              <a:t>Kimi K2: Open Agentic Intelligence</a:t>
            </a:r>
            <a:endParaRPr lang="en-US" sz="1600" b="1" dirty="0">
              <a:solidFill>
                <a:srgbClr val="000000"/>
              </a:solidFill>
              <a:latin typeface="Times New Roman" panose="02020503050405090304"/>
              <a:ea typeface="Times New Roman" panose="02020503050405090304"/>
              <a:cs typeface="Times New Roman" panose="02020503050405090304"/>
            </a:endParaRPr>
          </a:p>
        </p:txBody>
      </p:sp>
      <p:sp>
        <p:nvSpPr>
          <p:cNvPr id="8" name="任意形状 18"/>
          <p:cNvSpPr/>
          <p:nvPr/>
        </p:nvSpPr>
        <p:spPr>
          <a:xfrm>
            <a:off x="350429" y="2940222"/>
            <a:ext cx="11275060" cy="12700"/>
          </a:xfrm>
          <a:custGeom>
            <a:avLst/>
            <a:gdLst>
              <a:gd name="connsiteX0" fmla="*/ 0 w 11275060"/>
              <a:gd name="connsiteY0" fmla="*/ 0 h 12700"/>
              <a:gd name="connsiteX1" fmla="*/ 11275060 w 11275060"/>
              <a:gd name="connsiteY1" fmla="*/ 0 h 12700"/>
            </a:gdLst>
            <a:ahLst/>
            <a:cxnLst>
              <a:cxn ang="0">
                <a:pos x="connsiteX0" y="connsiteY0"/>
              </a:cxn>
              <a:cxn ang="0">
                <a:pos x="connsiteX1" y="connsiteY1"/>
              </a:cxn>
            </a:cxnLst>
            <a:rect l="l" t="t" r="r" b="b"/>
            <a:pathLst>
              <a:path w="11275060" h="12700">
                <a:moveTo>
                  <a:pt x="0" y="0"/>
                </a:moveTo>
                <a:lnTo>
                  <a:pt x="11275060" y="0"/>
                </a:lnTo>
              </a:path>
            </a:pathLst>
          </a:custGeom>
          <a:ln w="15875" cap="flat">
            <a:solidFill>
              <a:schemeClr val="accent2">
                <a:lumMod val="40000"/>
                <a:lumOff val="60000"/>
              </a:schemeClr>
            </a:solidFill>
            <a:prstDash val="dash"/>
            <a:miter/>
          </a:ln>
        </p:spPr>
        <p:txBody>
          <a:bodyPr rtlCol="0" anchor="ctr"/>
          <a:lstStyle/>
          <a:p>
            <a:endParaRPr lang="zh-CN" altLang="en-US">
              <a:latin typeface="Alibaba PuHuiTi" pitchFamily="18" charset="-122"/>
              <a:ea typeface="Alibaba PuHuiTi" pitchFamily="18" charset="-122"/>
              <a:cs typeface="Alibaba PuHuiTi" pitchFamily="18" charset="-122"/>
            </a:endParaRPr>
          </a:p>
        </p:txBody>
      </p:sp>
      <p:sp>
        <p:nvSpPr>
          <p:cNvPr id="20" name="任意形状 19"/>
          <p:cNvSpPr/>
          <p:nvPr/>
        </p:nvSpPr>
        <p:spPr>
          <a:xfrm>
            <a:off x="2207409" y="2905932"/>
            <a:ext cx="93979" cy="93979"/>
          </a:xfrm>
          <a:custGeom>
            <a:avLst/>
            <a:gdLst>
              <a:gd name="connsiteX0" fmla="*/ 93980 w 93979"/>
              <a:gd name="connsiteY0" fmla="*/ 46990 h 93979"/>
              <a:gd name="connsiteX1" fmla="*/ 46990 w 93979"/>
              <a:gd name="connsiteY1" fmla="*/ 93980 h 93979"/>
              <a:gd name="connsiteX2" fmla="*/ 0 w 93979"/>
              <a:gd name="connsiteY2" fmla="*/ 46990 h 93979"/>
              <a:gd name="connsiteX3" fmla="*/ 46990 w 93979"/>
              <a:gd name="connsiteY3" fmla="*/ 0 h 93979"/>
              <a:gd name="connsiteX4" fmla="*/ 93980 w 93979"/>
              <a:gd name="connsiteY4" fmla="*/ 46990 h 9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9" h="93979">
                <a:moveTo>
                  <a:pt x="93980" y="46990"/>
                </a:moveTo>
                <a:cubicBezTo>
                  <a:pt x="93980" y="72942"/>
                  <a:pt x="72942" y="93980"/>
                  <a:pt x="46990" y="93980"/>
                </a:cubicBezTo>
                <a:cubicBezTo>
                  <a:pt x="21038" y="93980"/>
                  <a:pt x="0" y="72942"/>
                  <a:pt x="0" y="46990"/>
                </a:cubicBezTo>
                <a:cubicBezTo>
                  <a:pt x="0" y="21038"/>
                  <a:pt x="21038" y="0"/>
                  <a:pt x="46990" y="0"/>
                </a:cubicBezTo>
                <a:cubicBezTo>
                  <a:pt x="72942" y="0"/>
                  <a:pt x="93980" y="21038"/>
                  <a:pt x="93980" y="46990"/>
                </a:cubicBezTo>
                <a:close/>
              </a:path>
            </a:pathLst>
          </a:custGeom>
          <a:solidFill>
            <a:schemeClr val="accent2">
              <a:lumMod val="75000"/>
            </a:schemeClr>
          </a:solidFill>
          <a:ln w="12700" cap="flat">
            <a:noFill/>
            <a:prstDash val="solid"/>
            <a:miter/>
          </a:ln>
        </p:spPr>
        <p:txBody>
          <a:bodyPr rtlCol="0" anchor="ctr"/>
          <a:lstStyle/>
          <a:p>
            <a:endParaRPr lang="zh-CN" altLang="en-US">
              <a:latin typeface="Alibaba PuHuiTi" pitchFamily="18" charset="-122"/>
              <a:ea typeface="Alibaba PuHuiTi" pitchFamily="18" charset="-122"/>
              <a:cs typeface="Alibaba PuHuiTi" pitchFamily="18" charset="-122"/>
            </a:endParaRPr>
          </a:p>
        </p:txBody>
      </p:sp>
      <p:sp>
        <p:nvSpPr>
          <p:cNvPr id="21" name="任意形状 19"/>
          <p:cNvSpPr/>
          <p:nvPr/>
        </p:nvSpPr>
        <p:spPr>
          <a:xfrm>
            <a:off x="6186013" y="2905932"/>
            <a:ext cx="93979" cy="93979"/>
          </a:xfrm>
          <a:custGeom>
            <a:avLst/>
            <a:gdLst>
              <a:gd name="connsiteX0" fmla="*/ 93980 w 93979"/>
              <a:gd name="connsiteY0" fmla="*/ 46990 h 93979"/>
              <a:gd name="connsiteX1" fmla="*/ 46990 w 93979"/>
              <a:gd name="connsiteY1" fmla="*/ 93980 h 93979"/>
              <a:gd name="connsiteX2" fmla="*/ 0 w 93979"/>
              <a:gd name="connsiteY2" fmla="*/ 46990 h 93979"/>
              <a:gd name="connsiteX3" fmla="*/ 46990 w 93979"/>
              <a:gd name="connsiteY3" fmla="*/ 0 h 93979"/>
              <a:gd name="connsiteX4" fmla="*/ 93980 w 93979"/>
              <a:gd name="connsiteY4" fmla="*/ 46990 h 9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9" h="93979">
                <a:moveTo>
                  <a:pt x="93980" y="46990"/>
                </a:moveTo>
                <a:cubicBezTo>
                  <a:pt x="93980" y="72942"/>
                  <a:pt x="72942" y="93980"/>
                  <a:pt x="46990" y="93980"/>
                </a:cubicBezTo>
                <a:cubicBezTo>
                  <a:pt x="21038" y="93980"/>
                  <a:pt x="0" y="72942"/>
                  <a:pt x="0" y="46990"/>
                </a:cubicBezTo>
                <a:cubicBezTo>
                  <a:pt x="0" y="21038"/>
                  <a:pt x="21038" y="0"/>
                  <a:pt x="46990" y="0"/>
                </a:cubicBezTo>
                <a:cubicBezTo>
                  <a:pt x="72942" y="0"/>
                  <a:pt x="93980" y="21038"/>
                  <a:pt x="93980" y="46990"/>
                </a:cubicBezTo>
                <a:close/>
              </a:path>
            </a:pathLst>
          </a:custGeom>
          <a:solidFill>
            <a:schemeClr val="accent2">
              <a:lumMod val="75000"/>
            </a:schemeClr>
          </a:solidFill>
          <a:ln w="12700" cap="flat">
            <a:noFill/>
            <a:prstDash val="solid"/>
            <a:miter/>
          </a:ln>
        </p:spPr>
        <p:txBody>
          <a:bodyPr rtlCol="0" anchor="ctr"/>
          <a:lstStyle/>
          <a:p>
            <a:endParaRPr lang="zh-CN" altLang="en-US">
              <a:latin typeface="Alibaba PuHuiTi" pitchFamily="18" charset="-122"/>
              <a:ea typeface="Alibaba PuHuiTi" pitchFamily="18" charset="-122"/>
              <a:cs typeface="Alibaba PuHuiTi" pitchFamily="18" charset="-122"/>
            </a:endParaRPr>
          </a:p>
        </p:txBody>
      </p:sp>
      <p:sp>
        <p:nvSpPr>
          <p:cNvPr id="22" name="任意形状 19"/>
          <p:cNvSpPr/>
          <p:nvPr/>
        </p:nvSpPr>
        <p:spPr>
          <a:xfrm>
            <a:off x="9983168" y="2905932"/>
            <a:ext cx="93979" cy="93979"/>
          </a:xfrm>
          <a:custGeom>
            <a:avLst/>
            <a:gdLst>
              <a:gd name="connsiteX0" fmla="*/ 93980 w 93979"/>
              <a:gd name="connsiteY0" fmla="*/ 46990 h 93979"/>
              <a:gd name="connsiteX1" fmla="*/ 46990 w 93979"/>
              <a:gd name="connsiteY1" fmla="*/ 93980 h 93979"/>
              <a:gd name="connsiteX2" fmla="*/ 0 w 93979"/>
              <a:gd name="connsiteY2" fmla="*/ 46990 h 93979"/>
              <a:gd name="connsiteX3" fmla="*/ 46990 w 93979"/>
              <a:gd name="connsiteY3" fmla="*/ 0 h 93979"/>
              <a:gd name="connsiteX4" fmla="*/ 93980 w 93979"/>
              <a:gd name="connsiteY4" fmla="*/ 46990 h 9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9" h="93979">
                <a:moveTo>
                  <a:pt x="93980" y="46990"/>
                </a:moveTo>
                <a:cubicBezTo>
                  <a:pt x="93980" y="72942"/>
                  <a:pt x="72942" y="93980"/>
                  <a:pt x="46990" y="93980"/>
                </a:cubicBezTo>
                <a:cubicBezTo>
                  <a:pt x="21038" y="93980"/>
                  <a:pt x="0" y="72942"/>
                  <a:pt x="0" y="46990"/>
                </a:cubicBezTo>
                <a:cubicBezTo>
                  <a:pt x="0" y="21038"/>
                  <a:pt x="21038" y="0"/>
                  <a:pt x="46990" y="0"/>
                </a:cubicBezTo>
                <a:cubicBezTo>
                  <a:pt x="72942" y="0"/>
                  <a:pt x="93980" y="21038"/>
                  <a:pt x="93980" y="46990"/>
                </a:cubicBezTo>
                <a:close/>
              </a:path>
            </a:pathLst>
          </a:custGeom>
          <a:solidFill>
            <a:srgbClr val="990000"/>
          </a:solidFill>
          <a:ln w="12700" cap="flat">
            <a:noFill/>
            <a:prstDash val="solid"/>
            <a:miter/>
          </a:ln>
        </p:spPr>
        <p:txBody>
          <a:bodyPr rtlCol="0" anchor="ctr"/>
          <a:lstStyle/>
          <a:p>
            <a:endParaRPr lang="zh-CN" altLang="en-US">
              <a:latin typeface="Alibaba PuHuiTi" pitchFamily="18" charset="-122"/>
              <a:ea typeface="Alibaba PuHuiTi" pitchFamily="18" charset="-122"/>
              <a:cs typeface="Alibaba PuHuiTi" pitchFamily="18" charset="-122"/>
            </a:endParaRPr>
          </a:p>
        </p:txBody>
      </p:sp>
      <p:cxnSp>
        <p:nvCxnSpPr>
          <p:cNvPr id="24" name="直接连接符 23"/>
          <p:cNvCxnSpPr/>
          <p:nvPr/>
        </p:nvCxnSpPr>
        <p:spPr>
          <a:xfrm>
            <a:off x="3991893" y="3132237"/>
            <a:ext cx="0" cy="345638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直接连接符 24"/>
          <p:cNvCxnSpPr/>
          <p:nvPr/>
        </p:nvCxnSpPr>
        <p:spPr>
          <a:xfrm>
            <a:off x="8240365" y="3080332"/>
            <a:ext cx="0" cy="341938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图片 4"/>
          <p:cNvPicPr>
            <a:picLocks noChangeAspect="1"/>
          </p:cNvPicPr>
          <p:nvPr/>
        </p:nvPicPr>
        <p:blipFill>
          <a:blip r:embed="rId3"/>
          <a:stretch>
            <a:fillRect/>
          </a:stretch>
        </p:blipFill>
        <p:spPr>
          <a:xfrm>
            <a:off x="8568055" y="3475355"/>
            <a:ext cx="2908935" cy="30384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974672"/>
            <a:ext cx="12160250" cy="58685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9662248" y="4042305"/>
            <a:ext cx="1152128" cy="315609"/>
          </a:xfrm>
          <a:prstGeom prst="roundRect">
            <a:avLst/>
          </a:prstGeom>
          <a:solidFill>
            <a:schemeClr val="tx2">
              <a:lumMod val="20000"/>
              <a:lumOff val="80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a:off x="5619236" y="4033717"/>
            <a:ext cx="1152128" cy="315609"/>
          </a:xfrm>
          <a:prstGeom prst="roundRect">
            <a:avLst/>
          </a:prstGeom>
          <a:solidFill>
            <a:schemeClr val="tx2">
              <a:lumMod val="20000"/>
              <a:lumOff val="80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p:nvSpPr>
        <p:spPr>
          <a:xfrm>
            <a:off x="1535862" y="4042305"/>
            <a:ext cx="1152128" cy="315609"/>
          </a:xfrm>
          <a:prstGeom prst="roundRect">
            <a:avLst/>
          </a:prstGeom>
          <a:solidFill>
            <a:schemeClr val="tx2">
              <a:lumMod val="20000"/>
              <a:lumOff val="80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43979" y="1639278"/>
            <a:ext cx="11233248" cy="205953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0"/>
          <p:cNvSpPr>
            <a:spLocks noGrp="1"/>
          </p:cNvSpPr>
          <p:nvPr>
            <p:ph type="title"/>
          </p:nvPr>
        </p:nvSpPr>
        <p:spPr/>
        <p:txBody>
          <a:bodyPr>
            <a:normAutofit/>
          </a:bodyPr>
          <a:lstStyle/>
          <a:p>
            <a:pPr marL="0" marR="0" algn="l">
              <a:lnSpc>
                <a:spcPct val="120000"/>
              </a:lnSpc>
              <a:spcBef>
                <a:spcPts val="0"/>
              </a:spcBef>
              <a:spcAft>
                <a:spcPts val="0"/>
              </a:spcAft>
            </a:pPr>
            <a:r>
              <a:rPr lang="zh-CN" altLang="en-US" sz="2800" b="1" u="none" dirty="0">
                <a:latin typeface="Times New Roman" panose="02020503050405090304" pitchFamily="18" charset="0"/>
                <a:cs typeface="Times New Roman" panose="02020503050405090304" pitchFamily="18" charset="0"/>
              </a:rPr>
              <a:t>现有</a:t>
            </a:r>
            <a:r>
              <a:rPr lang="en-US" altLang="zh-CN" sz="2800" b="1" u="none" dirty="0">
                <a:latin typeface="Times New Roman" panose="02020503050405090304" pitchFamily="18" charset="0"/>
                <a:cs typeface="Times New Roman" panose="02020503050405090304" pitchFamily="18" charset="0"/>
              </a:rPr>
              <a:t>Agentic RL</a:t>
            </a:r>
            <a:r>
              <a:rPr lang="zh-CN" altLang="en-US" sz="2800" b="1" u="none" dirty="0">
                <a:latin typeface="Times New Roman" panose="02020503050405090304" pitchFamily="18" charset="0"/>
                <a:cs typeface="Times New Roman" panose="02020503050405090304" pitchFamily="18" charset="0"/>
              </a:rPr>
              <a:t>的缺陷</a:t>
            </a:r>
            <a:endParaRPr lang="en-US" altLang="zh-CN" sz="2800" b="1" kern="0" dirty="0">
              <a:latin typeface="Times New Roman" panose="02020503050405090304" pitchFamily="18" charset="0"/>
              <a:ea typeface="Cambria Math" panose="02040503050406030204" pitchFamily="18" charset="0"/>
              <a:cs typeface="Times New Roman" panose="02020503050405090304" pitchFamily="18" charset="0"/>
            </a:endParaRPr>
          </a:p>
        </p:txBody>
      </p:sp>
      <p:sp>
        <p:nvSpPr>
          <p:cNvPr id="8" name="内容占位符 2"/>
          <p:cNvSpPr txBox="1"/>
          <p:nvPr/>
        </p:nvSpPr>
        <p:spPr>
          <a:xfrm>
            <a:off x="463501" y="1774903"/>
            <a:ext cx="10742295" cy="462703"/>
          </a:xfrm>
          <a:prstGeom prst="rect">
            <a:avLst/>
          </a:prstGeom>
        </p:spPr>
        <p:txBody>
          <a:bodyPr vert="horz" lIns="91673" tIns="45837" rIns="91673" bIns="45837" rtlCol="0">
            <a:noAutofit/>
          </a:bodyPr>
          <a:lstStyle>
            <a:lvl1pPr marL="455930" indent="-455930" algn="l" defTabSz="1216025" rtl="0" eaLnBrk="1" latinLnBrk="0" hangingPunct="1">
              <a:spcBef>
                <a:spcPct val="20000"/>
              </a:spcBef>
              <a:buFont typeface="Arial" panose="020B060402020209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988060" indent="-379730" algn="l" defTabSz="1216025" rtl="0" eaLnBrk="1" latinLnBrk="0" hangingPunct="1">
              <a:spcBef>
                <a:spcPct val="20000"/>
              </a:spcBef>
              <a:buFont typeface="Arial" panose="020B060402020209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520190" indent="-304165" algn="l" defTabSz="1216025" rtl="0" eaLnBrk="1" latinLnBrk="0" hangingPunct="1">
              <a:spcBef>
                <a:spcPct val="20000"/>
              </a:spcBef>
              <a:buFont typeface="Arial" panose="020B060402020209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2127885" indent="-304165" algn="l" defTabSz="1216025" rtl="0" eaLnBrk="1" latinLnBrk="0" hangingPunct="1">
              <a:spcBef>
                <a:spcPct val="20000"/>
              </a:spcBef>
              <a:buFont typeface="Arial" panose="020B060402020209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2736215" indent="-304165" algn="l" defTabSz="1216025" rtl="0" eaLnBrk="1" latinLnBrk="0" hangingPunct="1">
              <a:spcBef>
                <a:spcPct val="20000"/>
              </a:spcBef>
              <a:buFont typeface="Arial" panose="020B060402020209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3343910" indent="-304165" algn="l" defTabSz="1216025" rtl="0" eaLnBrk="1" latinLnBrk="0" hangingPunct="1">
              <a:spcBef>
                <a:spcPct val="20000"/>
              </a:spcBef>
              <a:buFont typeface="Arial" panose="020B0604020202090204" pitchFamily="34" charset="0"/>
              <a:buChar char="•"/>
              <a:defRPr sz="2660" kern="1200">
                <a:solidFill>
                  <a:schemeClr val="tx1"/>
                </a:solidFill>
                <a:latin typeface="+mn-lt"/>
                <a:ea typeface="+mn-ea"/>
                <a:cs typeface="+mn-cs"/>
              </a:defRPr>
            </a:lvl6pPr>
            <a:lvl7pPr marL="3952240" indent="-304165" algn="l" defTabSz="1216025" rtl="0" eaLnBrk="1" latinLnBrk="0" hangingPunct="1">
              <a:spcBef>
                <a:spcPct val="20000"/>
              </a:spcBef>
              <a:buFont typeface="Arial" panose="020B0604020202090204" pitchFamily="34" charset="0"/>
              <a:buChar char="•"/>
              <a:defRPr sz="2660" kern="1200">
                <a:solidFill>
                  <a:schemeClr val="tx1"/>
                </a:solidFill>
                <a:latin typeface="+mn-lt"/>
                <a:ea typeface="+mn-ea"/>
                <a:cs typeface="+mn-cs"/>
              </a:defRPr>
            </a:lvl7pPr>
            <a:lvl8pPr marL="4559935" indent="-304165" algn="l" defTabSz="1216025" rtl="0" eaLnBrk="1" latinLnBrk="0" hangingPunct="1">
              <a:spcBef>
                <a:spcPct val="20000"/>
              </a:spcBef>
              <a:buFont typeface="Arial" panose="020B0604020202090204" pitchFamily="34" charset="0"/>
              <a:buChar char="•"/>
              <a:defRPr sz="2660" kern="1200">
                <a:solidFill>
                  <a:schemeClr val="tx1"/>
                </a:solidFill>
                <a:latin typeface="+mn-lt"/>
                <a:ea typeface="+mn-ea"/>
                <a:cs typeface="+mn-cs"/>
              </a:defRPr>
            </a:lvl8pPr>
            <a:lvl9pPr marL="5168265" indent="-304165" algn="l" defTabSz="1216025" rtl="0" eaLnBrk="1" latinLnBrk="0" hangingPunct="1">
              <a:spcBef>
                <a:spcPct val="20000"/>
              </a:spcBef>
              <a:buFont typeface="Arial" panose="020B0604020202090204" pitchFamily="34" charset="0"/>
              <a:buChar char="•"/>
              <a:defRPr sz="2660" kern="1200">
                <a:solidFill>
                  <a:schemeClr val="tx1"/>
                </a:solidFill>
                <a:latin typeface="+mn-lt"/>
                <a:ea typeface="+mn-ea"/>
                <a:cs typeface="+mn-cs"/>
              </a:defRPr>
            </a:lvl9pPr>
          </a:lstStyle>
          <a:p>
            <a:pPr marL="0" indent="0" algn="just">
              <a:spcBef>
                <a:spcPct val="0"/>
              </a:spcBef>
              <a:spcAft>
                <a:spcPts val="1205"/>
              </a:spcAft>
              <a:buNone/>
            </a:pPr>
            <a:r>
              <a:rPr lang="zh-CN" altLang="en-US" sz="1800" b="1" dirty="0">
                <a:latin typeface="Times New Roman" panose="02020503050405090304" pitchFamily="18" charset="0"/>
                <a:cs typeface="Times New Roman" panose="02020503050405090304" pitchFamily="18" charset="0"/>
              </a:rPr>
              <a:t>本文研究</a:t>
            </a:r>
            <a:r>
              <a:rPr lang="en-US" altLang="zh-CN" sz="1800" b="1" dirty="0">
                <a:latin typeface="Times New Roman" panose="02020503050405090304" pitchFamily="18" charset="0"/>
                <a:cs typeface="Times New Roman" panose="02020503050405090304" pitchFamily="18" charset="0"/>
              </a:rPr>
              <a:t>：</a:t>
            </a:r>
            <a:endParaRPr lang="zh-CN" altLang="en-US" sz="1800" b="1" dirty="0">
              <a:latin typeface="Times New Roman" panose="02020503050405090304" pitchFamily="18" charset="0"/>
              <a:cs typeface="Times New Roman" panose="02020503050405090304" pitchFamily="18" charset="0"/>
            </a:endParaRPr>
          </a:p>
          <a:p>
            <a:pPr marL="286385" indent="-286385" algn="just">
              <a:spcBef>
                <a:spcPct val="0"/>
              </a:spcBef>
              <a:spcAft>
                <a:spcPts val="1205"/>
              </a:spcAft>
            </a:pPr>
            <a:r>
              <a:rPr lang="zh-CN" altLang="en-US" sz="1800" dirty="0">
                <a:latin typeface="Times New Roman" panose="02020503050405090304" pitchFamily="18" charset="0"/>
                <a:cs typeface="Times New Roman" panose="02020503050405090304" pitchFamily="18" charset="0"/>
                <a:sym typeface="+mn-ea"/>
              </a:rPr>
              <a:t>现有代表性的</a:t>
            </a:r>
            <a:r>
              <a:rPr lang="en-US" altLang="zh-CN" sz="1800" dirty="0">
                <a:latin typeface="Times New Roman" panose="02020503050405090304" pitchFamily="18" charset="0"/>
                <a:cs typeface="Times New Roman" panose="02020503050405090304" pitchFamily="18" charset="0"/>
                <a:sym typeface="+mn-ea"/>
              </a:rPr>
              <a:t>Tool RL</a:t>
            </a:r>
            <a:r>
              <a:rPr lang="zh-CN" altLang="en-US" sz="1800" dirty="0">
                <a:latin typeface="Times New Roman" panose="02020503050405090304" pitchFamily="18" charset="0"/>
                <a:cs typeface="Times New Roman" panose="02020503050405090304" pitchFamily="18" charset="0"/>
                <a:sym typeface="+mn-ea"/>
              </a:rPr>
              <a:t>工作直接使用轨迹</a:t>
            </a:r>
            <a:r>
              <a:rPr lang="zh-CN" altLang="en-US" sz="1800" dirty="0">
                <a:latin typeface="Times New Roman" panose="02020503050405090304" pitchFamily="18" charset="0"/>
                <a:cs typeface="Times New Roman" panose="02020503050405090304" pitchFamily="18" charset="0"/>
                <a:sym typeface="+mn-ea"/>
              </a:rPr>
              <a:t>级别的</a:t>
            </a:r>
            <a:r>
              <a:rPr lang="en-US" altLang="zh-CN" sz="1800" dirty="0">
                <a:latin typeface="Times New Roman" panose="02020503050405090304" pitchFamily="18" charset="0"/>
                <a:cs typeface="Times New Roman" panose="02020503050405090304" pitchFamily="18" charset="0"/>
                <a:sym typeface="+mn-ea"/>
              </a:rPr>
              <a:t>RL</a:t>
            </a:r>
            <a:r>
              <a:rPr lang="zh-CN" altLang="en-US" sz="1800" dirty="0">
                <a:latin typeface="Times New Roman" panose="02020503050405090304" pitchFamily="18" charset="0"/>
                <a:cs typeface="Times New Roman" panose="02020503050405090304" pitchFamily="18" charset="0"/>
                <a:sym typeface="+mn-ea"/>
              </a:rPr>
              <a:t>算法</a:t>
            </a:r>
            <a:r>
              <a:rPr lang="en-US" altLang="zh-CN" sz="1800" dirty="0">
                <a:latin typeface="Times New Roman" panose="02020503050405090304" pitchFamily="18" charset="0"/>
                <a:cs typeface="Times New Roman" panose="02020503050405090304" pitchFamily="18" charset="0"/>
                <a:sym typeface="+mn-ea"/>
              </a:rPr>
              <a:t>（e.g., GRPO，DAPO），</a:t>
            </a:r>
            <a:r>
              <a:rPr lang="zh-CN" altLang="en-US" sz="1800" dirty="0">
                <a:latin typeface="Times New Roman" panose="02020503050405090304" pitchFamily="18" charset="0"/>
                <a:cs typeface="Times New Roman" panose="02020503050405090304" pitchFamily="18" charset="0"/>
                <a:sym typeface="+mn-ea"/>
              </a:rPr>
              <a:t>并多关注于</a:t>
            </a:r>
            <a:r>
              <a:rPr lang="en-US" altLang="zh-CN" sz="1800" dirty="0">
                <a:latin typeface="Times New Roman" panose="02020503050405090304" pitchFamily="18" charset="0"/>
                <a:cs typeface="Times New Roman" panose="02020503050405090304" pitchFamily="18" charset="0"/>
                <a:sym typeface="+mn-ea"/>
              </a:rPr>
              <a:t>Reward</a:t>
            </a:r>
            <a:r>
              <a:rPr lang="zh-CN" altLang="en-US" sz="1800" dirty="0">
                <a:latin typeface="Times New Roman" panose="02020503050405090304" pitchFamily="18" charset="0"/>
                <a:cs typeface="Times New Roman" panose="02020503050405090304" pitchFamily="18" charset="0"/>
                <a:sym typeface="+mn-ea"/>
              </a:rPr>
              <a:t>函数与数据筛选等层面进行优化</a:t>
            </a:r>
            <a:r>
              <a:rPr lang="en-US" altLang="zh-CN" sz="1800" dirty="0">
                <a:latin typeface="Times New Roman" panose="02020503050405090304" pitchFamily="18" charset="0"/>
                <a:cs typeface="Times New Roman" panose="02020503050405090304" pitchFamily="18" charset="0"/>
                <a:sym typeface="+mn-ea"/>
              </a:rPr>
              <a:t>，</a:t>
            </a:r>
            <a:r>
              <a:rPr lang="zh-CN" altLang="en-US" sz="1800" dirty="0">
                <a:latin typeface="Times New Roman" panose="02020503050405090304" pitchFamily="18" charset="0"/>
                <a:cs typeface="Times New Roman" panose="02020503050405090304" pitchFamily="18" charset="0"/>
                <a:sym typeface="+mn-ea"/>
              </a:rPr>
              <a:t>缺乏对于</a:t>
            </a:r>
            <a:r>
              <a:rPr lang="en-US" altLang="zh-CN" sz="1800" dirty="0">
                <a:latin typeface="Times New Roman" panose="02020503050405090304" pitchFamily="18" charset="0"/>
                <a:cs typeface="Times New Roman" panose="02020503050405090304" pitchFamily="18" charset="0"/>
                <a:sym typeface="+mn-ea"/>
              </a:rPr>
              <a:t>Agentic RL</a:t>
            </a:r>
            <a:r>
              <a:rPr lang="zh-CN" altLang="en-US" sz="1800" dirty="0">
                <a:latin typeface="Times New Roman" panose="02020503050405090304" pitchFamily="18" charset="0"/>
                <a:cs typeface="Times New Roman" panose="02020503050405090304" pitchFamily="18" charset="0"/>
                <a:sym typeface="+mn-ea"/>
              </a:rPr>
              <a:t>机制更本质的探索</a:t>
            </a:r>
            <a:endParaRPr lang="zh-CN" altLang="en-US" sz="1800" dirty="0">
              <a:latin typeface="Times New Roman" panose="02020503050405090304" pitchFamily="18" charset="0"/>
              <a:cs typeface="Times New Roman" panose="02020503050405090304" pitchFamily="18" charset="0"/>
            </a:endParaRPr>
          </a:p>
          <a:p>
            <a:pPr marL="286385" indent="-286385" algn="just">
              <a:spcBef>
                <a:spcPct val="0"/>
              </a:spcBef>
              <a:spcAft>
                <a:spcPts val="1205"/>
              </a:spcAft>
            </a:pPr>
            <a:r>
              <a:rPr lang="zh-CN" altLang="en-US" sz="1800" dirty="0">
                <a:latin typeface="Times New Roman" panose="02020503050405090304" pitchFamily="18" charset="0"/>
                <a:cs typeface="Times New Roman" panose="02020503050405090304" pitchFamily="18" charset="0"/>
              </a:rPr>
              <a:t>现有智能体强化学习乃至智能体</a:t>
            </a:r>
            <a:r>
              <a:rPr lang="zh-CN" altLang="en-US" sz="1800" dirty="0">
                <a:latin typeface="Times New Roman" panose="02020503050405090304" pitchFamily="18" charset="0"/>
                <a:cs typeface="Times New Roman" panose="02020503050405090304" pitchFamily="18" charset="0"/>
              </a:rPr>
              <a:t>推理的工作缺乏从模型工具结合表现行为出发进行深入分析</a:t>
            </a:r>
            <a:r>
              <a:rPr lang="en-US" altLang="zh-CN" sz="1800" dirty="0">
                <a:latin typeface="Times New Roman" panose="02020503050405090304" pitchFamily="18" charset="0"/>
                <a:cs typeface="Times New Roman" panose="02020503050405090304" pitchFamily="18" charset="0"/>
              </a:rPr>
              <a:t>（e.g., </a:t>
            </a:r>
            <a:r>
              <a:rPr lang="zh-CN" altLang="en-US" sz="1800" dirty="0">
                <a:latin typeface="Times New Roman" panose="02020503050405090304" pitchFamily="18" charset="0"/>
                <a:cs typeface="Times New Roman" panose="02020503050405090304" pitchFamily="18" charset="0"/>
              </a:rPr>
              <a:t>熵变</a:t>
            </a:r>
            <a:r>
              <a:rPr lang="en-US" altLang="zh-CN" sz="1800" dirty="0">
                <a:latin typeface="Times New Roman" panose="02020503050405090304" pitchFamily="18" charset="0"/>
                <a:cs typeface="Times New Roman" panose="02020503050405090304" pitchFamily="18" charset="0"/>
              </a:rPr>
              <a:t>，</a:t>
            </a:r>
            <a:r>
              <a:rPr lang="zh-CN" altLang="en-US" sz="1800" dirty="0">
                <a:latin typeface="Times New Roman" panose="02020503050405090304" pitchFamily="18" charset="0"/>
                <a:cs typeface="Times New Roman" panose="02020503050405090304" pitchFamily="18" charset="0"/>
              </a:rPr>
              <a:t>长度变化，工具调用模式等</a:t>
            </a:r>
            <a:r>
              <a:rPr lang="en-US" altLang="zh-CN" sz="1800" dirty="0">
                <a:latin typeface="Times New Roman" panose="02020503050405090304" pitchFamily="18" charset="0"/>
                <a:cs typeface="Times New Roman" panose="02020503050405090304" pitchFamily="18" charset="0"/>
              </a:rPr>
              <a:t>）</a:t>
            </a:r>
            <a:endParaRPr lang="zh-CN" altLang="en-US" sz="1800" dirty="0">
              <a:latin typeface="Times New Roman" panose="02020503050405090304" pitchFamily="18" charset="0"/>
              <a:cs typeface="Times New Roman" panose="02020503050405090304" pitchFamily="18" charset="0"/>
            </a:endParaRPr>
          </a:p>
          <a:p>
            <a:pPr marL="0" indent="0" algn="just">
              <a:spcBef>
                <a:spcPct val="0"/>
              </a:spcBef>
              <a:spcAft>
                <a:spcPts val="1205"/>
              </a:spcAft>
              <a:buNone/>
            </a:pPr>
            <a:endParaRPr lang="en-US" altLang="zh-CN" sz="1800" dirty="0">
              <a:latin typeface="Times New Roman" panose="02020503050405090304" pitchFamily="18" charset="0"/>
              <a:cs typeface="Times New Roman" panose="02020503050405090304" pitchFamily="18" charset="0"/>
            </a:endParaRPr>
          </a:p>
        </p:txBody>
      </p:sp>
      <p:pic>
        <p:nvPicPr>
          <p:cNvPr id="2" name="图片 1"/>
          <p:cNvPicPr>
            <a:picLocks noChangeAspect="1"/>
          </p:cNvPicPr>
          <p:nvPr/>
        </p:nvPicPr>
        <p:blipFill>
          <a:blip r:embed="rId1"/>
          <a:stretch>
            <a:fillRect/>
          </a:stretch>
        </p:blipFill>
        <p:spPr>
          <a:xfrm>
            <a:off x="335664" y="4477754"/>
            <a:ext cx="3552524" cy="1789771"/>
          </a:xfrm>
          <a:prstGeom prst="rect">
            <a:avLst/>
          </a:prstGeom>
        </p:spPr>
      </p:pic>
      <p:sp>
        <p:nvSpPr>
          <p:cNvPr id="7" name="AutoShape 6"/>
          <p:cNvSpPr/>
          <p:nvPr/>
        </p:nvSpPr>
        <p:spPr>
          <a:xfrm>
            <a:off x="545001" y="4025131"/>
            <a:ext cx="3138804" cy="332783"/>
          </a:xfrm>
          <a:prstGeom prst="rect">
            <a:avLst/>
          </a:prstGeom>
          <a:noFill/>
          <a:ln w="12700">
            <a:noFill/>
            <a:prstDash val="solid"/>
          </a:ln>
        </p:spPr>
        <p:txBody>
          <a:bodyPr lIns="91440" tIns="45720" rIns="91440" bIns="45720" rtlCol="0" anchor="t"/>
          <a:lstStyle/>
          <a:p>
            <a:pPr indent="0" algn="ctr">
              <a:lnSpc>
                <a:spcPts val="1955"/>
              </a:lnSpc>
              <a:defRPr/>
            </a:pPr>
            <a:r>
              <a:rPr lang="en-US" sz="1600" b="1" i="0" u="none" strike="noStrike" dirty="0">
                <a:solidFill>
                  <a:srgbClr val="000000"/>
                </a:solidFill>
                <a:latin typeface="Times New Roman" panose="02020503050405090304"/>
                <a:ea typeface="Times New Roman" panose="02020503050405090304"/>
                <a:cs typeface="Times New Roman" panose="02020503050405090304"/>
                <a:sym typeface="Times New Roman" panose="02020503050405090304"/>
              </a:rPr>
              <a:t>Search-R1</a:t>
            </a:r>
            <a:endParaRPr lang="en-US" sz="1600" b="1" i="0" u="none" strike="noStrike" dirty="0">
              <a:solidFill>
                <a:srgbClr val="000000"/>
              </a:solidFill>
              <a:latin typeface="Times New Roman" panose="02020503050405090304"/>
              <a:ea typeface="Times New Roman" panose="02020503050405090304"/>
              <a:cs typeface="Times New Roman" panose="02020503050405090304"/>
              <a:sym typeface="Times New Roman" panose="02020503050405090304"/>
            </a:endParaRPr>
          </a:p>
        </p:txBody>
      </p:sp>
      <p:pic>
        <p:nvPicPr>
          <p:cNvPr id="3" name="图片 2"/>
          <p:cNvPicPr>
            <a:picLocks noChangeAspect="1"/>
          </p:cNvPicPr>
          <p:nvPr/>
        </p:nvPicPr>
        <p:blipFill>
          <a:blip r:embed="rId2"/>
          <a:stretch>
            <a:fillRect/>
          </a:stretch>
        </p:blipFill>
        <p:spPr>
          <a:xfrm>
            <a:off x="4431092" y="4503675"/>
            <a:ext cx="3528417" cy="1819011"/>
          </a:xfrm>
          <a:prstGeom prst="rect">
            <a:avLst/>
          </a:prstGeom>
        </p:spPr>
      </p:pic>
      <p:sp>
        <p:nvSpPr>
          <p:cNvPr id="5" name="AutoShape 6"/>
          <p:cNvSpPr/>
          <p:nvPr/>
        </p:nvSpPr>
        <p:spPr>
          <a:xfrm>
            <a:off x="4587798" y="4016332"/>
            <a:ext cx="3138804" cy="332783"/>
          </a:xfrm>
          <a:prstGeom prst="rect">
            <a:avLst/>
          </a:prstGeom>
          <a:noFill/>
          <a:ln w="12700">
            <a:noFill/>
            <a:prstDash val="solid"/>
          </a:ln>
        </p:spPr>
        <p:txBody>
          <a:bodyPr lIns="91440" tIns="45720" rIns="91440" bIns="45720" rtlCol="0" anchor="t"/>
          <a:lstStyle/>
          <a:p>
            <a:pPr indent="0" algn="ctr">
              <a:lnSpc>
                <a:spcPts val="1955"/>
              </a:lnSpc>
              <a:defRPr/>
            </a:pPr>
            <a:r>
              <a:rPr lang="en-US" sz="1600" b="1" i="0" u="none" strike="noStrike" dirty="0">
                <a:solidFill>
                  <a:srgbClr val="000000"/>
                </a:solidFill>
                <a:latin typeface="Times New Roman" panose="02020503050405090304"/>
                <a:ea typeface="Times New Roman" panose="02020503050405090304"/>
                <a:cs typeface="Times New Roman" panose="02020503050405090304"/>
                <a:sym typeface="Times New Roman" panose="02020503050405090304"/>
              </a:rPr>
              <a:t>Retool</a:t>
            </a:r>
            <a:endParaRPr lang="en-US" sz="1600" b="1" i="0" u="none" strike="noStrike" dirty="0">
              <a:solidFill>
                <a:srgbClr val="000000"/>
              </a:solidFill>
              <a:latin typeface="Times New Roman" panose="02020503050405090304"/>
              <a:ea typeface="Times New Roman" panose="02020503050405090304"/>
              <a:cs typeface="Times New Roman" panose="02020503050405090304"/>
              <a:sym typeface="Times New Roman" panose="02020503050405090304"/>
            </a:endParaRPr>
          </a:p>
        </p:txBody>
      </p:sp>
      <p:pic>
        <p:nvPicPr>
          <p:cNvPr id="9" name="图片 8"/>
          <p:cNvPicPr>
            <a:picLocks noChangeAspect="1"/>
          </p:cNvPicPr>
          <p:nvPr/>
        </p:nvPicPr>
        <p:blipFill>
          <a:blip r:embed="rId3"/>
          <a:srcRect t="5514" b="-1"/>
          <a:stretch>
            <a:fillRect/>
          </a:stretch>
        </p:blipFill>
        <p:spPr>
          <a:xfrm>
            <a:off x="8502651" y="4452882"/>
            <a:ext cx="3471322" cy="1819011"/>
          </a:xfrm>
          <a:prstGeom prst="rect">
            <a:avLst/>
          </a:prstGeom>
        </p:spPr>
      </p:pic>
      <p:sp>
        <p:nvSpPr>
          <p:cNvPr id="12" name="AutoShape 6"/>
          <p:cNvSpPr/>
          <p:nvPr/>
        </p:nvSpPr>
        <p:spPr>
          <a:xfrm>
            <a:off x="8668910" y="4025131"/>
            <a:ext cx="3138804" cy="332783"/>
          </a:xfrm>
          <a:prstGeom prst="rect">
            <a:avLst/>
          </a:prstGeom>
          <a:noFill/>
          <a:ln w="12700">
            <a:noFill/>
            <a:prstDash val="solid"/>
          </a:ln>
        </p:spPr>
        <p:txBody>
          <a:bodyPr lIns="91440" tIns="45720" rIns="91440" bIns="45720" rtlCol="0" anchor="t"/>
          <a:lstStyle/>
          <a:p>
            <a:pPr indent="0" algn="ctr">
              <a:lnSpc>
                <a:spcPts val="1955"/>
              </a:lnSpc>
              <a:defRPr/>
            </a:pPr>
            <a:r>
              <a:rPr lang="en-US" sz="1600" b="1" i="0" u="none" strike="noStrike" dirty="0">
                <a:solidFill>
                  <a:srgbClr val="000000"/>
                </a:solidFill>
                <a:latin typeface="Times New Roman" panose="02020503050405090304"/>
                <a:ea typeface="Times New Roman" panose="02020503050405090304"/>
                <a:cs typeface="Times New Roman" panose="02020503050405090304"/>
                <a:sym typeface="Times New Roman" panose="02020503050405090304"/>
              </a:rPr>
              <a:t>RAGEN</a:t>
            </a:r>
            <a:endParaRPr lang="en-US" sz="1600" b="1" i="0" u="none" strike="noStrike" dirty="0">
              <a:solidFill>
                <a:srgbClr val="000000"/>
              </a:solidFill>
              <a:latin typeface="Times New Roman" panose="02020503050405090304"/>
              <a:ea typeface="Times New Roman" panose="02020503050405090304"/>
              <a:cs typeface="Times New Roman" panose="02020503050405090304"/>
              <a:sym typeface="Times New Roman" panose="02020503050405090304"/>
            </a:endParaRPr>
          </a:p>
        </p:txBody>
      </p:sp>
      <p:cxnSp>
        <p:nvCxnSpPr>
          <p:cNvPr id="14" name="直接连接符 13"/>
          <p:cNvCxnSpPr/>
          <p:nvPr/>
        </p:nvCxnSpPr>
        <p:spPr>
          <a:xfrm>
            <a:off x="4135909" y="4042305"/>
            <a:ext cx="0" cy="237514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直接连接符 14"/>
          <p:cNvCxnSpPr/>
          <p:nvPr/>
        </p:nvCxnSpPr>
        <p:spPr>
          <a:xfrm>
            <a:off x="8168357" y="4025131"/>
            <a:ext cx="0" cy="239232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文本框 16"/>
          <p:cNvSpPr txBox="1"/>
          <p:nvPr/>
        </p:nvSpPr>
        <p:spPr>
          <a:xfrm>
            <a:off x="443979" y="1173845"/>
            <a:ext cx="11233248" cy="614045"/>
          </a:xfrm>
          <a:prstGeom prst="rect">
            <a:avLst/>
          </a:prstGeom>
          <a:noFill/>
        </p:spPr>
        <p:txBody>
          <a:bodyPr wrap="square" rtlCol="0">
            <a:spAutoFit/>
          </a:bodyPr>
          <a:lstStyle/>
          <a:p>
            <a:r>
              <a:rPr lang="zh-CN" altLang="en-US" sz="2000" b="1" dirty="0">
                <a:solidFill>
                  <a:srgbClr val="003399"/>
                </a:solidFill>
                <a:latin typeface="Times New Roman" panose="02020503050405090304" pitchFamily="18" charset="0"/>
                <a:cs typeface="Times New Roman" panose="02020503050405090304" pitchFamily="18" charset="0"/>
              </a:rPr>
              <a:t>核心问题：现有RL算法难以平衡 LLM 的长程推理能力与多轮工具交互能力</a:t>
            </a:r>
            <a:r>
              <a:rPr lang="zh-CN" altLang="en-US" b="1" dirty="0">
                <a:solidFill>
                  <a:srgbClr val="003399"/>
                </a:solidFill>
                <a:latin typeface="Times New Roman" panose="02020503050405090304" pitchFamily="18" charset="0"/>
                <a:cs typeface="Times New Roman" panose="02020503050405090304" pitchFamily="18" charset="0"/>
              </a:rPr>
              <a:t>。</a:t>
            </a:r>
            <a:endParaRPr lang="en-US" altLang="zh-CN" b="1" dirty="0">
              <a:solidFill>
                <a:srgbClr val="003399"/>
              </a:solidFill>
              <a:latin typeface="Times New Roman" panose="02020503050405090304" pitchFamily="18" charset="0"/>
              <a:cs typeface="Times New Roman" panose="02020503050405090304" pitchFamily="18" charset="0"/>
            </a:endParaRPr>
          </a:p>
          <a:p>
            <a:endParaRPr lang="zh-CN" altLang="en-US" sz="1400" dirty="0"/>
          </a:p>
        </p:txBody>
      </p:sp>
      <p:sp>
        <p:nvSpPr>
          <p:cNvPr id="23" name="矩形 22"/>
          <p:cNvSpPr/>
          <p:nvPr/>
        </p:nvSpPr>
        <p:spPr>
          <a:xfrm>
            <a:off x="4406983" y="4482123"/>
            <a:ext cx="3547330" cy="1819011"/>
          </a:xfrm>
          <a:prstGeom prst="rect">
            <a:avLst/>
          </a:prstGeom>
          <a:noFill/>
          <a:ln w="127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426643" y="4467946"/>
            <a:ext cx="3547330" cy="1819011"/>
          </a:xfrm>
          <a:prstGeom prst="rect">
            <a:avLst/>
          </a:prstGeom>
          <a:noFill/>
          <a:ln w="127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40859" y="4438042"/>
            <a:ext cx="3547330" cy="1819011"/>
          </a:xfrm>
          <a:prstGeom prst="rect">
            <a:avLst/>
          </a:prstGeom>
          <a:noFill/>
          <a:ln w="127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1795" y="1170940"/>
            <a:ext cx="5831840" cy="457835"/>
          </a:xfrm>
          <a:prstGeom prst="rect">
            <a:avLst/>
          </a:prstGeom>
          <a:solidFill>
            <a:schemeClr val="accent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nvSpPr>
        <p:spPr>
          <a:xfrm>
            <a:off x="6656070" y="5902325"/>
            <a:ext cx="5304155" cy="830580"/>
          </a:xfrm>
          <a:prstGeom prst="rect">
            <a:avLst/>
          </a:prstGeom>
          <a:solidFill>
            <a:schemeClr val="accent1">
              <a:lumMod val="20000"/>
              <a:lumOff val="8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6" name="图片 15"/>
          <p:cNvPicPr>
            <a:picLocks noChangeAspect="1"/>
          </p:cNvPicPr>
          <p:nvPr/>
        </p:nvPicPr>
        <p:blipFill>
          <a:blip r:embed="rId1"/>
          <a:stretch>
            <a:fillRect/>
          </a:stretch>
        </p:blipFill>
        <p:spPr>
          <a:xfrm>
            <a:off x="391160" y="1619885"/>
            <a:ext cx="5796915" cy="759460"/>
          </a:xfrm>
          <a:prstGeom prst="rect">
            <a:avLst/>
          </a:prstGeom>
        </p:spPr>
      </p:pic>
      <p:sp>
        <p:nvSpPr>
          <p:cNvPr id="4" name="矩形 3"/>
          <p:cNvSpPr/>
          <p:nvPr/>
        </p:nvSpPr>
        <p:spPr>
          <a:xfrm>
            <a:off x="6656070" y="4644390"/>
            <a:ext cx="5310505" cy="1150620"/>
          </a:xfrm>
          <a:prstGeom prst="rect">
            <a:avLst/>
          </a:prstGeom>
          <a:solidFill>
            <a:schemeClr val="accent1">
              <a:lumMod val="40000"/>
              <a:lumOff val="6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矩形 2"/>
          <p:cNvSpPr/>
          <p:nvPr/>
        </p:nvSpPr>
        <p:spPr>
          <a:xfrm>
            <a:off x="6656070" y="1170940"/>
            <a:ext cx="5303520" cy="1492250"/>
          </a:xfrm>
          <a:prstGeom prst="rect">
            <a:avLst/>
          </a:prstGeom>
          <a:solidFill>
            <a:schemeClr val="tx2">
              <a:lumMod val="40000"/>
              <a:lumOff val="6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矩形 1"/>
          <p:cNvSpPr/>
          <p:nvPr/>
        </p:nvSpPr>
        <p:spPr>
          <a:xfrm>
            <a:off x="6656070" y="2772410"/>
            <a:ext cx="5310505" cy="1779270"/>
          </a:xfrm>
          <a:prstGeom prst="rect">
            <a:avLst/>
          </a:prstGeom>
          <a:solidFill>
            <a:schemeClr val="tx2">
              <a:lumMod val="20000"/>
              <a:lumOff val="8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标题 10"/>
          <p:cNvSpPr>
            <a:spLocks noGrp="1"/>
          </p:cNvSpPr>
          <p:nvPr>
            <p:ph type="title"/>
          </p:nvPr>
        </p:nvSpPr>
        <p:spPr/>
        <p:txBody>
          <a:bodyPr>
            <a:normAutofit/>
          </a:bodyPr>
          <a:lstStyle/>
          <a:p>
            <a:pPr marL="0" marR="0" algn="l">
              <a:lnSpc>
                <a:spcPct val="120000"/>
              </a:lnSpc>
              <a:spcBef>
                <a:spcPts val="0"/>
              </a:spcBef>
              <a:spcAft>
                <a:spcPts val="0"/>
              </a:spcAft>
            </a:pPr>
            <a:r>
              <a:rPr lang="en-US" altLang="zh-CN" sz="2800" dirty="0">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rPr>
              <a:t>Token</a:t>
            </a:r>
            <a:r>
              <a:rPr lang="zh-CN" altLang="en-US" sz="2800" dirty="0">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rPr>
              <a:t>熵量化</a:t>
            </a:r>
            <a:r>
              <a:rPr lang="en-US" altLang="zh-CN" sz="2800" dirty="0">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rPr>
              <a:t>实</a:t>
            </a:r>
            <a:r>
              <a:rPr lang="en-US" altLang="zh-CN" sz="2800" dirty="0">
                <a:latin typeface="Times New Roman" panose="02020503050405090304" pitchFamily="18" charset="0"/>
                <a:ea typeface="微软雅黑" panose="020B0503020204020204" pitchFamily="34" charset="-122"/>
                <a:cs typeface="Times New Roman" panose="02020503050405090304" pitchFamily="18" charset="0"/>
                <a:sym typeface="微软雅黑"/>
              </a:rPr>
              <a:t>验</a:t>
            </a:r>
            <a:endParaRPr lang="en-US" altLang="zh-CN" sz="2800" dirty="0">
              <a:solidFill>
                <a:srgbClr val="000000"/>
              </a:solidFill>
              <a:latin typeface="黑体"/>
              <a:ea typeface="黑体"/>
            </a:endParaRPr>
          </a:p>
        </p:txBody>
      </p:sp>
      <p:sp>
        <p:nvSpPr>
          <p:cNvPr id="13" name="AutoShape 4"/>
          <p:cNvSpPr/>
          <p:nvPr/>
        </p:nvSpPr>
        <p:spPr>
          <a:xfrm>
            <a:off x="6728460" y="1332230"/>
            <a:ext cx="5130165" cy="5321300"/>
          </a:xfrm>
          <a:prstGeom prst="rect">
            <a:avLst/>
          </a:prstGeom>
          <a:noFill/>
          <a:ln w="12700">
            <a:noFill/>
            <a:prstDash val="solid"/>
          </a:ln>
        </p:spPr>
        <p:txBody>
          <a:bodyPr lIns="91487" tIns="45743" rIns="91487" bIns="45743" rtlCol="0" anchor="t" anchorCtr="0"/>
          <a:lstStyle/>
          <a:p>
            <a:pPr indent="0" algn="l">
              <a:lnSpc>
                <a:spcPct val="100000"/>
              </a:lnSpc>
              <a:defRPr/>
            </a:pPr>
            <a:r>
              <a:rPr lang="en-US" altLang="zh-CN" sz="1800" b="1"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实验现象</a:t>
            </a:r>
            <a:endParaRPr lang="en-US" altLang="zh-CN" sz="1800" b="1" dirty="0">
              <a:latin typeface="Times New Roman" panose="02020503050405090304" pitchFamily="18" charset="0"/>
              <a:ea typeface="微软雅黑" panose="020B0503020204020204" pitchFamily="34" charset="-122"/>
              <a:cs typeface="Times New Roman" panose="02020503050405090304" pitchFamily="18" charset="0"/>
            </a:endParaRPr>
          </a:p>
          <a:p>
            <a:pPr marL="285750" indent="-285750" algn="l">
              <a:lnSpc>
                <a:spcPct val="100000"/>
              </a:lnSpc>
              <a:buFont typeface="Arial" panose="020B0604020202090204" pitchFamily="34" charset="0"/>
              <a:buChar char="•"/>
            </a:pPr>
            <a:r>
              <a:rPr lang="en-US" altLang="zh-CN" sz="1800" b="0" i="0" u="none" strike="noStrike"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微软雅黑"/>
              </a:rPr>
              <a:t>工具调用后的前50个token中，熵急剧上升。</a:t>
            </a:r>
            <a:endPar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endParaRPr>
          </a:p>
          <a:p>
            <a:pPr marL="285750" indent="-285750" algn="l">
              <a:lnSpc>
                <a:spcPct val="100000"/>
              </a:lnSpc>
              <a:buFont typeface="Arial" panose="020B0604020202090204" pitchFamily="34" charset="0"/>
              <a:buChar char="•"/>
            </a:pP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sym typeface="微软雅黑"/>
              </a:rPr>
              <a:t>问题</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微软雅黑"/>
              </a:rPr>
              <a:t>带来的</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sym typeface="微软雅黑"/>
              </a:rPr>
              <a:t>熵通常低于工具</a:t>
            </a:r>
            <a:r>
              <a:rPr lang="zh-CN" altLang="en-US" sz="1800" dirty="0">
                <a:latin typeface="Times New Roman" panose="02020503050405090304" pitchFamily="18" charset="0"/>
                <a:ea typeface="微软雅黑" panose="020B0503020204020204" pitchFamily="34" charset="-122"/>
                <a:cs typeface="Times New Roman" panose="02020503050405090304" pitchFamily="18" charset="0"/>
                <a:sym typeface="微软雅黑"/>
              </a:rPr>
              <a:t>调用带来的</a:t>
            </a:r>
            <a:r>
              <a:rPr lang="en-US" altLang="zh-CN" sz="1800" dirty="0">
                <a:latin typeface="Times New Roman" panose="02020503050405090304" pitchFamily="18" charset="0"/>
                <a:ea typeface="微软雅黑" panose="020B0503020204020204" pitchFamily="34" charset="-122"/>
                <a:cs typeface="Times New Roman" panose="02020503050405090304" pitchFamily="18" charset="0"/>
                <a:sym typeface="微软雅黑"/>
              </a:rPr>
              <a:t>熵。</a:t>
            </a:r>
            <a:endPar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endParaRPr>
          </a:p>
          <a:p>
            <a:pPr marL="285750" indent="-285750" algn="l">
              <a:lnSpc>
                <a:spcPct val="100000"/>
              </a:lnSpc>
              <a:buFont typeface="Arial" panose="020B0604020202090204" pitchFamily="34" charset="0"/>
              <a:buChar char="•"/>
            </a:pP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搜索</a:t>
            </a:r>
            <a:r>
              <a:rPr lang="zh-CN" altLang="en-US"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结果相比于代码编译器反馈</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不确定性</a:t>
            </a:r>
            <a:r>
              <a:rPr lang="zh-CN" altLang="en-US"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更高</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a:t>
            </a:r>
            <a:endPar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endParaRPr>
          </a:p>
          <a:p>
            <a:pPr indent="0" algn="l">
              <a:lnSpc>
                <a:spcPct val="100000"/>
              </a:lnSpc>
            </a:pPr>
            <a:endParaRPr lang="en-US" altLang="zh-CN" dirty="0">
              <a:latin typeface="Times New Roman" panose="02020503050405090304" pitchFamily="18" charset="0"/>
              <a:ea typeface="微软雅黑" panose="020B0503020204020204" pitchFamily="34" charset="-122"/>
              <a:cs typeface="Times New Roman" panose="02020503050405090304" pitchFamily="18" charset="0"/>
            </a:endParaRPr>
          </a:p>
          <a:p>
            <a:pPr indent="0" algn="l">
              <a:lnSpc>
                <a:spcPct val="100000"/>
              </a:lnSpc>
            </a:pPr>
            <a:endParaRPr lang="en-US" altLang="zh-CN" sz="180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endParaRPr>
          </a:p>
          <a:p>
            <a:pPr indent="0" algn="l">
              <a:lnSpc>
                <a:spcPct val="100000"/>
              </a:lnSpc>
            </a:pPr>
            <a:r>
              <a:rPr lang="en-US" altLang="zh-CN" sz="1800" b="1"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原因分析：</a:t>
            </a:r>
            <a:endParaRPr lang="en-US" altLang="zh-CN" sz="1800" b="1"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endParaRPr>
          </a:p>
          <a:p>
            <a:pPr marL="285750" indent="-285750" algn="l">
              <a:lnSpc>
                <a:spcPct val="100000"/>
              </a:lnSpc>
              <a:buFont typeface="Arial" panose="020B0604020202090204" pitchFamily="34" charset="0"/>
              <a:buChar char="•"/>
            </a:pPr>
            <a:r>
              <a:rPr lang="en-US" altLang="zh-CN" sz="1800" b="1"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分布转变：</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 </a:t>
            </a:r>
            <a:r>
              <a:rPr lang="en-US" altLang="zh-CN" sz="1800" b="0" i="0" u="none" strike="noStrike"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微软雅黑"/>
              </a:rPr>
              <a:t>外部工具反馈与模型内部推理之间的数据分布转变超过原始输入的不确定性。</a:t>
            </a:r>
            <a:endParaRPr lang="en-US" altLang="zh-CN" sz="1800" b="0" i="0" u="none" strike="noStrike" dirty="0">
              <a:solidFill>
                <a:srgbClr val="C00000"/>
              </a:solidFill>
              <a:latin typeface="Times New Roman" panose="02020503050405090304" pitchFamily="18" charset="0"/>
              <a:ea typeface="微软雅黑" panose="020B0503020204020204" pitchFamily="34" charset="-122"/>
              <a:cs typeface="Times New Roman" panose="02020503050405090304" pitchFamily="18" charset="0"/>
              <a:sym typeface="微软雅黑"/>
            </a:endParaRPr>
          </a:p>
          <a:p>
            <a:pPr marL="285750" indent="-285750" algn="l">
              <a:lnSpc>
                <a:spcPct val="100000"/>
              </a:lnSpc>
              <a:buFont typeface="Arial" panose="020B0604020202090204" pitchFamily="34" charset="0"/>
              <a:buChar char="•"/>
            </a:pPr>
            <a:r>
              <a:rPr lang="zh-CN" altLang="en-US" sz="1800" b="1"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工具</a:t>
            </a:r>
            <a:r>
              <a:rPr lang="en-US" altLang="zh-CN" sz="1800" b="1"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反馈差异：</a:t>
            </a:r>
            <a:r>
              <a:rPr lang="en-US" altLang="zh-CN" sz="180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 </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搜索</a:t>
            </a:r>
            <a:r>
              <a:rPr lang="zh-CN" altLang="en-US"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往往是</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信息丰富的文本内容，而</a:t>
            </a:r>
            <a:r>
              <a:rPr lang="zh-CN" altLang="en-US"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编译器</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输出通常是确定性的数字。</a:t>
            </a:r>
            <a:endPar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endParaRPr>
          </a:p>
          <a:p>
            <a:pPr indent="0" algn="l">
              <a:lnSpc>
                <a:spcPct val="100000"/>
              </a:lnSpc>
            </a:pPr>
            <a:endParaRPr lang="en-US" altLang="zh-CN" sz="180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endParaRPr>
          </a:p>
          <a:p>
            <a:pPr indent="0" algn="l">
              <a:lnSpc>
                <a:spcPct val="100000"/>
              </a:lnSpc>
            </a:pPr>
            <a:endParaRPr lang="en-US" altLang="zh-CN" sz="1800" b="1"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endParaRPr>
          </a:p>
          <a:p>
            <a:pPr indent="0" algn="l">
              <a:lnSpc>
                <a:spcPct val="100000"/>
              </a:lnSpc>
            </a:pPr>
            <a:r>
              <a:rPr lang="en-US" altLang="zh-CN" sz="1800" b="1"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研究意义：</a:t>
            </a:r>
            <a:r>
              <a:rPr lang="en-US" altLang="zh-CN" sz="180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 现有</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rPr>
              <a:t>RL</a:t>
            </a:r>
            <a:r>
              <a:rPr lang="zh-CN" altLang="en-US"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rPr>
              <a:t>算法</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侧重于推理</a:t>
            </a:r>
            <a:r>
              <a:rPr lang="zh-CN" altLang="en-US"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刚</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开始</a:t>
            </a:r>
            <a:r>
              <a:rPr lang="zh-CN" altLang="en-US"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就进行</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分支</a:t>
            </a:r>
            <a:r>
              <a:rPr lang="zh-CN" altLang="en-US"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采样</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，忽略了</a:t>
            </a:r>
            <a:r>
              <a:rPr lang="zh-CN" altLang="en-US"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对工具调用步骤</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的</a:t>
            </a:r>
            <a:r>
              <a:rPr lang="zh-CN" altLang="en-US"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分支</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探索。</a:t>
            </a:r>
            <a:endPar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endParaRPr>
          </a:p>
          <a:p>
            <a:pPr indent="0" algn="l">
              <a:lnSpc>
                <a:spcPct val="100000"/>
              </a:lnSpc>
            </a:pPr>
            <a:endParaRPr lang="en-US" altLang="zh-CN" dirty="0">
              <a:latin typeface="Times New Roman" panose="02020503050405090304" pitchFamily="18" charset="0"/>
              <a:ea typeface="微软雅黑" panose="020B0503020204020204" pitchFamily="34" charset="-122"/>
              <a:cs typeface="Times New Roman" panose="02020503050405090304" pitchFamily="18" charset="0"/>
            </a:endParaRPr>
          </a:p>
          <a:p>
            <a:pPr indent="0" algn="l">
              <a:lnSpc>
                <a:spcPct val="100000"/>
              </a:lnSpc>
            </a:pPr>
            <a:endParaRPr lang="en-US" altLang="zh-CN" dirty="0">
              <a:latin typeface="Times New Roman" panose="02020503050405090304" pitchFamily="18" charset="0"/>
              <a:ea typeface="微软雅黑" panose="020B0503020204020204" pitchFamily="34" charset="-122"/>
              <a:cs typeface="Times New Roman" panose="02020503050405090304" pitchFamily="18" charset="0"/>
            </a:endParaRPr>
          </a:p>
          <a:p>
            <a:pPr indent="0" algn="l">
              <a:lnSpc>
                <a:spcPct val="100000"/>
              </a:lnSpc>
            </a:pPr>
            <a:r>
              <a:rPr lang="en-US" altLang="zh-CN" sz="1800" b="1"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解决方案：</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rPr>
              <a:t> 我们提出的ARPO算法，</a:t>
            </a:r>
            <a:r>
              <a:rPr lang="zh-CN" altLang="en-US"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rPr>
              <a:t>在高熵的引导下对不确定的</a:t>
            </a:r>
            <a:r>
              <a:rPr lang="zh-CN" altLang="en-US"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rPr>
              <a:t>工具步骤进行自适应采样</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rPr>
              <a:t>。</a:t>
            </a:r>
            <a:endPar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endParaRPr>
          </a:p>
        </p:txBody>
      </p:sp>
      <p:pic>
        <p:nvPicPr>
          <p:cNvPr id="14" name="Picture 5"/>
          <p:cNvPicPr>
            <a:picLocks noChangeAspect="1"/>
          </p:cNvPicPr>
          <p:nvPr/>
        </p:nvPicPr>
        <p:blipFill>
          <a:blip r:embed="rId2"/>
          <a:srcRect/>
          <a:stretch>
            <a:fillRect/>
          </a:stretch>
        </p:blipFill>
        <p:spPr>
          <a:xfrm>
            <a:off x="426720" y="3204210"/>
            <a:ext cx="5796915" cy="3251835"/>
          </a:xfrm>
          <a:prstGeom prst="rect">
            <a:avLst/>
          </a:prstGeom>
          <a:ln w="12700">
            <a:noFill/>
            <a:prstDash val="solid"/>
          </a:ln>
        </p:spPr>
      </p:pic>
      <p:sp>
        <p:nvSpPr>
          <p:cNvPr id="15" name="AutoShape 6"/>
          <p:cNvSpPr/>
          <p:nvPr/>
        </p:nvSpPr>
        <p:spPr>
          <a:xfrm>
            <a:off x="823595" y="1209040"/>
            <a:ext cx="4795520" cy="349250"/>
          </a:xfrm>
          <a:prstGeom prst="rect">
            <a:avLst/>
          </a:prstGeom>
          <a:noFill/>
          <a:ln w="12700">
            <a:noFill/>
            <a:prstDash val="solid"/>
          </a:ln>
        </p:spPr>
        <p:txBody>
          <a:bodyPr lIns="91487" tIns="45743" rIns="91487" bIns="45743" rtlCol="0" anchor="t"/>
          <a:lstStyle/>
          <a:p>
            <a:pPr indent="0" algn="l">
              <a:lnSpc>
                <a:spcPct val="100000"/>
              </a:lnSpc>
            </a:pPr>
            <a:r>
              <a:rPr lang="en-US" altLang="zh-CN" sz="1800" b="1"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研究目的：</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量化</a:t>
            </a:r>
            <a:r>
              <a:rPr lang="zh-CN" altLang="en-US"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工具使用智能体</a:t>
            </a:r>
            <a:r>
              <a:rPr lang="en-US" altLang="zh-CN" sz="18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rPr>
              <a:t>的推理熵变。</a:t>
            </a:r>
            <a:endParaRPr lang="en-US" altLang="zh-CN" sz="140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endParaRPr>
          </a:p>
          <a:p>
            <a:pPr indent="0" algn="l">
              <a:lnSpc>
                <a:spcPct val="100000"/>
              </a:lnSpc>
            </a:pPr>
            <a:endParaRPr lang="en-US" altLang="zh-CN" sz="1600" b="0" i="0" u="none" strike="noStrike" dirty="0">
              <a:latin typeface="Times New Roman" panose="02020503050405090304" pitchFamily="18" charset="0"/>
              <a:ea typeface="微软雅黑" panose="020B0503020204020204" pitchFamily="34" charset="-122"/>
              <a:cs typeface="Times New Roman" panose="02020503050405090304" pitchFamily="18" charset="0"/>
              <a:sym typeface="微软雅黑"/>
            </a:endParaRPr>
          </a:p>
        </p:txBody>
      </p:sp>
      <p:sp>
        <p:nvSpPr>
          <p:cNvPr id="6" name="文本框 5"/>
          <p:cNvSpPr txBox="1"/>
          <p:nvPr/>
        </p:nvSpPr>
        <p:spPr>
          <a:xfrm>
            <a:off x="478790" y="2499360"/>
            <a:ext cx="5709285" cy="337185"/>
          </a:xfrm>
          <a:prstGeom prst="rect">
            <a:avLst/>
          </a:prstGeom>
          <a:ln w="9525"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txBody>
          <a:bodyPr wrap="square" rtlCol="0">
            <a:spAutoFit/>
          </a:bodyPr>
          <a:p>
            <a:pPr algn="just"/>
            <a:r>
              <a:rPr lang="en-US" altLang="zh-CN" sz="1600" dirty="0">
                <a:solidFill>
                  <a:schemeClr val="tx2"/>
                </a:solidFill>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rPr>
              <a:t>（Token</a:t>
            </a:r>
            <a:r>
              <a:rPr lang="zh-CN" altLang="en-US" sz="1600" dirty="0">
                <a:solidFill>
                  <a:schemeClr val="tx2"/>
                </a:solidFill>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rPr>
              <a:t>熵</a:t>
            </a:r>
            <a:r>
              <a:rPr lang="en-US" altLang="zh-CN" sz="1600" dirty="0">
                <a:solidFill>
                  <a:schemeClr val="tx2"/>
                </a:solidFill>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rPr>
              <a:t>：</a:t>
            </a:r>
            <a:r>
              <a:rPr lang="en-US" altLang="zh-CN" sz="1600" dirty="0">
                <a:solidFill>
                  <a:schemeClr val="tx2"/>
                </a:solidFill>
                <a:latin typeface="Times New Roman" panose="02020503050405090304" pitchFamily="18" charset="0"/>
                <a:ea typeface="微软雅黑" panose="020B0503020204020204" pitchFamily="34" charset="-122"/>
                <a:cs typeface="Times New Roman" panose="02020503050405090304" pitchFamily="18" charset="0"/>
                <a:sym typeface="微软雅黑"/>
              </a:rPr>
              <a:t>模型推理</a:t>
            </a:r>
            <a:r>
              <a:rPr lang="zh-CN" altLang="en-US" sz="1600" dirty="0">
                <a:solidFill>
                  <a:schemeClr val="tx2"/>
                </a:solidFill>
                <a:latin typeface="Times New Roman" panose="02020503050405090304" pitchFamily="18" charset="0"/>
                <a:ea typeface="微软雅黑" panose="020B0503020204020204" pitchFamily="34" charset="-122"/>
                <a:cs typeface="Times New Roman" panose="02020503050405090304" pitchFamily="18" charset="0"/>
                <a:sym typeface="微软雅黑"/>
              </a:rPr>
              <a:t>的</a:t>
            </a:r>
            <a:r>
              <a:rPr lang="en-US" altLang="zh-CN" sz="1600" dirty="0">
                <a:solidFill>
                  <a:schemeClr val="tx2"/>
                </a:solidFill>
                <a:latin typeface="Times New Roman" panose="02020503050405090304" pitchFamily="18" charset="0"/>
                <a:ea typeface="微软雅黑" panose="020B0503020204020204" pitchFamily="34" charset="-122"/>
                <a:cs typeface="Times New Roman" panose="02020503050405090304" pitchFamily="18" charset="0"/>
                <a:sym typeface="Times New Roman" panose="02020503050405090304"/>
              </a:rPr>
              <a:t>token</a:t>
            </a:r>
            <a:r>
              <a:rPr lang="en-US" altLang="zh-CN" sz="1600" dirty="0">
                <a:solidFill>
                  <a:schemeClr val="tx2"/>
                </a:solidFill>
                <a:latin typeface="Times New Roman" panose="02020503050405090304" pitchFamily="18" charset="0"/>
                <a:ea typeface="微软雅黑" panose="020B0503020204020204" pitchFamily="34" charset="-122"/>
                <a:cs typeface="Times New Roman" panose="02020503050405090304" pitchFamily="18" charset="0"/>
                <a:sym typeface="微软雅黑"/>
              </a:rPr>
              <a:t>熵分布，高熵为不确定性高。）</a:t>
            </a:r>
            <a:endParaRPr lang="en-US" altLang="zh-CN" sz="1600" dirty="0">
              <a:solidFill>
                <a:schemeClr val="tx2"/>
              </a:solidFill>
              <a:latin typeface="Times New Roman" panose="02020503050405090304" pitchFamily="18" charset="0"/>
              <a:ea typeface="微软雅黑" panose="020B0503020204020204" pitchFamily="34" charset="-122"/>
              <a:cs typeface="Times New Roman" panose="02020503050405090304" pitchFamily="18" charset="0"/>
              <a:sym typeface="微软雅黑"/>
            </a:endParaRPr>
          </a:p>
        </p:txBody>
      </p:sp>
      <p:sp>
        <p:nvSpPr>
          <p:cNvPr id="9" name="矩形 8"/>
          <p:cNvSpPr/>
          <p:nvPr/>
        </p:nvSpPr>
        <p:spPr>
          <a:xfrm>
            <a:off x="391160" y="1162685"/>
            <a:ext cx="5819140" cy="5490845"/>
          </a:xfrm>
          <a:prstGeom prst="rect">
            <a:avLst/>
          </a:prstGeom>
          <a:ln w="12700">
            <a:solidFill>
              <a:schemeClr val="tx1">
                <a:lumMod val="50000"/>
                <a:lumOff val="50000"/>
              </a:schemeClr>
            </a:solidFill>
            <a:prstDash val="dash"/>
          </a:ln>
          <a:extLst>
            <a:ext uri="{909E8E84-426E-40DD-AFC4-6F175D3DCCD1}">
              <a14:hiddenFill xmlns:a14="http://schemas.microsoft.com/office/drawing/2010/main">
                <a:solidFill>
                  <a:schemeClr val="accent1"/>
                </a:solidFill>
              </a14:hiddenFill>
            </a:ext>
          </a:extLst>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0" name="右箭头 9"/>
          <p:cNvSpPr/>
          <p:nvPr/>
        </p:nvSpPr>
        <p:spPr>
          <a:xfrm>
            <a:off x="6217285" y="3492500"/>
            <a:ext cx="431800" cy="287655"/>
          </a:xfrm>
          <a:prstGeom prst="rightArrow">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0" y="971997"/>
            <a:ext cx="12160250" cy="58685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形状 14"/>
          <p:cNvSpPr/>
          <p:nvPr/>
        </p:nvSpPr>
        <p:spPr>
          <a:xfrm>
            <a:off x="1022658" y="5051101"/>
            <a:ext cx="4051298" cy="1117434"/>
          </a:xfrm>
          <a:custGeom>
            <a:avLst/>
            <a:gdLst>
              <a:gd name="connsiteX0" fmla="*/ 0 w 6902450"/>
              <a:gd name="connsiteY0" fmla="*/ 0 h 1259840"/>
              <a:gd name="connsiteX1" fmla="*/ 6902450 w 6902450"/>
              <a:gd name="connsiteY1" fmla="*/ 0 h 1259840"/>
              <a:gd name="connsiteX2" fmla="*/ 6902450 w 6902450"/>
              <a:gd name="connsiteY2" fmla="*/ 1259840 h 1259840"/>
              <a:gd name="connsiteX3" fmla="*/ 0 w 6902450"/>
              <a:gd name="connsiteY3" fmla="*/ 1259840 h 1259840"/>
            </a:gdLst>
            <a:ahLst/>
            <a:cxnLst>
              <a:cxn ang="0">
                <a:pos x="connsiteX0" y="connsiteY0"/>
              </a:cxn>
              <a:cxn ang="0">
                <a:pos x="connsiteX1" y="connsiteY1"/>
              </a:cxn>
              <a:cxn ang="0">
                <a:pos x="connsiteX2" y="connsiteY2"/>
              </a:cxn>
              <a:cxn ang="0">
                <a:pos x="connsiteX3" y="connsiteY3"/>
              </a:cxn>
            </a:cxnLst>
            <a:rect l="l" t="t" r="r" b="b"/>
            <a:pathLst>
              <a:path w="6902450" h="1259840">
                <a:moveTo>
                  <a:pt x="0" y="0"/>
                </a:moveTo>
                <a:lnTo>
                  <a:pt x="6902450" y="0"/>
                </a:lnTo>
                <a:lnTo>
                  <a:pt x="6902450" y="1259840"/>
                </a:lnTo>
                <a:lnTo>
                  <a:pt x="0" y="1259840"/>
                </a:lnTo>
                <a:close/>
              </a:path>
            </a:pathLst>
          </a:custGeom>
          <a:solidFill>
            <a:schemeClr val="accent2">
              <a:lumMod val="20000"/>
              <a:lumOff val="80000"/>
            </a:schemeClr>
          </a:solidFill>
          <a:ln w="15875" cap="flat">
            <a:solidFill>
              <a:schemeClr val="accent2">
                <a:lumMod val="60000"/>
                <a:lumOff val="40000"/>
              </a:schemeClr>
            </a:solidFill>
            <a:prstDash val="solid"/>
            <a:miter/>
          </a:ln>
        </p:spPr>
        <p:txBody>
          <a:bodyPr rtlCol="0" anchor="ctr"/>
          <a:lstStyle/>
          <a:p>
            <a:endParaRPr lang="zh-CN" altLang="en-US" sz="1600">
              <a:latin typeface="Alibaba PuHuiTi" pitchFamily="18" charset="-122"/>
              <a:ea typeface="Alibaba PuHuiTi" pitchFamily="18" charset="-122"/>
              <a:cs typeface="Alibaba PuHuiTi" pitchFamily="18" charset="-122"/>
            </a:endParaRPr>
          </a:p>
        </p:txBody>
      </p:sp>
      <p:sp>
        <p:nvSpPr>
          <p:cNvPr id="76" name="任意形状 14"/>
          <p:cNvSpPr/>
          <p:nvPr/>
        </p:nvSpPr>
        <p:spPr>
          <a:xfrm>
            <a:off x="1030794" y="3827384"/>
            <a:ext cx="4043162" cy="1117434"/>
          </a:xfrm>
          <a:custGeom>
            <a:avLst/>
            <a:gdLst>
              <a:gd name="connsiteX0" fmla="*/ 0 w 6902450"/>
              <a:gd name="connsiteY0" fmla="*/ 0 h 1259840"/>
              <a:gd name="connsiteX1" fmla="*/ 6902450 w 6902450"/>
              <a:gd name="connsiteY1" fmla="*/ 0 h 1259840"/>
              <a:gd name="connsiteX2" fmla="*/ 6902450 w 6902450"/>
              <a:gd name="connsiteY2" fmla="*/ 1259840 h 1259840"/>
              <a:gd name="connsiteX3" fmla="*/ 0 w 6902450"/>
              <a:gd name="connsiteY3" fmla="*/ 1259840 h 1259840"/>
            </a:gdLst>
            <a:ahLst/>
            <a:cxnLst>
              <a:cxn ang="0">
                <a:pos x="connsiteX0" y="connsiteY0"/>
              </a:cxn>
              <a:cxn ang="0">
                <a:pos x="connsiteX1" y="connsiteY1"/>
              </a:cxn>
              <a:cxn ang="0">
                <a:pos x="connsiteX2" y="connsiteY2"/>
              </a:cxn>
              <a:cxn ang="0">
                <a:pos x="connsiteX3" y="connsiteY3"/>
              </a:cxn>
            </a:cxnLst>
            <a:rect l="l" t="t" r="r" b="b"/>
            <a:pathLst>
              <a:path w="6902450" h="1259840">
                <a:moveTo>
                  <a:pt x="0" y="0"/>
                </a:moveTo>
                <a:lnTo>
                  <a:pt x="6902450" y="0"/>
                </a:lnTo>
                <a:lnTo>
                  <a:pt x="6902450" y="1259840"/>
                </a:lnTo>
                <a:lnTo>
                  <a:pt x="0" y="1259840"/>
                </a:lnTo>
                <a:close/>
              </a:path>
            </a:pathLst>
          </a:custGeom>
          <a:solidFill>
            <a:schemeClr val="accent2">
              <a:lumMod val="20000"/>
              <a:lumOff val="80000"/>
            </a:schemeClr>
          </a:solidFill>
          <a:ln w="15875" cap="flat">
            <a:solidFill>
              <a:schemeClr val="accent2">
                <a:lumMod val="60000"/>
                <a:lumOff val="40000"/>
              </a:schemeClr>
            </a:solidFill>
            <a:prstDash val="solid"/>
            <a:miter/>
          </a:ln>
        </p:spPr>
        <p:txBody>
          <a:bodyPr rtlCol="0" anchor="ctr"/>
          <a:lstStyle/>
          <a:p>
            <a:endParaRPr lang="zh-CN" altLang="en-US" sz="1600">
              <a:latin typeface="Alibaba PuHuiTi" pitchFamily="18" charset="-122"/>
              <a:ea typeface="Alibaba PuHuiTi" pitchFamily="18" charset="-122"/>
              <a:cs typeface="Alibaba PuHuiTi" pitchFamily="18" charset="-122"/>
            </a:endParaRPr>
          </a:p>
        </p:txBody>
      </p:sp>
      <p:sp>
        <p:nvSpPr>
          <p:cNvPr id="75" name="任意形状 14"/>
          <p:cNvSpPr/>
          <p:nvPr/>
        </p:nvSpPr>
        <p:spPr>
          <a:xfrm>
            <a:off x="1037427" y="2605148"/>
            <a:ext cx="4043162" cy="1117434"/>
          </a:xfrm>
          <a:custGeom>
            <a:avLst/>
            <a:gdLst>
              <a:gd name="connsiteX0" fmla="*/ 0 w 6902450"/>
              <a:gd name="connsiteY0" fmla="*/ 0 h 1259840"/>
              <a:gd name="connsiteX1" fmla="*/ 6902450 w 6902450"/>
              <a:gd name="connsiteY1" fmla="*/ 0 h 1259840"/>
              <a:gd name="connsiteX2" fmla="*/ 6902450 w 6902450"/>
              <a:gd name="connsiteY2" fmla="*/ 1259840 h 1259840"/>
              <a:gd name="connsiteX3" fmla="*/ 0 w 6902450"/>
              <a:gd name="connsiteY3" fmla="*/ 1259840 h 1259840"/>
            </a:gdLst>
            <a:ahLst/>
            <a:cxnLst>
              <a:cxn ang="0">
                <a:pos x="connsiteX0" y="connsiteY0"/>
              </a:cxn>
              <a:cxn ang="0">
                <a:pos x="connsiteX1" y="connsiteY1"/>
              </a:cxn>
              <a:cxn ang="0">
                <a:pos x="connsiteX2" y="connsiteY2"/>
              </a:cxn>
              <a:cxn ang="0">
                <a:pos x="connsiteX3" y="connsiteY3"/>
              </a:cxn>
            </a:cxnLst>
            <a:rect l="l" t="t" r="r" b="b"/>
            <a:pathLst>
              <a:path w="6902450" h="1259840">
                <a:moveTo>
                  <a:pt x="0" y="0"/>
                </a:moveTo>
                <a:lnTo>
                  <a:pt x="6902450" y="0"/>
                </a:lnTo>
                <a:lnTo>
                  <a:pt x="6902450" y="1259840"/>
                </a:lnTo>
                <a:lnTo>
                  <a:pt x="0" y="1259840"/>
                </a:lnTo>
                <a:close/>
              </a:path>
            </a:pathLst>
          </a:custGeom>
          <a:solidFill>
            <a:schemeClr val="accent2">
              <a:lumMod val="20000"/>
              <a:lumOff val="80000"/>
            </a:schemeClr>
          </a:solidFill>
          <a:ln w="15875" cap="flat">
            <a:solidFill>
              <a:schemeClr val="accent2">
                <a:lumMod val="60000"/>
                <a:lumOff val="40000"/>
              </a:schemeClr>
            </a:solidFill>
            <a:prstDash val="solid"/>
            <a:miter/>
          </a:ln>
        </p:spPr>
        <p:txBody>
          <a:bodyPr rtlCol="0" anchor="ctr"/>
          <a:lstStyle/>
          <a:p>
            <a:endParaRPr lang="zh-CN" altLang="en-US" sz="1600">
              <a:latin typeface="Alibaba PuHuiTi" pitchFamily="18" charset="-122"/>
              <a:ea typeface="Alibaba PuHuiTi" pitchFamily="18" charset="-122"/>
              <a:cs typeface="Alibaba PuHuiTi" pitchFamily="18" charset="-122"/>
            </a:endParaRPr>
          </a:p>
        </p:txBody>
      </p:sp>
      <p:sp>
        <p:nvSpPr>
          <p:cNvPr id="74" name="任意形状 14"/>
          <p:cNvSpPr/>
          <p:nvPr/>
        </p:nvSpPr>
        <p:spPr>
          <a:xfrm>
            <a:off x="1043891" y="1411024"/>
            <a:ext cx="4036697" cy="1117434"/>
          </a:xfrm>
          <a:custGeom>
            <a:avLst/>
            <a:gdLst>
              <a:gd name="connsiteX0" fmla="*/ 0 w 6902450"/>
              <a:gd name="connsiteY0" fmla="*/ 0 h 1259840"/>
              <a:gd name="connsiteX1" fmla="*/ 6902450 w 6902450"/>
              <a:gd name="connsiteY1" fmla="*/ 0 h 1259840"/>
              <a:gd name="connsiteX2" fmla="*/ 6902450 w 6902450"/>
              <a:gd name="connsiteY2" fmla="*/ 1259840 h 1259840"/>
              <a:gd name="connsiteX3" fmla="*/ 0 w 6902450"/>
              <a:gd name="connsiteY3" fmla="*/ 1259840 h 1259840"/>
            </a:gdLst>
            <a:ahLst/>
            <a:cxnLst>
              <a:cxn ang="0">
                <a:pos x="connsiteX0" y="connsiteY0"/>
              </a:cxn>
              <a:cxn ang="0">
                <a:pos x="connsiteX1" y="connsiteY1"/>
              </a:cxn>
              <a:cxn ang="0">
                <a:pos x="connsiteX2" y="connsiteY2"/>
              </a:cxn>
              <a:cxn ang="0">
                <a:pos x="connsiteX3" y="connsiteY3"/>
              </a:cxn>
            </a:cxnLst>
            <a:rect l="l" t="t" r="r" b="b"/>
            <a:pathLst>
              <a:path w="6902450" h="1259840">
                <a:moveTo>
                  <a:pt x="0" y="0"/>
                </a:moveTo>
                <a:lnTo>
                  <a:pt x="6902450" y="0"/>
                </a:lnTo>
                <a:lnTo>
                  <a:pt x="6902450" y="1259840"/>
                </a:lnTo>
                <a:lnTo>
                  <a:pt x="0" y="1259840"/>
                </a:lnTo>
                <a:close/>
              </a:path>
            </a:pathLst>
          </a:custGeom>
          <a:solidFill>
            <a:schemeClr val="accent2">
              <a:lumMod val="20000"/>
              <a:lumOff val="80000"/>
            </a:schemeClr>
          </a:solidFill>
          <a:ln w="15875" cap="flat">
            <a:solidFill>
              <a:schemeClr val="accent2">
                <a:lumMod val="60000"/>
                <a:lumOff val="40000"/>
              </a:schemeClr>
            </a:solidFill>
            <a:prstDash val="solid"/>
            <a:miter/>
          </a:ln>
        </p:spPr>
        <p:txBody>
          <a:bodyPr rtlCol="0" anchor="ctr"/>
          <a:lstStyle/>
          <a:p>
            <a:endParaRPr lang="zh-CN" altLang="en-US" sz="1600">
              <a:latin typeface="Alibaba PuHuiTi" pitchFamily="18" charset="-122"/>
              <a:ea typeface="Alibaba PuHuiTi" pitchFamily="18" charset="-122"/>
              <a:cs typeface="Alibaba PuHuiTi" pitchFamily="18" charset="-122"/>
            </a:endParaRPr>
          </a:p>
        </p:txBody>
      </p:sp>
      <p:sp>
        <p:nvSpPr>
          <p:cNvPr id="11" name="标题 10"/>
          <p:cNvSpPr>
            <a:spLocks noGrp="1"/>
          </p:cNvSpPr>
          <p:nvPr>
            <p:ph type="title"/>
          </p:nvPr>
        </p:nvSpPr>
        <p:spPr/>
        <p:txBody>
          <a:bodyPr>
            <a:normAutofit/>
          </a:bodyPr>
          <a:lstStyle/>
          <a:p>
            <a:pPr marL="0" marR="0" algn="l">
              <a:lnSpc>
                <a:spcPct val="120000"/>
              </a:lnSpc>
              <a:spcBef>
                <a:spcPts val="0"/>
              </a:spcBef>
              <a:spcAft>
                <a:spcPts val="0"/>
              </a:spcAft>
            </a:pPr>
            <a:r>
              <a:rPr lang="en-US" altLang="zh-CN" sz="2400" b="1" u="none" dirty="0">
                <a:latin typeface="Times New Roman" panose="02020503050405090304" pitchFamily="18" charset="0"/>
                <a:cs typeface="Times New Roman" panose="02020503050405090304" pitchFamily="18" charset="0"/>
              </a:rPr>
              <a:t>ARPO</a:t>
            </a:r>
            <a:r>
              <a:rPr lang="zh-CN" altLang="en-US" sz="2400" b="1" u="none" dirty="0">
                <a:latin typeface="Times New Roman" panose="02020503050405090304" pitchFamily="18" charset="0"/>
                <a:cs typeface="Times New Roman" panose="02020503050405090304" pitchFamily="18" charset="0"/>
              </a:rPr>
              <a:t>：</a:t>
            </a:r>
            <a:r>
              <a:rPr lang="zh-CN" altLang="en-US" sz="2400" b="1" dirty="0">
                <a:latin typeface="Times New Roman" panose="02020503050405090304" pitchFamily="18" charset="0"/>
                <a:cs typeface="Times New Roman" panose="02020503050405090304" pitchFamily="18" charset="0"/>
              </a:rPr>
              <a:t>智能体强化策略优化</a:t>
            </a:r>
            <a:endParaRPr lang="zh-CN" altLang="en-US" sz="2400" b="1" kern="0" dirty="0">
              <a:latin typeface="Times New Roman" panose="02020503050405090304" pitchFamily="18" charset="0"/>
              <a:ea typeface="Cambria Math" panose="02040503050406030204" pitchFamily="18" charset="0"/>
              <a:cs typeface="Times New Roman" panose="02020503050405090304" pitchFamily="18" charset="0"/>
            </a:endParaRPr>
          </a:p>
        </p:txBody>
      </p:sp>
      <p:sp>
        <p:nvSpPr>
          <p:cNvPr id="6" name="灯片编号占位符 5"/>
          <p:cNvSpPr>
            <a:spLocks noGrp="1"/>
          </p:cNvSpPr>
          <p:nvPr>
            <p:ph type="sldNum" sz="quarter" idx="12"/>
          </p:nvPr>
        </p:nvSpPr>
        <p:spPr/>
        <p:txBody>
          <a:bodyPr/>
          <a:lstStyle/>
          <a:p>
            <a:fld id="{ACBE8222-9D24-4439-B089-51A36CE2D633}" type="slidenum">
              <a:rPr lang="zh-CN" altLang="en-US" sz="1400" smtClean="0">
                <a:latin typeface="Times New Roman" panose="02020503050405090304" pitchFamily="18" charset="0"/>
                <a:cs typeface="Times New Roman" panose="02020503050405090304" pitchFamily="18" charset="0"/>
              </a:rPr>
            </a:fld>
            <a:endParaRPr lang="zh-CN" altLang="en-US" sz="1400">
              <a:latin typeface="Times New Roman" panose="02020503050405090304" pitchFamily="18" charset="0"/>
              <a:cs typeface="Times New Roman" panose="02020503050405090304" pitchFamily="18" charset="0"/>
            </a:endParaRPr>
          </a:p>
        </p:txBody>
      </p:sp>
      <p:sp>
        <p:nvSpPr>
          <p:cNvPr id="2" name="文本框 1"/>
          <p:cNvSpPr txBox="1"/>
          <p:nvPr/>
        </p:nvSpPr>
        <p:spPr>
          <a:xfrm>
            <a:off x="5289983" y="5384542"/>
            <a:ext cx="6816371" cy="524510"/>
          </a:xfrm>
          <a:prstGeom prst="rect">
            <a:avLst/>
          </a:prstGeom>
          <a:noFill/>
          <a:ln>
            <a:noFill/>
          </a:ln>
        </p:spPr>
        <p:txBody>
          <a:bodyPr wrap="square">
            <a:spAutoFit/>
          </a:bodyPr>
          <a:lstStyle>
            <a:defPPr>
              <a:defRPr lang="zh-CN"/>
            </a:defPPr>
            <a:lvl1pPr>
              <a:defRPr sz="1400" b="0" i="0" u="sng">
                <a:solidFill>
                  <a:srgbClr val="212529"/>
                </a:solidFill>
                <a:effectLst/>
                <a:highlight>
                  <a:srgbClr val="FFFF00"/>
                </a:highlight>
                <a:latin typeface="Georgia" panose="02040502050405090303" pitchFamily="18" charset="0"/>
              </a:defRPr>
            </a:lvl1pPr>
          </a:lstStyle>
          <a:p>
            <a:pPr algn="ctr"/>
            <a:r>
              <a:rPr lang="en-US" altLang="zh-CN" b="1" u="none" dirty="0">
                <a:solidFill>
                  <a:schemeClr val="accent1">
                    <a:lumMod val="75000"/>
                  </a:schemeClr>
                </a:solidFill>
                <a:latin typeface="Times New Roman" panose="02020503050405090304" pitchFamily="18" charset="0"/>
                <a:cs typeface="Times New Roman" panose="02020503050405090304" pitchFamily="18" charset="0"/>
              </a:rPr>
              <a:t>Guanting Dong, Hangyu Mao, Kai Ma, Licheng Bao, Yifei Chen, Zhongyuan Wang. etc </a:t>
            </a:r>
            <a:endParaRPr lang="en-US" altLang="zh-CN" b="1" u="none" dirty="0">
              <a:solidFill>
                <a:schemeClr val="accent1">
                  <a:lumMod val="75000"/>
                </a:schemeClr>
              </a:solidFill>
              <a:latin typeface="Times New Roman" panose="02020503050405090304" pitchFamily="18" charset="0"/>
              <a:cs typeface="Times New Roman" panose="02020503050405090304" pitchFamily="18" charset="0"/>
            </a:endParaRPr>
          </a:p>
          <a:p>
            <a:pPr algn="ctr"/>
            <a:r>
              <a:rPr lang="en-US" altLang="zh-CN" b="1" u="none" dirty="0">
                <a:solidFill>
                  <a:schemeClr val="accent1">
                    <a:lumMod val="75000"/>
                  </a:schemeClr>
                </a:solidFill>
                <a:latin typeface="Times New Roman" panose="02020503050405090304" pitchFamily="18" charset="0"/>
                <a:cs typeface="Times New Roman" panose="02020503050405090304" pitchFamily="18" charset="0"/>
              </a:rPr>
              <a:t>Agentic Reinforced Policy Optimization, </a:t>
            </a:r>
            <a:r>
              <a:rPr lang="en-US" altLang="zh-CN" b="1" u="none" dirty="0" err="1">
                <a:solidFill>
                  <a:schemeClr val="accent1">
                    <a:lumMod val="75000"/>
                  </a:schemeClr>
                </a:solidFill>
                <a:latin typeface="Times New Roman" panose="02020503050405090304" pitchFamily="18" charset="0"/>
                <a:cs typeface="Times New Roman" panose="02020503050405090304" pitchFamily="18" charset="0"/>
              </a:rPr>
              <a:t>arXiv</a:t>
            </a:r>
            <a:r>
              <a:rPr lang="en-US" altLang="zh-CN" b="1" u="none" dirty="0">
                <a:solidFill>
                  <a:schemeClr val="accent1">
                    <a:lumMod val="75000"/>
                  </a:schemeClr>
                </a:solidFill>
                <a:latin typeface="Times New Roman" panose="02020503050405090304" pitchFamily="18" charset="0"/>
                <a:cs typeface="Times New Roman" panose="02020503050405090304" pitchFamily="18" charset="0"/>
              </a:rPr>
              <a:t> 2025</a:t>
            </a:r>
            <a:endParaRPr lang="en-US" altLang="zh-CN" b="1" u="none" dirty="0">
              <a:solidFill>
                <a:schemeClr val="accent1">
                  <a:lumMod val="75000"/>
                </a:schemeClr>
              </a:solidFill>
              <a:latin typeface="Times New Roman" panose="02020503050405090304" pitchFamily="18" charset="0"/>
              <a:cs typeface="Times New Roman" panose="02020503050405090304" pitchFamily="18" charset="0"/>
            </a:endParaRPr>
          </a:p>
        </p:txBody>
      </p:sp>
      <p:sp>
        <p:nvSpPr>
          <p:cNvPr id="3" name="文本框 2"/>
          <p:cNvSpPr txBox="1"/>
          <p:nvPr/>
        </p:nvSpPr>
        <p:spPr>
          <a:xfrm>
            <a:off x="1071168" y="5240486"/>
            <a:ext cx="3975679" cy="738664"/>
          </a:xfrm>
          <a:prstGeom prst="rect">
            <a:avLst/>
          </a:prstGeom>
          <a:noFill/>
        </p:spPr>
        <p:txBody>
          <a:bodyPr wrap="square">
            <a:spAutoFit/>
          </a:bodyPr>
          <a:lstStyle/>
          <a:p>
            <a:pPr algn="just">
              <a:spcBef>
                <a:spcPct val="0"/>
              </a:spcBef>
              <a:spcAft>
                <a:spcPts val="1205"/>
              </a:spcAft>
            </a:pPr>
            <a:r>
              <a:rPr lang="zh-CN" altLang="en-US" sz="1400" dirty="0">
                <a:latin typeface="Times New Roman" panose="02020503050405090304" pitchFamily="18" charset="0"/>
                <a:ea typeface="微软雅黑" panose="020B0503020204020204" pitchFamily="34" charset="-122"/>
                <a:cs typeface="Times New Roman" panose="02020503050405090304" pitchFamily="18" charset="0"/>
                <a:sym typeface="+mn-ea"/>
              </a:rPr>
              <a:t>在</a:t>
            </a:r>
            <a:r>
              <a:rPr lang="en-US" altLang="zh-CN" sz="1400" dirty="0">
                <a:latin typeface="Times New Roman" panose="02020503050405090304" pitchFamily="18" charset="0"/>
                <a:ea typeface="微软雅黑" panose="020B0503020204020204" pitchFamily="34" charset="-122"/>
                <a:cs typeface="Times New Roman" panose="02020503050405090304" pitchFamily="18" charset="0"/>
                <a:sym typeface="+mn-ea"/>
              </a:rPr>
              <a:t>13</a:t>
            </a:r>
            <a:r>
              <a:rPr lang="zh-CN" altLang="en-US" sz="1400" dirty="0">
                <a:latin typeface="Times New Roman" panose="02020503050405090304" pitchFamily="18" charset="0"/>
                <a:ea typeface="微软雅黑" panose="020B0503020204020204" pitchFamily="34" charset="-122"/>
                <a:cs typeface="Times New Roman" panose="02020503050405090304" pitchFamily="18" charset="0"/>
                <a:sym typeface="+mn-ea"/>
              </a:rPr>
              <a:t>个基准测试中，</a:t>
            </a:r>
            <a:r>
              <a:rPr lang="en-US" altLang="zh-CN"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ARPO</a:t>
            </a:r>
            <a:r>
              <a:rPr lang="zh-CN" altLang="en-US"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始终优于主流</a:t>
            </a:r>
            <a:r>
              <a:rPr lang="en-US" altLang="zh-CN"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RL</a:t>
            </a:r>
            <a:r>
              <a:rPr lang="zh-CN" altLang="en-US"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算法，仅需一半工具使用训练预算</a:t>
            </a:r>
            <a:r>
              <a:rPr lang="zh-CN" altLang="en-US" sz="1400" dirty="0">
                <a:latin typeface="Times New Roman" panose="02020503050405090304" pitchFamily="18" charset="0"/>
                <a:ea typeface="微软雅黑" panose="020B0503020204020204" pitchFamily="34" charset="-122"/>
                <a:cs typeface="Times New Roman" panose="02020503050405090304" pitchFamily="18" charset="0"/>
                <a:sym typeface="+mn-ea"/>
              </a:rPr>
              <a:t>，为代理</a:t>
            </a:r>
            <a:r>
              <a:rPr lang="en-US" altLang="zh-CN" sz="1400" dirty="0">
                <a:latin typeface="Times New Roman" panose="02020503050405090304" pitchFamily="18" charset="0"/>
                <a:ea typeface="微软雅黑" panose="020B0503020204020204" pitchFamily="34" charset="-122"/>
                <a:cs typeface="Times New Roman" panose="02020503050405090304" pitchFamily="18" charset="0"/>
                <a:sym typeface="+mn-ea"/>
              </a:rPr>
              <a:t>RL</a:t>
            </a:r>
            <a:r>
              <a:rPr lang="zh-CN" altLang="en-US" sz="1400" dirty="0">
                <a:latin typeface="Times New Roman" panose="02020503050405090304" pitchFamily="18" charset="0"/>
                <a:ea typeface="微软雅黑" panose="020B0503020204020204" pitchFamily="34" charset="-122"/>
                <a:cs typeface="Times New Roman" panose="02020503050405090304" pitchFamily="18" charset="0"/>
                <a:sym typeface="+mn-ea"/>
              </a:rPr>
              <a:t>算法探索提供实用见解。</a:t>
            </a:r>
            <a:endParaRPr lang="zh-CN" altLang="en-US" sz="1400" dirty="0">
              <a:latin typeface="Times New Roman" panose="02020503050405090304" pitchFamily="18" charset="0"/>
              <a:ea typeface="微软雅黑" panose="020B0503020204020204" pitchFamily="34" charset="-122"/>
              <a:cs typeface="Times New Roman" panose="02020503050405090304" pitchFamily="18" charset="0"/>
              <a:sym typeface="+mn-ea"/>
            </a:endParaRPr>
          </a:p>
        </p:txBody>
      </p:sp>
      <p:pic>
        <p:nvPicPr>
          <p:cNvPr id="5" name="图片 4"/>
          <p:cNvPicPr>
            <a:picLocks noChangeAspect="1"/>
          </p:cNvPicPr>
          <p:nvPr/>
        </p:nvPicPr>
        <p:blipFill>
          <a:blip r:embed="rId1"/>
          <a:stretch>
            <a:fillRect/>
          </a:stretch>
        </p:blipFill>
        <p:spPr>
          <a:xfrm>
            <a:off x="5504060" y="1835785"/>
            <a:ext cx="6388219" cy="3287395"/>
          </a:xfrm>
          <a:prstGeom prst="rect">
            <a:avLst/>
          </a:prstGeom>
        </p:spPr>
      </p:pic>
      <p:sp>
        <p:nvSpPr>
          <p:cNvPr id="71" name="文本框 70"/>
          <p:cNvSpPr txBox="1"/>
          <p:nvPr/>
        </p:nvSpPr>
        <p:spPr>
          <a:xfrm>
            <a:off x="1057622" y="1612696"/>
            <a:ext cx="3939189" cy="953135"/>
          </a:xfrm>
          <a:prstGeom prst="rect">
            <a:avLst/>
          </a:prstGeom>
          <a:noFill/>
        </p:spPr>
        <p:txBody>
          <a:bodyPr wrap="square" rtlCol="0">
            <a:spAutoFit/>
          </a:bodyPr>
          <a:lstStyle/>
          <a:p>
            <a:r>
              <a:rPr lang="zh-CN" altLang="en-US" sz="1400"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我们</a:t>
            </a:r>
            <a:r>
              <a:rPr lang="zh-CN" altLang="en-US"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量化了</a:t>
            </a:r>
            <a:r>
              <a:rPr lang="en-US" altLang="zh-CN"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LLM</a:t>
            </a:r>
            <a:r>
              <a:rPr lang="zh-CN" altLang="en-US"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智能体在工具推理中的</a:t>
            </a:r>
            <a:r>
              <a:rPr lang="en-US" altLang="zh-CN"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token</a:t>
            </a:r>
            <a:r>
              <a:rPr lang="zh-CN" altLang="en-US"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熵变化</a:t>
            </a:r>
            <a:r>
              <a:rPr lang="zh-CN" altLang="en-US" sz="1400"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，揭示了轨迹级</a:t>
            </a:r>
            <a:r>
              <a:rPr lang="en-US" altLang="zh-CN" sz="1400"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RL</a:t>
            </a:r>
            <a:r>
              <a:rPr lang="zh-CN" altLang="en-US" sz="1400"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算法在</a:t>
            </a:r>
            <a:r>
              <a:rPr lang="zh-CN" altLang="en-US" sz="1400"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训练智能体时的局限性。</a:t>
            </a:r>
            <a:endParaRPr lang="en-US" altLang="zh-CN" sz="1400"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endParaRPr>
          </a:p>
          <a:p>
            <a:endParaRPr lang="zh-CN" altLang="en-US" sz="1400" dirty="0"/>
          </a:p>
        </p:txBody>
      </p:sp>
      <p:sp>
        <p:nvSpPr>
          <p:cNvPr id="72" name="文本框 71"/>
          <p:cNvSpPr txBox="1"/>
          <p:nvPr/>
        </p:nvSpPr>
        <p:spPr>
          <a:xfrm>
            <a:off x="1098539" y="2708370"/>
            <a:ext cx="3920936" cy="1169551"/>
          </a:xfrm>
          <a:prstGeom prst="rect">
            <a:avLst/>
          </a:prstGeom>
          <a:noFill/>
        </p:spPr>
        <p:txBody>
          <a:bodyPr wrap="square" rtlCol="0">
            <a:spAutoFit/>
          </a:bodyPr>
          <a:lstStyle/>
          <a:p>
            <a:r>
              <a:rPr lang="zh-CN" altLang="en-US" sz="1400"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提出</a:t>
            </a:r>
            <a:r>
              <a:rPr lang="en-US" altLang="zh-CN"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ARPO</a:t>
            </a:r>
            <a:r>
              <a:rPr lang="zh-CN" altLang="en-US"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算法</a:t>
            </a:r>
            <a:r>
              <a:rPr lang="zh-CN" altLang="en-US" sz="1400"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，结合基于熵的自适应</a:t>
            </a:r>
            <a:r>
              <a:rPr lang="en-US" altLang="zh-CN" sz="1400"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rollout</a:t>
            </a:r>
            <a:r>
              <a:rPr lang="zh-CN" altLang="en-US" sz="1400"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机制，平衡全局采样并</a:t>
            </a:r>
            <a:r>
              <a:rPr lang="zh-CN" altLang="en-US"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在高熵工具使用步骤中促进分支采样</a:t>
            </a:r>
            <a:r>
              <a:rPr lang="zh-CN" altLang="en-US" sz="1400"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，同时通过优势归因估计改善工具使用行为的优势内化。</a:t>
            </a:r>
            <a:endParaRPr lang="en-US" altLang="zh-CN" sz="1400"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endParaRPr>
          </a:p>
          <a:p>
            <a:endParaRPr lang="zh-CN" altLang="en-US" sz="1400" dirty="0"/>
          </a:p>
        </p:txBody>
      </p:sp>
      <p:sp>
        <p:nvSpPr>
          <p:cNvPr id="73" name="文本框 72"/>
          <p:cNvSpPr txBox="1"/>
          <p:nvPr/>
        </p:nvSpPr>
        <p:spPr>
          <a:xfrm>
            <a:off x="1098276" y="4108740"/>
            <a:ext cx="3898535" cy="738664"/>
          </a:xfrm>
          <a:prstGeom prst="rect">
            <a:avLst/>
          </a:prstGeom>
          <a:noFill/>
        </p:spPr>
        <p:txBody>
          <a:bodyPr wrap="square" rtlCol="0">
            <a:spAutoFit/>
          </a:bodyPr>
          <a:lstStyle/>
          <a:p>
            <a:r>
              <a:rPr lang="zh-CN" altLang="en-US" sz="1400" dirty="0">
                <a:latin typeface="Times New Roman" panose="02020503050405090304" pitchFamily="18" charset="0"/>
                <a:ea typeface="微软雅黑" panose="020B0503020204020204" pitchFamily="34" charset="-122"/>
                <a:cs typeface="Times New Roman" panose="02020503050405090304" pitchFamily="18" charset="0"/>
                <a:sym typeface="+mn-ea"/>
              </a:rPr>
              <a:t>理论上</a:t>
            </a:r>
            <a:r>
              <a:rPr lang="zh-CN" altLang="en-US"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证明了</a:t>
            </a:r>
            <a:r>
              <a:rPr lang="en-US" altLang="zh-CN"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ARPO</a:t>
            </a:r>
            <a:r>
              <a:rPr lang="zh-CN" altLang="en-US"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在基于</a:t>
            </a:r>
            <a:r>
              <a:rPr lang="en-US" altLang="zh-CN"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LLM</a:t>
            </a:r>
            <a:r>
              <a:rPr lang="zh-CN" altLang="en-US" sz="1400" b="1" dirty="0">
                <a:solidFill>
                  <a:schemeClr val="tx1">
                    <a:lumMod val="95000"/>
                    <a:lumOff val="5000"/>
                  </a:schemeClr>
                </a:solidFill>
                <a:latin typeface="Times New Roman" panose="02020503050405090304" pitchFamily="18" charset="0"/>
                <a:ea typeface="微软雅黑" panose="020B0503020204020204" pitchFamily="34" charset="-122"/>
                <a:cs typeface="Times New Roman" panose="02020503050405090304" pitchFamily="18" charset="0"/>
                <a:sym typeface="+mn-ea"/>
              </a:rPr>
              <a:t>的智能体训练中的应用合理性</a:t>
            </a:r>
            <a:r>
              <a:rPr lang="zh-CN" altLang="en-US" sz="1400" dirty="0">
                <a:latin typeface="Times New Roman" panose="02020503050405090304" pitchFamily="18" charset="0"/>
                <a:ea typeface="微软雅黑" panose="020B0503020204020204" pitchFamily="34" charset="-122"/>
                <a:cs typeface="Times New Roman" panose="02020503050405090304" pitchFamily="18" charset="0"/>
                <a:sym typeface="+mn-ea"/>
              </a:rPr>
              <a:t>。</a:t>
            </a:r>
            <a:endParaRPr lang="zh-CN" altLang="en-US" sz="1400" dirty="0">
              <a:latin typeface="Times New Roman" panose="02020503050405090304" pitchFamily="18" charset="0"/>
              <a:ea typeface="微软雅黑" panose="020B0503020204020204" pitchFamily="34" charset="-122"/>
              <a:cs typeface="Times New Roman" panose="02020503050405090304" pitchFamily="18" charset="0"/>
              <a:sym typeface="+mn-ea"/>
            </a:endParaRPr>
          </a:p>
          <a:p>
            <a:endParaRPr lang="zh-CN" altLang="en-US" sz="1400" dirty="0"/>
          </a:p>
        </p:txBody>
      </p:sp>
      <p:sp>
        <p:nvSpPr>
          <p:cNvPr id="83" name="任意形状 13"/>
          <p:cNvSpPr/>
          <p:nvPr/>
        </p:nvSpPr>
        <p:spPr>
          <a:xfrm>
            <a:off x="326837" y="1093203"/>
            <a:ext cx="12700" cy="5309870"/>
          </a:xfrm>
          <a:custGeom>
            <a:avLst/>
            <a:gdLst>
              <a:gd name="connsiteX0" fmla="*/ 0 w 12700"/>
              <a:gd name="connsiteY0" fmla="*/ 0 h 5309870"/>
              <a:gd name="connsiteX1" fmla="*/ 0 w 12700"/>
              <a:gd name="connsiteY1" fmla="*/ 5309870 h 5309870"/>
            </a:gdLst>
            <a:ahLst/>
            <a:cxnLst>
              <a:cxn ang="0">
                <a:pos x="connsiteX0" y="connsiteY0"/>
              </a:cxn>
              <a:cxn ang="0">
                <a:pos x="connsiteX1" y="connsiteY1"/>
              </a:cxn>
            </a:cxnLst>
            <a:rect l="l" t="t" r="r" b="b"/>
            <a:pathLst>
              <a:path w="12700" h="5309870">
                <a:moveTo>
                  <a:pt x="0" y="0"/>
                </a:moveTo>
                <a:lnTo>
                  <a:pt x="0" y="5309870"/>
                </a:lnTo>
              </a:path>
            </a:pathLst>
          </a:custGeom>
          <a:ln w="15875" cap="flat">
            <a:solidFill>
              <a:schemeClr val="accent2">
                <a:lumMod val="75000"/>
              </a:schemeClr>
            </a:solidFill>
            <a:prstDash val="dash"/>
            <a:miter/>
          </a:ln>
        </p:spPr>
        <p:txBody>
          <a:bodyPr rtlCol="0" anchor="ctr"/>
          <a:lstStyle/>
          <a:p>
            <a:endParaRPr lang="zh-CN" altLang="en-US">
              <a:latin typeface="Alibaba PuHuiTi" pitchFamily="18" charset="-122"/>
              <a:ea typeface="Alibaba PuHuiTi" pitchFamily="18" charset="-122"/>
              <a:cs typeface="Alibaba PuHuiTi" pitchFamily="18" charset="-122"/>
            </a:endParaRPr>
          </a:p>
        </p:txBody>
      </p:sp>
      <p:sp>
        <p:nvSpPr>
          <p:cNvPr id="86" name="任意形状 52"/>
          <p:cNvSpPr/>
          <p:nvPr/>
        </p:nvSpPr>
        <p:spPr>
          <a:xfrm flipV="1">
            <a:off x="422373" y="1880288"/>
            <a:ext cx="556255" cy="55622"/>
          </a:xfrm>
          <a:custGeom>
            <a:avLst/>
            <a:gdLst>
              <a:gd name="connsiteX0" fmla="*/ 0 w 688339"/>
              <a:gd name="connsiteY0" fmla="*/ 0 h 12700"/>
              <a:gd name="connsiteX1" fmla="*/ 688340 w 688339"/>
              <a:gd name="connsiteY1" fmla="*/ 0 h 12700"/>
            </a:gdLst>
            <a:ahLst/>
            <a:cxnLst>
              <a:cxn ang="0">
                <a:pos x="connsiteX0" y="connsiteY0"/>
              </a:cxn>
              <a:cxn ang="0">
                <a:pos x="connsiteX1" y="connsiteY1"/>
              </a:cxn>
            </a:cxnLst>
            <a:rect l="l" t="t" r="r" b="b"/>
            <a:pathLst>
              <a:path w="688339" h="12700">
                <a:moveTo>
                  <a:pt x="0" y="0"/>
                </a:moveTo>
                <a:lnTo>
                  <a:pt x="688340" y="0"/>
                </a:lnTo>
              </a:path>
            </a:pathLst>
          </a:custGeom>
          <a:ln w="15875" cap="flat">
            <a:solidFill>
              <a:schemeClr val="accent2">
                <a:lumMod val="75000"/>
              </a:schemeClr>
            </a:solidFill>
            <a:prstDash val="solid"/>
            <a:miter/>
            <a:tailEnd type="triangle"/>
          </a:ln>
        </p:spPr>
        <p:txBody>
          <a:bodyPr rtlCol="0" anchor="ctr"/>
          <a:lstStyle/>
          <a:p>
            <a:endParaRPr lang="zh-CN" altLang="en-US" dirty="0">
              <a:latin typeface="Alibaba PuHuiTi" pitchFamily="18" charset="-122"/>
              <a:ea typeface="Alibaba PuHuiTi" pitchFamily="18" charset="-122"/>
              <a:cs typeface="Alibaba PuHuiTi" pitchFamily="18" charset="-122"/>
            </a:endParaRPr>
          </a:p>
        </p:txBody>
      </p:sp>
      <p:sp>
        <p:nvSpPr>
          <p:cNvPr id="87" name="任意形状 52"/>
          <p:cNvSpPr/>
          <p:nvPr/>
        </p:nvSpPr>
        <p:spPr>
          <a:xfrm flipV="1">
            <a:off x="394101" y="3186786"/>
            <a:ext cx="556255" cy="55622"/>
          </a:xfrm>
          <a:custGeom>
            <a:avLst/>
            <a:gdLst>
              <a:gd name="connsiteX0" fmla="*/ 0 w 688339"/>
              <a:gd name="connsiteY0" fmla="*/ 0 h 12700"/>
              <a:gd name="connsiteX1" fmla="*/ 688340 w 688339"/>
              <a:gd name="connsiteY1" fmla="*/ 0 h 12700"/>
            </a:gdLst>
            <a:ahLst/>
            <a:cxnLst>
              <a:cxn ang="0">
                <a:pos x="connsiteX0" y="connsiteY0"/>
              </a:cxn>
              <a:cxn ang="0">
                <a:pos x="connsiteX1" y="connsiteY1"/>
              </a:cxn>
            </a:cxnLst>
            <a:rect l="l" t="t" r="r" b="b"/>
            <a:pathLst>
              <a:path w="688339" h="12700">
                <a:moveTo>
                  <a:pt x="0" y="0"/>
                </a:moveTo>
                <a:lnTo>
                  <a:pt x="688340" y="0"/>
                </a:lnTo>
              </a:path>
            </a:pathLst>
          </a:custGeom>
          <a:ln w="15875" cap="flat">
            <a:solidFill>
              <a:schemeClr val="accent2">
                <a:lumMod val="75000"/>
              </a:schemeClr>
            </a:solidFill>
            <a:prstDash val="solid"/>
            <a:miter/>
            <a:tailEnd type="triangle"/>
          </a:ln>
        </p:spPr>
        <p:txBody>
          <a:bodyPr rtlCol="0" anchor="ctr"/>
          <a:lstStyle/>
          <a:p>
            <a:endParaRPr lang="zh-CN" altLang="en-US" dirty="0">
              <a:latin typeface="Alibaba PuHuiTi" pitchFamily="18" charset="-122"/>
              <a:ea typeface="Alibaba PuHuiTi" pitchFamily="18" charset="-122"/>
              <a:cs typeface="Alibaba PuHuiTi" pitchFamily="18" charset="-122"/>
            </a:endParaRPr>
          </a:p>
        </p:txBody>
      </p:sp>
      <p:sp>
        <p:nvSpPr>
          <p:cNvPr id="88" name="任意形状 52"/>
          <p:cNvSpPr/>
          <p:nvPr/>
        </p:nvSpPr>
        <p:spPr>
          <a:xfrm flipV="1">
            <a:off x="396148" y="4358290"/>
            <a:ext cx="556255" cy="55622"/>
          </a:xfrm>
          <a:custGeom>
            <a:avLst/>
            <a:gdLst>
              <a:gd name="connsiteX0" fmla="*/ 0 w 688339"/>
              <a:gd name="connsiteY0" fmla="*/ 0 h 12700"/>
              <a:gd name="connsiteX1" fmla="*/ 688340 w 688339"/>
              <a:gd name="connsiteY1" fmla="*/ 0 h 12700"/>
            </a:gdLst>
            <a:ahLst/>
            <a:cxnLst>
              <a:cxn ang="0">
                <a:pos x="connsiteX0" y="connsiteY0"/>
              </a:cxn>
              <a:cxn ang="0">
                <a:pos x="connsiteX1" y="connsiteY1"/>
              </a:cxn>
            </a:cxnLst>
            <a:rect l="l" t="t" r="r" b="b"/>
            <a:pathLst>
              <a:path w="688339" h="12700">
                <a:moveTo>
                  <a:pt x="0" y="0"/>
                </a:moveTo>
                <a:lnTo>
                  <a:pt x="688340" y="0"/>
                </a:lnTo>
              </a:path>
            </a:pathLst>
          </a:custGeom>
          <a:ln w="15875" cap="flat">
            <a:solidFill>
              <a:srgbClr val="990000"/>
            </a:solidFill>
            <a:prstDash val="solid"/>
            <a:miter/>
            <a:tailEnd type="triangle"/>
          </a:ln>
        </p:spPr>
        <p:txBody>
          <a:bodyPr rtlCol="0" anchor="ctr"/>
          <a:lstStyle/>
          <a:p>
            <a:endParaRPr lang="zh-CN" altLang="en-US" dirty="0">
              <a:latin typeface="Alibaba PuHuiTi" pitchFamily="18" charset="-122"/>
              <a:ea typeface="Alibaba PuHuiTi" pitchFamily="18" charset="-122"/>
              <a:cs typeface="Alibaba PuHuiTi" pitchFamily="18" charset="-122"/>
            </a:endParaRPr>
          </a:p>
        </p:txBody>
      </p:sp>
      <p:sp>
        <p:nvSpPr>
          <p:cNvPr id="89" name="任意形状 52"/>
          <p:cNvSpPr/>
          <p:nvPr/>
        </p:nvSpPr>
        <p:spPr>
          <a:xfrm flipV="1">
            <a:off x="403532" y="5582007"/>
            <a:ext cx="556255" cy="55622"/>
          </a:xfrm>
          <a:custGeom>
            <a:avLst/>
            <a:gdLst>
              <a:gd name="connsiteX0" fmla="*/ 0 w 688339"/>
              <a:gd name="connsiteY0" fmla="*/ 0 h 12700"/>
              <a:gd name="connsiteX1" fmla="*/ 688340 w 688339"/>
              <a:gd name="connsiteY1" fmla="*/ 0 h 12700"/>
            </a:gdLst>
            <a:ahLst/>
            <a:cxnLst>
              <a:cxn ang="0">
                <a:pos x="connsiteX0" y="connsiteY0"/>
              </a:cxn>
              <a:cxn ang="0">
                <a:pos x="connsiteX1" y="connsiteY1"/>
              </a:cxn>
            </a:cxnLst>
            <a:rect l="l" t="t" r="r" b="b"/>
            <a:pathLst>
              <a:path w="688339" h="12700">
                <a:moveTo>
                  <a:pt x="0" y="0"/>
                </a:moveTo>
                <a:lnTo>
                  <a:pt x="688340" y="0"/>
                </a:lnTo>
              </a:path>
            </a:pathLst>
          </a:custGeom>
          <a:ln w="15875" cap="flat">
            <a:solidFill>
              <a:schemeClr val="accent2">
                <a:lumMod val="75000"/>
              </a:schemeClr>
            </a:solidFill>
            <a:prstDash val="solid"/>
            <a:miter/>
            <a:tailEnd type="triangle"/>
          </a:ln>
        </p:spPr>
        <p:txBody>
          <a:bodyPr rtlCol="0" anchor="ctr"/>
          <a:lstStyle/>
          <a:p>
            <a:endParaRPr lang="zh-CN" altLang="en-US" dirty="0">
              <a:latin typeface="Alibaba PuHuiTi" pitchFamily="18" charset="-122"/>
              <a:ea typeface="Alibaba PuHuiTi" pitchFamily="18" charset="-122"/>
              <a:cs typeface="Alibaba PuHuiTi" pitchFamily="18" charset="-122"/>
            </a:endParaRPr>
          </a:p>
        </p:txBody>
      </p:sp>
      <p:sp>
        <p:nvSpPr>
          <p:cNvPr id="90" name="任意形状 51"/>
          <p:cNvSpPr/>
          <p:nvPr/>
        </p:nvSpPr>
        <p:spPr>
          <a:xfrm>
            <a:off x="141862" y="1740314"/>
            <a:ext cx="361992" cy="386325"/>
          </a:xfrm>
          <a:custGeom>
            <a:avLst/>
            <a:gdLst>
              <a:gd name="connsiteX0" fmla="*/ 447040 w 447039"/>
              <a:gd name="connsiteY0" fmla="*/ 223520 h 447039"/>
              <a:gd name="connsiteX1" fmla="*/ 223520 w 447039"/>
              <a:gd name="connsiteY1" fmla="*/ 447040 h 447039"/>
              <a:gd name="connsiteX2" fmla="*/ 0 w 447039"/>
              <a:gd name="connsiteY2" fmla="*/ 223520 h 447039"/>
              <a:gd name="connsiteX3" fmla="*/ 223520 w 447039"/>
              <a:gd name="connsiteY3" fmla="*/ 0 h 447039"/>
              <a:gd name="connsiteX4" fmla="*/ 447040 w 447039"/>
              <a:gd name="connsiteY4" fmla="*/ 223520 h 44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39" h="447039">
                <a:moveTo>
                  <a:pt x="447040" y="223520"/>
                </a:moveTo>
                <a:cubicBezTo>
                  <a:pt x="447040" y="346967"/>
                  <a:pt x="346967" y="447040"/>
                  <a:pt x="223520" y="447040"/>
                </a:cubicBezTo>
                <a:cubicBezTo>
                  <a:pt x="100073" y="447040"/>
                  <a:pt x="0" y="346967"/>
                  <a:pt x="0" y="223520"/>
                </a:cubicBezTo>
                <a:cubicBezTo>
                  <a:pt x="0" y="100073"/>
                  <a:pt x="100073" y="0"/>
                  <a:pt x="223520" y="0"/>
                </a:cubicBezTo>
                <a:cubicBezTo>
                  <a:pt x="346967" y="0"/>
                  <a:pt x="447040" y="100073"/>
                  <a:pt x="447040" y="223520"/>
                </a:cubicBezTo>
                <a:close/>
              </a:path>
            </a:pathLst>
          </a:custGeom>
          <a:solidFill>
            <a:schemeClr val="accent2">
              <a:lumMod val="75000"/>
            </a:schemeClr>
          </a:solidFill>
          <a:ln w="63500" cap="flat">
            <a:solidFill>
              <a:schemeClr val="bg1"/>
            </a:solidFill>
            <a:prstDash val="solid"/>
            <a:miter/>
          </a:ln>
        </p:spPr>
        <p:txBody>
          <a:bodyPr bIns="46800" rtlCol="0" anchor="ctr"/>
          <a:lstStyle/>
          <a:p>
            <a:pPr algn="ctr"/>
            <a:r>
              <a:rPr lang="en-US" altLang="zh-CN" b="1" dirty="0">
                <a:solidFill>
                  <a:schemeClr val="bg1"/>
                </a:solidFill>
                <a:latin typeface="Alibaba PuHuiTi" pitchFamily="18" charset="-122"/>
                <a:ea typeface="Alibaba PuHuiTi" pitchFamily="18" charset="-122"/>
                <a:cs typeface="Alibaba PuHuiTi" pitchFamily="18" charset="-122"/>
              </a:rPr>
              <a:t>1</a:t>
            </a:r>
            <a:endParaRPr lang="zh-CN" altLang="en-US" b="1" dirty="0">
              <a:solidFill>
                <a:schemeClr val="bg1"/>
              </a:solidFill>
              <a:latin typeface="Alibaba PuHuiTi" pitchFamily="18" charset="-122"/>
              <a:ea typeface="Alibaba PuHuiTi" pitchFamily="18" charset="-122"/>
              <a:cs typeface="Alibaba PuHuiTi" pitchFamily="18" charset="-122"/>
            </a:endParaRPr>
          </a:p>
        </p:txBody>
      </p:sp>
      <p:sp>
        <p:nvSpPr>
          <p:cNvPr id="91" name="任意形状 51"/>
          <p:cNvSpPr/>
          <p:nvPr/>
        </p:nvSpPr>
        <p:spPr>
          <a:xfrm>
            <a:off x="141862" y="3058079"/>
            <a:ext cx="361992" cy="386325"/>
          </a:xfrm>
          <a:custGeom>
            <a:avLst/>
            <a:gdLst>
              <a:gd name="connsiteX0" fmla="*/ 447040 w 447039"/>
              <a:gd name="connsiteY0" fmla="*/ 223520 h 447039"/>
              <a:gd name="connsiteX1" fmla="*/ 223520 w 447039"/>
              <a:gd name="connsiteY1" fmla="*/ 447040 h 447039"/>
              <a:gd name="connsiteX2" fmla="*/ 0 w 447039"/>
              <a:gd name="connsiteY2" fmla="*/ 223520 h 447039"/>
              <a:gd name="connsiteX3" fmla="*/ 223520 w 447039"/>
              <a:gd name="connsiteY3" fmla="*/ 0 h 447039"/>
              <a:gd name="connsiteX4" fmla="*/ 447040 w 447039"/>
              <a:gd name="connsiteY4" fmla="*/ 223520 h 44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39" h="447039">
                <a:moveTo>
                  <a:pt x="447040" y="223520"/>
                </a:moveTo>
                <a:cubicBezTo>
                  <a:pt x="447040" y="346967"/>
                  <a:pt x="346967" y="447040"/>
                  <a:pt x="223520" y="447040"/>
                </a:cubicBezTo>
                <a:cubicBezTo>
                  <a:pt x="100073" y="447040"/>
                  <a:pt x="0" y="346967"/>
                  <a:pt x="0" y="223520"/>
                </a:cubicBezTo>
                <a:cubicBezTo>
                  <a:pt x="0" y="100073"/>
                  <a:pt x="100073" y="0"/>
                  <a:pt x="223520" y="0"/>
                </a:cubicBezTo>
                <a:cubicBezTo>
                  <a:pt x="346967" y="0"/>
                  <a:pt x="447040" y="100073"/>
                  <a:pt x="447040" y="223520"/>
                </a:cubicBezTo>
                <a:close/>
              </a:path>
            </a:pathLst>
          </a:custGeom>
          <a:solidFill>
            <a:schemeClr val="accent2">
              <a:lumMod val="75000"/>
            </a:schemeClr>
          </a:solidFill>
          <a:ln w="63500" cap="flat">
            <a:solidFill>
              <a:schemeClr val="bg1"/>
            </a:solidFill>
            <a:prstDash val="solid"/>
            <a:miter/>
          </a:ln>
        </p:spPr>
        <p:txBody>
          <a:bodyPr bIns="46800" rtlCol="0" anchor="ctr"/>
          <a:lstStyle/>
          <a:p>
            <a:pPr algn="ctr"/>
            <a:r>
              <a:rPr lang="en-US" altLang="zh-CN" b="1" dirty="0">
                <a:solidFill>
                  <a:schemeClr val="bg1"/>
                </a:solidFill>
                <a:latin typeface="Alibaba PuHuiTi" pitchFamily="18" charset="-122"/>
                <a:ea typeface="Alibaba PuHuiTi" pitchFamily="18" charset="-122"/>
                <a:cs typeface="Alibaba PuHuiTi" pitchFamily="18" charset="-122"/>
              </a:rPr>
              <a:t>2</a:t>
            </a:r>
            <a:endParaRPr lang="zh-CN" altLang="en-US" b="1" dirty="0">
              <a:solidFill>
                <a:schemeClr val="bg1"/>
              </a:solidFill>
              <a:latin typeface="Alibaba PuHuiTi" pitchFamily="18" charset="-122"/>
              <a:ea typeface="Alibaba PuHuiTi" pitchFamily="18" charset="-122"/>
              <a:cs typeface="Alibaba PuHuiTi" pitchFamily="18" charset="-122"/>
            </a:endParaRPr>
          </a:p>
        </p:txBody>
      </p:sp>
      <p:sp>
        <p:nvSpPr>
          <p:cNvPr id="92" name="任意形状 51"/>
          <p:cNvSpPr/>
          <p:nvPr/>
        </p:nvSpPr>
        <p:spPr>
          <a:xfrm>
            <a:off x="141862" y="4217340"/>
            <a:ext cx="361992" cy="386325"/>
          </a:xfrm>
          <a:custGeom>
            <a:avLst/>
            <a:gdLst>
              <a:gd name="connsiteX0" fmla="*/ 447040 w 447039"/>
              <a:gd name="connsiteY0" fmla="*/ 223520 h 447039"/>
              <a:gd name="connsiteX1" fmla="*/ 223520 w 447039"/>
              <a:gd name="connsiteY1" fmla="*/ 447040 h 447039"/>
              <a:gd name="connsiteX2" fmla="*/ 0 w 447039"/>
              <a:gd name="connsiteY2" fmla="*/ 223520 h 447039"/>
              <a:gd name="connsiteX3" fmla="*/ 223520 w 447039"/>
              <a:gd name="connsiteY3" fmla="*/ 0 h 447039"/>
              <a:gd name="connsiteX4" fmla="*/ 447040 w 447039"/>
              <a:gd name="connsiteY4" fmla="*/ 223520 h 44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39" h="447039">
                <a:moveTo>
                  <a:pt x="447040" y="223520"/>
                </a:moveTo>
                <a:cubicBezTo>
                  <a:pt x="447040" y="346967"/>
                  <a:pt x="346967" y="447040"/>
                  <a:pt x="223520" y="447040"/>
                </a:cubicBezTo>
                <a:cubicBezTo>
                  <a:pt x="100073" y="447040"/>
                  <a:pt x="0" y="346967"/>
                  <a:pt x="0" y="223520"/>
                </a:cubicBezTo>
                <a:cubicBezTo>
                  <a:pt x="0" y="100073"/>
                  <a:pt x="100073" y="0"/>
                  <a:pt x="223520" y="0"/>
                </a:cubicBezTo>
                <a:cubicBezTo>
                  <a:pt x="346967" y="0"/>
                  <a:pt x="447040" y="100073"/>
                  <a:pt x="447040" y="223520"/>
                </a:cubicBezTo>
                <a:close/>
              </a:path>
            </a:pathLst>
          </a:custGeom>
          <a:solidFill>
            <a:schemeClr val="accent2">
              <a:lumMod val="75000"/>
            </a:schemeClr>
          </a:solidFill>
          <a:ln w="63500" cap="flat">
            <a:solidFill>
              <a:schemeClr val="bg1"/>
            </a:solidFill>
            <a:prstDash val="solid"/>
            <a:miter/>
          </a:ln>
        </p:spPr>
        <p:txBody>
          <a:bodyPr bIns="46800" rtlCol="0" anchor="ctr"/>
          <a:lstStyle/>
          <a:p>
            <a:pPr algn="ctr"/>
            <a:r>
              <a:rPr lang="en-US" altLang="zh-CN" b="1" dirty="0">
                <a:solidFill>
                  <a:schemeClr val="bg1"/>
                </a:solidFill>
                <a:latin typeface="Alibaba PuHuiTi" pitchFamily="18" charset="-122"/>
                <a:ea typeface="Alibaba PuHuiTi" pitchFamily="18" charset="-122"/>
                <a:cs typeface="Alibaba PuHuiTi" pitchFamily="18" charset="-122"/>
              </a:rPr>
              <a:t>3</a:t>
            </a:r>
            <a:endParaRPr lang="zh-CN" altLang="en-US" b="1" dirty="0">
              <a:solidFill>
                <a:schemeClr val="bg1"/>
              </a:solidFill>
              <a:latin typeface="Alibaba PuHuiTi" pitchFamily="18" charset="-122"/>
              <a:ea typeface="Alibaba PuHuiTi" pitchFamily="18" charset="-122"/>
              <a:cs typeface="Alibaba PuHuiTi" pitchFamily="18" charset="-122"/>
            </a:endParaRPr>
          </a:p>
        </p:txBody>
      </p:sp>
      <p:sp>
        <p:nvSpPr>
          <p:cNvPr id="93" name="任意形状 51"/>
          <p:cNvSpPr/>
          <p:nvPr/>
        </p:nvSpPr>
        <p:spPr>
          <a:xfrm>
            <a:off x="141862" y="5453635"/>
            <a:ext cx="361992" cy="386325"/>
          </a:xfrm>
          <a:custGeom>
            <a:avLst/>
            <a:gdLst>
              <a:gd name="connsiteX0" fmla="*/ 447040 w 447039"/>
              <a:gd name="connsiteY0" fmla="*/ 223520 h 447039"/>
              <a:gd name="connsiteX1" fmla="*/ 223520 w 447039"/>
              <a:gd name="connsiteY1" fmla="*/ 447040 h 447039"/>
              <a:gd name="connsiteX2" fmla="*/ 0 w 447039"/>
              <a:gd name="connsiteY2" fmla="*/ 223520 h 447039"/>
              <a:gd name="connsiteX3" fmla="*/ 223520 w 447039"/>
              <a:gd name="connsiteY3" fmla="*/ 0 h 447039"/>
              <a:gd name="connsiteX4" fmla="*/ 447040 w 447039"/>
              <a:gd name="connsiteY4" fmla="*/ 223520 h 44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39" h="447039">
                <a:moveTo>
                  <a:pt x="447040" y="223520"/>
                </a:moveTo>
                <a:cubicBezTo>
                  <a:pt x="447040" y="346967"/>
                  <a:pt x="346967" y="447040"/>
                  <a:pt x="223520" y="447040"/>
                </a:cubicBezTo>
                <a:cubicBezTo>
                  <a:pt x="100073" y="447040"/>
                  <a:pt x="0" y="346967"/>
                  <a:pt x="0" y="223520"/>
                </a:cubicBezTo>
                <a:cubicBezTo>
                  <a:pt x="0" y="100073"/>
                  <a:pt x="100073" y="0"/>
                  <a:pt x="223520" y="0"/>
                </a:cubicBezTo>
                <a:cubicBezTo>
                  <a:pt x="346967" y="0"/>
                  <a:pt x="447040" y="100073"/>
                  <a:pt x="447040" y="223520"/>
                </a:cubicBezTo>
                <a:close/>
              </a:path>
            </a:pathLst>
          </a:custGeom>
          <a:solidFill>
            <a:schemeClr val="accent2">
              <a:lumMod val="75000"/>
            </a:schemeClr>
          </a:solidFill>
          <a:ln w="63500" cap="flat">
            <a:solidFill>
              <a:schemeClr val="bg1"/>
            </a:solidFill>
            <a:prstDash val="solid"/>
            <a:miter/>
          </a:ln>
        </p:spPr>
        <p:txBody>
          <a:bodyPr bIns="46800" rtlCol="0" anchor="ctr"/>
          <a:lstStyle/>
          <a:p>
            <a:pPr algn="ctr"/>
            <a:r>
              <a:rPr lang="en-US" altLang="zh-CN" b="1" dirty="0">
                <a:solidFill>
                  <a:schemeClr val="bg1"/>
                </a:solidFill>
                <a:latin typeface="Alibaba PuHuiTi" pitchFamily="18" charset="-122"/>
                <a:ea typeface="Alibaba PuHuiTi" pitchFamily="18" charset="-122"/>
                <a:cs typeface="Alibaba PuHuiTi" pitchFamily="18" charset="-122"/>
              </a:rPr>
              <a:t>4</a:t>
            </a:r>
            <a:endParaRPr lang="zh-CN" altLang="en-US" b="1" dirty="0">
              <a:solidFill>
                <a:schemeClr val="bg1"/>
              </a:solidFill>
              <a:latin typeface="Alibaba PuHuiTi" pitchFamily="18" charset="-122"/>
              <a:ea typeface="Alibaba PuHuiTi" pitchFamily="18" charset="-122"/>
              <a:cs typeface="Alibaba PuHuiTi" pitchFamily="18" charset="-122"/>
            </a:endParaRPr>
          </a:p>
        </p:txBody>
      </p:sp>
      <p:sp>
        <p:nvSpPr>
          <p:cNvPr id="95" name="矩形 94"/>
          <p:cNvSpPr/>
          <p:nvPr/>
        </p:nvSpPr>
        <p:spPr>
          <a:xfrm>
            <a:off x="5432053" y="1740314"/>
            <a:ext cx="6548235" cy="3500172"/>
          </a:xfrm>
          <a:prstGeom prst="rect">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91493" y="3559416"/>
            <a:ext cx="11377264" cy="467028"/>
          </a:xfrm>
          <a:prstGeom prst="rect">
            <a:avLst/>
          </a:prstGeom>
          <a:solidFill>
            <a:schemeClr val="accent1">
              <a:lumMod val="40000"/>
              <a:lumOff val="6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91493" y="3113226"/>
            <a:ext cx="11377264" cy="467028"/>
          </a:xfrm>
          <a:prstGeom prst="rect">
            <a:avLst/>
          </a:prstGeom>
          <a:solidFill>
            <a:schemeClr val="accent1">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91493" y="2661253"/>
            <a:ext cx="11377264" cy="467028"/>
          </a:xfrm>
          <a:prstGeom prst="rect">
            <a:avLst/>
          </a:prstGeom>
          <a:solidFill>
            <a:schemeClr val="accent1">
              <a:lumMod val="40000"/>
              <a:lumOff val="6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1493" y="2195179"/>
            <a:ext cx="11377264" cy="467028"/>
          </a:xfrm>
          <a:prstGeom prst="rect">
            <a:avLst/>
          </a:prstGeom>
          <a:solidFill>
            <a:schemeClr val="accent1">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1492" y="1727202"/>
            <a:ext cx="11377265" cy="467028"/>
          </a:xfrm>
          <a:prstGeom prst="rect">
            <a:avLst/>
          </a:prstGeom>
          <a:solidFill>
            <a:schemeClr val="tx2">
              <a:lumMod val="40000"/>
              <a:lumOff val="6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1"/>
          <a:stretch>
            <a:fillRect/>
          </a:stretch>
        </p:blipFill>
        <p:spPr>
          <a:xfrm>
            <a:off x="8756892" y="4184765"/>
            <a:ext cx="2084070" cy="2452579"/>
          </a:xfrm>
          <a:prstGeom prst="rect">
            <a:avLst/>
          </a:prstGeom>
        </p:spPr>
      </p:pic>
      <p:pic>
        <p:nvPicPr>
          <p:cNvPr id="2" name="图片 1"/>
          <p:cNvPicPr>
            <a:picLocks noChangeAspect="1"/>
          </p:cNvPicPr>
          <p:nvPr/>
        </p:nvPicPr>
        <p:blipFill>
          <a:blip r:embed="rId2"/>
          <a:stretch>
            <a:fillRect/>
          </a:stretch>
        </p:blipFill>
        <p:spPr>
          <a:xfrm>
            <a:off x="535509" y="4145239"/>
            <a:ext cx="7302119" cy="2492105"/>
          </a:xfrm>
          <a:prstGeom prst="rect">
            <a:avLst/>
          </a:prstGeom>
        </p:spPr>
      </p:pic>
      <p:sp>
        <p:nvSpPr>
          <p:cNvPr id="11" name="标题 10"/>
          <p:cNvSpPr>
            <a:spLocks noGrp="1"/>
          </p:cNvSpPr>
          <p:nvPr>
            <p:ph type="title"/>
          </p:nvPr>
        </p:nvSpPr>
        <p:spPr/>
        <p:txBody>
          <a:bodyPr>
            <a:normAutofit/>
          </a:bodyPr>
          <a:lstStyle/>
          <a:p>
            <a:pPr marL="0" marR="0" algn="l">
              <a:lnSpc>
                <a:spcPct val="120000"/>
              </a:lnSpc>
              <a:spcBef>
                <a:spcPts val="0"/>
              </a:spcBef>
              <a:spcAft>
                <a:spcPts val="0"/>
              </a:spcAft>
            </a:pPr>
            <a:r>
              <a:rPr lang="en-US" altLang="zh-CN" sz="2800" b="1" u="none" dirty="0">
                <a:latin typeface="Times New Roman" panose="02020503050405090304" pitchFamily="18" charset="0"/>
                <a:cs typeface="Times New Roman" panose="02020503050405090304" pitchFamily="18" charset="0"/>
              </a:rPr>
              <a:t>ARPO</a:t>
            </a:r>
            <a:r>
              <a:rPr lang="zh-CN" altLang="en-US" sz="2800" b="1" u="none" dirty="0">
                <a:latin typeface="Times New Roman" panose="02020503050405090304" pitchFamily="18" charset="0"/>
                <a:cs typeface="Times New Roman" panose="02020503050405090304" pitchFamily="18" charset="0"/>
              </a:rPr>
              <a:t>：</a:t>
            </a:r>
            <a:r>
              <a:rPr lang="zh-CN" altLang="en-US" sz="2800" b="1" dirty="0">
                <a:latin typeface="Times New Roman" panose="02020503050405090304" pitchFamily="18" charset="0"/>
                <a:cs typeface="Times New Roman" panose="02020503050405090304" pitchFamily="18" charset="0"/>
              </a:rPr>
              <a:t>智能体强化策略优化</a:t>
            </a:r>
            <a:endParaRPr lang="zh-CN" altLang="en-US" sz="2800" b="1" kern="0" dirty="0">
              <a:latin typeface="Times New Roman" panose="02020503050405090304" pitchFamily="18" charset="0"/>
              <a:ea typeface="Cambria Math" panose="02040503050406030204" pitchFamily="18" charset="0"/>
              <a:cs typeface="Times New Roman" panose="02020503050405090304" pitchFamily="18" charset="0"/>
            </a:endParaRPr>
          </a:p>
        </p:txBody>
      </p:sp>
      <p:sp>
        <p:nvSpPr>
          <p:cNvPr id="6" name="灯片编号占位符 5"/>
          <p:cNvSpPr>
            <a:spLocks noGrp="1"/>
          </p:cNvSpPr>
          <p:nvPr>
            <p:ph type="sldNum" sz="quarter" idx="12"/>
          </p:nvPr>
        </p:nvSpPr>
        <p:spPr/>
        <p:txBody>
          <a:bodyPr/>
          <a:lstStyle/>
          <a:p>
            <a:fld id="{ACBE8222-9D24-4439-B089-51A36CE2D633}" type="slidenum">
              <a:rPr lang="zh-CN" altLang="en-US" smtClean="0">
                <a:latin typeface="Times New Roman" panose="02020503050405090304" pitchFamily="18" charset="0"/>
                <a:cs typeface="Times New Roman" panose="02020503050405090304" pitchFamily="18" charset="0"/>
              </a:rPr>
            </a:fld>
            <a:endParaRPr lang="zh-CN" altLang="en-US">
              <a:latin typeface="Times New Roman" panose="02020503050405090304" pitchFamily="18" charset="0"/>
              <a:cs typeface="Times New Roman" panose="02020503050405090304" pitchFamily="18" charset="0"/>
            </a:endParaRPr>
          </a:p>
        </p:txBody>
      </p:sp>
      <p:sp>
        <p:nvSpPr>
          <p:cNvPr id="4" name="文本框 3"/>
          <p:cNvSpPr txBox="1"/>
          <p:nvPr/>
        </p:nvSpPr>
        <p:spPr>
          <a:xfrm>
            <a:off x="391493" y="1082774"/>
            <a:ext cx="11377265" cy="645160"/>
          </a:xfrm>
          <a:prstGeom prst="rect">
            <a:avLst/>
          </a:prstGeom>
          <a:solidFill>
            <a:schemeClr val="accent2">
              <a:lumMod val="20000"/>
              <a:lumOff val="80000"/>
            </a:schemeClr>
          </a:solidFill>
        </p:spPr>
        <p:txBody>
          <a:bodyPr wrap="square" rtlCol="0">
            <a:spAutoFit/>
          </a:bodyPr>
          <a:lstStyle/>
          <a:p>
            <a:pPr indent="0" algn="just">
              <a:spcBef>
                <a:spcPct val="0"/>
              </a:spcBef>
              <a:spcAft>
                <a:spcPts val="1205"/>
              </a:spcAft>
              <a:buFont typeface="Arial" panose="020B0604020202090204" pitchFamily="34" charset="0"/>
              <a:buNone/>
            </a:pPr>
            <a:r>
              <a:rPr lang="zh-CN" altLang="en-US" dirty="0">
                <a:latin typeface="Times New Roman" panose="02020503050405090304" pitchFamily="18" charset="0"/>
                <a:ea typeface="微软雅黑" panose="020B0503020204020204" pitchFamily="34" charset="-122"/>
                <a:cs typeface="Times New Roman" panose="02020503050405090304" pitchFamily="18" charset="0"/>
                <a:sym typeface="+mn-ea"/>
              </a:rPr>
              <a:t>目前不仅</a:t>
            </a:r>
            <a:r>
              <a:rPr lang="zh-CN" altLang="en-US" b="1" dirty="0">
                <a:latin typeface="Times New Roman" panose="02020503050405090304" pitchFamily="18" charset="0"/>
                <a:ea typeface="微软雅黑" panose="020B0503020204020204" pitchFamily="34" charset="-122"/>
                <a:cs typeface="Times New Roman" panose="02020503050405090304" pitchFamily="18" charset="0"/>
                <a:sym typeface="+mn-ea"/>
              </a:rPr>
              <a:t>荣登</a:t>
            </a:r>
            <a:r>
              <a:rPr lang="en-US" altLang="zh-CN" b="1" dirty="0">
                <a:latin typeface="Times New Roman" panose="02020503050405090304" pitchFamily="18" charset="0"/>
                <a:ea typeface="微软雅黑" panose="020B0503020204020204" pitchFamily="34" charset="-122"/>
                <a:cs typeface="Times New Roman" panose="02020503050405090304" pitchFamily="18" charset="0"/>
                <a:sym typeface="+mn-ea"/>
              </a:rPr>
              <a:t> </a:t>
            </a:r>
            <a:r>
              <a:rPr lang="en-US" altLang="zh-CN" b="1" dirty="0" err="1">
                <a:latin typeface="Times New Roman" panose="02020503050405090304" pitchFamily="18" charset="0"/>
                <a:ea typeface="微软雅黑" panose="020B0503020204020204" pitchFamily="34" charset="-122"/>
                <a:cs typeface="Times New Roman" panose="02020503050405090304" pitchFamily="18" charset="0"/>
                <a:sym typeface="+mn-ea"/>
              </a:rPr>
              <a:t>Huggingface</a:t>
            </a:r>
            <a:r>
              <a:rPr lang="en-US" altLang="zh-CN" b="1" dirty="0">
                <a:latin typeface="Times New Roman" panose="02020503050405090304" pitchFamily="18" charset="0"/>
                <a:ea typeface="微软雅黑" panose="020B0503020204020204" pitchFamily="34" charset="-122"/>
                <a:cs typeface="Times New Roman" panose="02020503050405090304" pitchFamily="18" charset="0"/>
                <a:sym typeface="+mn-ea"/>
              </a:rPr>
              <a:t> Paper </a:t>
            </a:r>
            <a:r>
              <a:rPr lang="zh-CN" altLang="en-US" b="1" dirty="0">
                <a:latin typeface="Times New Roman" panose="02020503050405090304" pitchFamily="18" charset="0"/>
                <a:ea typeface="微软雅黑" panose="020B0503020204020204" pitchFamily="34" charset="-122"/>
                <a:cs typeface="Times New Roman" panose="02020503050405090304" pitchFamily="18" charset="0"/>
                <a:sym typeface="+mn-ea"/>
              </a:rPr>
              <a:t>日榜，周榜双第一名</a:t>
            </a:r>
            <a:r>
              <a:rPr lang="zh-CN" altLang="en-US" dirty="0">
                <a:latin typeface="Times New Roman" panose="02020503050405090304" pitchFamily="18" charset="0"/>
                <a:ea typeface="微软雅黑" panose="020B0503020204020204" pitchFamily="34" charset="-122"/>
                <a:cs typeface="Times New Roman" panose="02020503050405090304" pitchFamily="18" charset="0"/>
                <a:sym typeface="+mn-ea"/>
              </a:rPr>
              <a:t>🏆！同时在</a:t>
            </a:r>
            <a:r>
              <a:rPr lang="en-US" altLang="zh-CN" dirty="0">
                <a:latin typeface="Times New Roman" panose="02020503050405090304" pitchFamily="18" charset="0"/>
                <a:ea typeface="微软雅黑" panose="020B0503020204020204" pitchFamily="34" charset="-122"/>
                <a:cs typeface="Times New Roman" panose="02020503050405090304" pitchFamily="18" charset="0"/>
                <a:sym typeface="+mn-ea"/>
              </a:rPr>
              <a:t> </a:t>
            </a:r>
            <a:r>
              <a:rPr lang="en-US" altLang="zh-CN" b="1" dirty="0">
                <a:latin typeface="Times New Roman" panose="02020503050405090304" pitchFamily="18" charset="0"/>
                <a:ea typeface="微软雅黑" panose="020B0503020204020204" pitchFamily="34" charset="-122"/>
                <a:cs typeface="Times New Roman" panose="02020503050405090304" pitchFamily="18" charset="0"/>
                <a:sym typeface="+mn-ea"/>
              </a:rPr>
              <a:t>X </a:t>
            </a:r>
            <a:r>
              <a:rPr lang="zh-CN" altLang="en-US" b="1" dirty="0">
                <a:latin typeface="Times New Roman" panose="02020503050405090304" pitchFamily="18" charset="0"/>
                <a:ea typeface="微软雅黑" panose="020B0503020204020204" pitchFamily="34" charset="-122"/>
                <a:cs typeface="Times New Roman" panose="02020503050405090304" pitchFamily="18" charset="0"/>
                <a:sym typeface="+mn-ea"/>
              </a:rPr>
              <a:t>上收获了高关注度</a:t>
            </a:r>
            <a:r>
              <a:rPr lang="en-US" altLang="zh-CN" b="1" dirty="0">
                <a:latin typeface="Times New Roman" panose="02020503050405090304" pitchFamily="18" charset="0"/>
                <a:ea typeface="微软雅黑" panose="020B0503020204020204" pitchFamily="34" charset="-122"/>
                <a:cs typeface="Times New Roman" panose="02020503050405090304" pitchFamily="18" charset="0"/>
                <a:sym typeface="+mn-ea"/>
              </a:rPr>
              <a:t>，</a:t>
            </a:r>
            <a:r>
              <a:rPr lang="zh-CN" altLang="en-US" dirty="0">
                <a:latin typeface="Times New Roman" panose="02020503050405090304" pitchFamily="18" charset="0"/>
                <a:ea typeface="微软雅黑" panose="020B0503020204020204" pitchFamily="34" charset="-122"/>
                <a:cs typeface="Times New Roman" panose="02020503050405090304" pitchFamily="18" charset="0"/>
                <a:sym typeface="+mn-ea"/>
              </a:rPr>
              <a:t>并在当月获得</a:t>
            </a:r>
            <a:r>
              <a:rPr lang="en-US" altLang="zh-CN" b="1" dirty="0" err="1">
                <a:latin typeface="Times New Roman" panose="02020503050405090304" pitchFamily="18" charset="0"/>
                <a:ea typeface="微软雅黑" panose="020B0503020204020204" pitchFamily="34" charset="-122"/>
                <a:cs typeface="Times New Roman" panose="02020503050405090304" pitchFamily="18" charset="0"/>
                <a:sym typeface="+mn-ea"/>
              </a:rPr>
              <a:t>Github</a:t>
            </a:r>
            <a:r>
              <a:rPr lang="en-US" altLang="zh-CN" b="1" dirty="0">
                <a:latin typeface="Times New Roman" panose="02020503050405090304" pitchFamily="18" charset="0"/>
                <a:ea typeface="微软雅黑" panose="020B0503020204020204" pitchFamily="34" charset="-122"/>
                <a:cs typeface="Times New Roman" panose="02020503050405090304" pitchFamily="18" charset="0"/>
                <a:sym typeface="+mn-ea"/>
              </a:rPr>
              <a:t> 600+</a:t>
            </a:r>
            <a:r>
              <a:rPr lang="zh-CN" altLang="en-US" b="1" dirty="0">
                <a:latin typeface="Times New Roman" panose="02020503050405090304" pitchFamily="18" charset="0"/>
                <a:ea typeface="微软雅黑" panose="020B0503020204020204" pitchFamily="34" charset="-122"/>
                <a:cs typeface="Times New Roman" panose="02020503050405090304" pitchFamily="18" charset="0"/>
                <a:sym typeface="+mn-ea"/>
              </a:rPr>
              <a:t>星标</a:t>
            </a:r>
            <a:r>
              <a:rPr lang="en-US" altLang="zh-CN" b="1" dirty="0">
                <a:latin typeface="Times New Roman" panose="02020503050405090304" pitchFamily="18" charset="0"/>
                <a:ea typeface="微软雅黑" panose="020B0503020204020204" pitchFamily="34" charset="-122"/>
                <a:cs typeface="Times New Roman" panose="02020503050405090304" pitchFamily="18" charset="0"/>
                <a:sym typeface="+mn-ea"/>
              </a:rPr>
              <a:t>! 3</a:t>
            </a:r>
            <a:r>
              <a:rPr lang="zh-CN" altLang="en-US" b="1" dirty="0">
                <a:latin typeface="Times New Roman" panose="02020503050405090304" pitchFamily="18" charset="0"/>
                <a:ea typeface="微软雅黑" panose="020B0503020204020204" pitchFamily="34" charset="-122"/>
                <a:cs typeface="Times New Roman" panose="02020503050405090304" pitchFamily="18" charset="0"/>
                <a:sym typeface="+mn-ea"/>
              </a:rPr>
              <a:t>个月内谷歌学术引用近</a:t>
            </a:r>
            <a:r>
              <a:rPr lang="en-US" altLang="zh-CN" b="1" dirty="0">
                <a:latin typeface="Times New Roman" panose="02020503050405090304" pitchFamily="18" charset="0"/>
                <a:ea typeface="微软雅黑" panose="020B0503020204020204" pitchFamily="34" charset="-122"/>
                <a:cs typeface="Times New Roman" panose="02020503050405090304" pitchFamily="18" charset="0"/>
                <a:sym typeface="+mn-ea"/>
              </a:rPr>
              <a:t>30</a:t>
            </a:r>
            <a:r>
              <a:rPr lang="zh-CN" altLang="en-US" b="1" dirty="0">
                <a:latin typeface="Times New Roman" panose="02020503050405090304" pitchFamily="18" charset="0"/>
                <a:ea typeface="微软雅黑" panose="020B0503020204020204" pitchFamily="34" charset="-122"/>
                <a:cs typeface="Times New Roman" panose="02020503050405090304" pitchFamily="18" charset="0"/>
                <a:sym typeface="+mn-ea"/>
              </a:rPr>
              <a:t>次</a:t>
            </a:r>
            <a:r>
              <a:rPr lang="en-US" altLang="zh-CN" b="1" dirty="0">
                <a:latin typeface="Times New Roman" panose="02020503050405090304" pitchFamily="18" charset="0"/>
                <a:ea typeface="微软雅黑" panose="020B0503020204020204" pitchFamily="34" charset="-122"/>
                <a:cs typeface="Times New Roman" panose="02020503050405090304" pitchFamily="18" charset="0"/>
                <a:sym typeface="+mn-ea"/>
              </a:rPr>
              <a:t>！</a:t>
            </a:r>
            <a:endParaRPr lang="en-US" altLang="zh-CN" b="1" dirty="0">
              <a:latin typeface="Times New Roman" panose="02020503050405090304" pitchFamily="18" charset="0"/>
              <a:ea typeface="微软雅黑" panose="020B0503020204020204" pitchFamily="34" charset="-122"/>
              <a:cs typeface="Times New Roman" panose="02020503050405090304" pitchFamily="18" charset="0"/>
              <a:sym typeface="+mn-ea"/>
            </a:endParaRPr>
          </a:p>
        </p:txBody>
      </p:sp>
      <p:sp>
        <p:nvSpPr>
          <p:cNvPr id="15" name="文本框 14"/>
          <p:cNvSpPr txBox="1"/>
          <p:nvPr/>
        </p:nvSpPr>
        <p:spPr>
          <a:xfrm>
            <a:off x="565329" y="1818055"/>
            <a:ext cx="10225136" cy="338554"/>
          </a:xfrm>
          <a:prstGeom prst="rect">
            <a:avLst/>
          </a:prstGeom>
          <a:noFill/>
        </p:spPr>
        <p:txBody>
          <a:bodyPr wrap="square" rtlCol="0">
            <a:spAutoFit/>
          </a:bodyPr>
          <a:lstStyle/>
          <a:p>
            <a:pPr marL="286385" marR="0" lvl="0" indent="-286385" algn="just" defTabSz="914400" rtl="0" eaLnBrk="1" fontAlgn="auto" latinLnBrk="0" hangingPunct="1">
              <a:lnSpc>
                <a:spcPct val="100000"/>
              </a:lnSpc>
              <a:spcBef>
                <a:spcPct val="0"/>
              </a:spcBef>
              <a:spcAft>
                <a:spcPts val="1205"/>
              </a:spcAft>
              <a:buClrTx/>
              <a:buSzTx/>
              <a:buFont typeface="Arial" panose="020B0604020202090204" pitchFamily="34" charset="0"/>
              <a:buChar char="•"/>
              <a:defRPr/>
            </a:pPr>
            <a:r>
              <a:rPr kumimoji="0" lang="zh-CN" altLang="en-US" sz="1600" b="1"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论文标题</a:t>
            </a:r>
            <a:r>
              <a:rPr kumimoji="0" lang="zh-CN" altLang="en-US" sz="16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a:t>
            </a:r>
            <a:r>
              <a:rPr kumimoji="0" lang="en-US" altLang="zh-CN" sz="1600" b="1" i="0" u="none" strike="noStrike" kern="1200" cap="none" spc="0" normalizeH="0" baseline="0" noProof="0" dirty="0">
                <a:ln>
                  <a:noFill/>
                </a:ln>
                <a:solidFill>
                  <a:prstClr val="black"/>
                </a:solidFill>
                <a:effectLst/>
                <a:uLnTx/>
                <a:uFillTx/>
                <a:latin typeface="Times New Roman Bold" panose="02020503050405090304" charset="0"/>
                <a:ea typeface="微软雅黑" panose="020B0503020204020204" pitchFamily="34" charset="-122"/>
                <a:cs typeface="Times New Roman Bold" panose="02020503050405090304" charset="0"/>
                <a:sym typeface="+mn-ea"/>
              </a:rPr>
              <a:t>Agentic Reinforced Policy Optimization</a:t>
            </a:r>
            <a:endParaRPr kumimoji="0" lang="en-US" altLang="zh-CN" sz="1600" b="1" i="0" u="none" strike="noStrike" kern="1200" cap="none" spc="0" normalizeH="0" baseline="0" noProof="0" dirty="0">
              <a:ln>
                <a:noFill/>
              </a:ln>
              <a:solidFill>
                <a:prstClr val="black"/>
              </a:solidFill>
              <a:effectLst/>
              <a:uLnTx/>
              <a:uFillTx/>
              <a:latin typeface="Times New Roman Bold" panose="02020503050405090304" charset="0"/>
              <a:ea typeface="微软雅黑" panose="020B0503020204020204" pitchFamily="34" charset="-122"/>
              <a:cs typeface="Times New Roman Bold" panose="02020503050405090304" charset="0"/>
              <a:sym typeface="+mn-ea"/>
            </a:endParaRPr>
          </a:p>
        </p:txBody>
      </p:sp>
      <p:sp>
        <p:nvSpPr>
          <p:cNvPr id="16" name="文本框 15"/>
          <p:cNvSpPr txBox="1"/>
          <p:nvPr/>
        </p:nvSpPr>
        <p:spPr>
          <a:xfrm>
            <a:off x="535509" y="2297436"/>
            <a:ext cx="10225136" cy="338554"/>
          </a:xfrm>
          <a:prstGeom prst="rect">
            <a:avLst/>
          </a:prstGeom>
          <a:noFill/>
        </p:spPr>
        <p:txBody>
          <a:bodyPr wrap="square" rtlCol="0">
            <a:spAutoFit/>
          </a:bodyPr>
          <a:lstStyle/>
          <a:p>
            <a:pPr marL="286385" indent="-286385" algn="just">
              <a:spcBef>
                <a:spcPct val="0"/>
              </a:spcBef>
              <a:spcAft>
                <a:spcPts val="1205"/>
              </a:spcAft>
              <a:buFont typeface="Arial" panose="020B0604020202090204" pitchFamily="34" charset="0"/>
              <a:buChar char="•"/>
            </a:pPr>
            <a:r>
              <a:rPr lang="zh-CN" altLang="en-US" sz="1600" b="1" dirty="0">
                <a:latin typeface="Times New Roman" panose="02020503050405090304" pitchFamily="18" charset="0"/>
                <a:ea typeface="微软雅黑" panose="020B0503020204020204" pitchFamily="34" charset="-122"/>
                <a:cs typeface="Times New Roman" panose="02020503050405090304" pitchFamily="18" charset="0"/>
                <a:sym typeface="+mn-ea"/>
              </a:rPr>
              <a:t>论文链接</a:t>
            </a:r>
            <a:r>
              <a:rPr lang="zh-CN" altLang="en-US" sz="1600" dirty="0">
                <a:latin typeface="Times New Roman" panose="02020503050405090304" pitchFamily="18" charset="0"/>
                <a:ea typeface="微软雅黑" panose="020B0503020204020204" pitchFamily="34" charset="-122"/>
                <a:cs typeface="Times New Roman" panose="02020503050405090304" pitchFamily="18" charset="0"/>
                <a:sym typeface="+mn-ea"/>
              </a:rPr>
              <a:t>：</a:t>
            </a:r>
            <a:r>
              <a:rPr lang="en-US" altLang="zh-CN" sz="1600" dirty="0">
                <a:latin typeface="Times New Roman" panose="02020503050405090304" pitchFamily="18" charset="0"/>
                <a:ea typeface="微软雅黑" panose="020B0503020204020204" pitchFamily="34" charset="-122"/>
                <a:cs typeface="Times New Roman" panose="02020503050405090304" pitchFamily="18" charset="0"/>
                <a:sym typeface="+mn-ea"/>
                <a:hlinkClick r:id="rId3" action="ppaction://hlinkfile"/>
              </a:rPr>
              <a:t>https://arxiv.org/abs/2507.19849</a:t>
            </a:r>
            <a:endParaRPr lang="en-US" altLang="zh-CN" sz="1600" dirty="0">
              <a:latin typeface="Times New Roman" panose="02020503050405090304" pitchFamily="18" charset="0"/>
              <a:ea typeface="微软雅黑" panose="020B0503020204020204" pitchFamily="34" charset="-122"/>
              <a:cs typeface="Times New Roman" panose="02020503050405090304" pitchFamily="18" charset="0"/>
              <a:sym typeface="+mn-ea"/>
            </a:endParaRPr>
          </a:p>
        </p:txBody>
      </p:sp>
      <p:sp>
        <p:nvSpPr>
          <p:cNvPr id="17" name="文本框 16"/>
          <p:cNvSpPr txBox="1"/>
          <p:nvPr/>
        </p:nvSpPr>
        <p:spPr>
          <a:xfrm>
            <a:off x="535509" y="2733673"/>
            <a:ext cx="10225136" cy="338554"/>
          </a:xfrm>
          <a:prstGeom prst="rect">
            <a:avLst/>
          </a:prstGeom>
          <a:noFill/>
        </p:spPr>
        <p:txBody>
          <a:bodyPr wrap="square" rtlCol="0">
            <a:spAutoFit/>
          </a:bodyPr>
          <a:lstStyle/>
          <a:p>
            <a:pPr marL="286385" indent="-286385" algn="just">
              <a:spcBef>
                <a:spcPct val="0"/>
              </a:spcBef>
              <a:spcAft>
                <a:spcPts val="1205"/>
              </a:spcAft>
              <a:buFont typeface="Arial" panose="020B0604020202090204" pitchFamily="34" charset="0"/>
              <a:buChar char="•"/>
            </a:pPr>
            <a:r>
              <a:rPr lang="zh-CN" altLang="en-US" sz="1600" b="1" dirty="0">
                <a:latin typeface="Times New Roman" panose="02020503050405090304" pitchFamily="18" charset="0"/>
                <a:ea typeface="微软雅黑" panose="020B0503020204020204" pitchFamily="34" charset="-122"/>
                <a:cs typeface="Times New Roman" panose="02020503050405090304" pitchFamily="18" charset="0"/>
                <a:sym typeface="+mn-ea"/>
              </a:rPr>
              <a:t>代码仓库</a:t>
            </a:r>
            <a:r>
              <a:rPr lang="zh-CN" altLang="en-US" sz="1600" dirty="0">
                <a:latin typeface="Times New Roman" panose="02020503050405090304" pitchFamily="18" charset="0"/>
                <a:ea typeface="微软雅黑" panose="020B0503020204020204" pitchFamily="34" charset="-122"/>
                <a:cs typeface="Times New Roman" panose="02020503050405090304" pitchFamily="18" charset="0"/>
                <a:sym typeface="+mn-ea"/>
              </a:rPr>
              <a:t>：</a:t>
            </a:r>
            <a:r>
              <a:rPr lang="en-US" altLang="zh-CN" sz="1600" dirty="0">
                <a:latin typeface="Times New Roman" panose="02020503050405090304" pitchFamily="18" charset="0"/>
                <a:ea typeface="微软雅黑" panose="020B0503020204020204" pitchFamily="34" charset="-122"/>
                <a:cs typeface="Times New Roman" panose="02020503050405090304" pitchFamily="18" charset="0"/>
                <a:sym typeface="+mn-ea"/>
                <a:hlinkClick r:id="rId4" action="ppaction://hlinkfile"/>
              </a:rPr>
              <a:t>https://github.com/dongguanting/ARPO</a:t>
            </a:r>
            <a:endParaRPr lang="en-US" altLang="zh-CN" sz="1600" dirty="0">
              <a:latin typeface="Times New Roman" panose="02020503050405090304" pitchFamily="18" charset="0"/>
              <a:ea typeface="微软雅黑" panose="020B0503020204020204" pitchFamily="34" charset="-122"/>
              <a:cs typeface="Times New Roman" panose="02020503050405090304" pitchFamily="18" charset="0"/>
              <a:sym typeface="+mn-ea"/>
            </a:endParaRPr>
          </a:p>
        </p:txBody>
      </p:sp>
      <p:sp>
        <p:nvSpPr>
          <p:cNvPr id="18" name="文本框 17"/>
          <p:cNvSpPr txBox="1"/>
          <p:nvPr/>
        </p:nvSpPr>
        <p:spPr>
          <a:xfrm>
            <a:off x="547980" y="3218612"/>
            <a:ext cx="10225136" cy="338554"/>
          </a:xfrm>
          <a:prstGeom prst="rect">
            <a:avLst/>
          </a:prstGeom>
          <a:noFill/>
        </p:spPr>
        <p:txBody>
          <a:bodyPr wrap="square" rtlCol="0">
            <a:spAutoFit/>
          </a:bodyPr>
          <a:lstStyle/>
          <a:p>
            <a:pPr marL="286385" indent="-286385" algn="just">
              <a:spcBef>
                <a:spcPct val="0"/>
              </a:spcBef>
              <a:spcAft>
                <a:spcPts val="1205"/>
              </a:spcAft>
              <a:buFont typeface="Arial" panose="020B0604020202090204" pitchFamily="34" charset="0"/>
              <a:buChar char="•"/>
            </a:pPr>
            <a:r>
              <a:rPr lang="zh-CN" altLang="en-US" sz="1600" b="1" dirty="0">
                <a:latin typeface="Times New Roman" panose="02020503050405090304" pitchFamily="18" charset="0"/>
                <a:ea typeface="微软雅黑" panose="020B0503020204020204" pitchFamily="34" charset="-122"/>
                <a:cs typeface="Times New Roman" panose="02020503050405090304" pitchFamily="18" charset="0"/>
                <a:sym typeface="+mn-ea"/>
              </a:rPr>
              <a:t>开源数据</a:t>
            </a:r>
            <a:r>
              <a:rPr lang="en-US" altLang="zh-CN" sz="1600" b="1" dirty="0">
                <a:latin typeface="Times New Roman" panose="02020503050405090304" pitchFamily="18" charset="0"/>
                <a:ea typeface="微软雅黑" panose="020B0503020204020204" pitchFamily="34" charset="-122"/>
                <a:cs typeface="Times New Roman" panose="02020503050405090304" pitchFamily="18" charset="0"/>
                <a:sym typeface="+mn-ea"/>
              </a:rPr>
              <a:t> &amp; </a:t>
            </a:r>
            <a:r>
              <a:rPr lang="zh-CN" altLang="en-US" sz="1600" b="1" dirty="0">
                <a:latin typeface="Times New Roman" panose="02020503050405090304" pitchFamily="18" charset="0"/>
                <a:ea typeface="微软雅黑" panose="020B0503020204020204" pitchFamily="34" charset="-122"/>
                <a:cs typeface="Times New Roman" panose="02020503050405090304" pitchFamily="18" charset="0"/>
                <a:sym typeface="+mn-ea"/>
              </a:rPr>
              <a:t>模型</a:t>
            </a:r>
            <a:r>
              <a:rPr lang="zh-CN" altLang="en-US" sz="1600" dirty="0">
                <a:latin typeface="Times New Roman" panose="02020503050405090304" pitchFamily="18" charset="0"/>
                <a:ea typeface="微软雅黑" panose="020B0503020204020204" pitchFamily="34" charset="-122"/>
                <a:cs typeface="Times New Roman" panose="02020503050405090304" pitchFamily="18" charset="0"/>
                <a:sym typeface="+mn-ea"/>
              </a:rPr>
              <a:t>：</a:t>
            </a:r>
            <a:r>
              <a:rPr lang="en-US" altLang="zh-CN" sz="1600" dirty="0">
                <a:latin typeface="Times New Roman" panose="02020503050405090304" pitchFamily="18" charset="0"/>
                <a:ea typeface="微软雅黑" panose="020B0503020204020204" pitchFamily="34" charset="-122"/>
                <a:cs typeface="Times New Roman" panose="02020503050405090304" pitchFamily="18" charset="0"/>
                <a:sym typeface="+mn-ea"/>
                <a:hlinkClick r:id="rId5" action="ppaction://hlinkfile"/>
              </a:rPr>
              <a:t>https://huggingface.co/collections/dongguanting/arpo-688229ff8a6143fe5b4ad8ae</a:t>
            </a:r>
            <a:endParaRPr lang="en-US" altLang="zh-CN" sz="1600" dirty="0">
              <a:latin typeface="Times New Roman" panose="02020503050405090304" pitchFamily="18" charset="0"/>
              <a:ea typeface="微软雅黑" panose="020B0503020204020204" pitchFamily="34" charset="-122"/>
              <a:cs typeface="Times New Roman" panose="02020503050405090304" pitchFamily="18" charset="0"/>
              <a:sym typeface="+mn-ea"/>
              <a:hlinkClick r:id="rId5" action="ppaction://hlinkfile"/>
            </a:endParaRPr>
          </a:p>
        </p:txBody>
      </p:sp>
      <p:sp>
        <p:nvSpPr>
          <p:cNvPr id="19" name="文本框 18"/>
          <p:cNvSpPr txBox="1"/>
          <p:nvPr/>
        </p:nvSpPr>
        <p:spPr>
          <a:xfrm>
            <a:off x="535509" y="3634072"/>
            <a:ext cx="10225136" cy="338554"/>
          </a:xfrm>
          <a:prstGeom prst="rect">
            <a:avLst/>
          </a:prstGeom>
          <a:noFill/>
        </p:spPr>
        <p:txBody>
          <a:bodyPr wrap="square" rtlCol="0">
            <a:spAutoFit/>
          </a:bodyPr>
          <a:lstStyle/>
          <a:p>
            <a:pPr marL="286385" indent="-286385" algn="just">
              <a:spcBef>
                <a:spcPct val="0"/>
              </a:spcBef>
              <a:spcAft>
                <a:spcPts val="1205"/>
              </a:spcAft>
              <a:buFont typeface="Arial" panose="020B0604020202090204" pitchFamily="34" charset="0"/>
              <a:buChar char="•"/>
            </a:pPr>
            <a:r>
              <a:rPr lang="zh-CN" altLang="en-US" sz="1600" b="1" dirty="0">
                <a:latin typeface="Times New Roman" panose="02020503050405090304" pitchFamily="18" charset="0"/>
                <a:ea typeface="微软雅黑" panose="020B0503020204020204" pitchFamily="34" charset="-122"/>
                <a:cs typeface="Times New Roman" panose="02020503050405090304" pitchFamily="18" charset="0"/>
                <a:sym typeface="+mn-ea"/>
              </a:rPr>
              <a:t>机器之心推送</a:t>
            </a:r>
            <a:r>
              <a:rPr lang="en-US" altLang="zh-CN" sz="1600" b="1" dirty="0">
                <a:latin typeface="Times New Roman" panose="02020503050405090304" pitchFamily="18" charset="0"/>
                <a:ea typeface="微软雅黑" panose="020B0503020204020204" pitchFamily="34" charset="-122"/>
                <a:cs typeface="Times New Roman" panose="02020503050405090304" pitchFamily="18" charset="0"/>
                <a:sym typeface="+mn-ea"/>
              </a:rPr>
              <a:t>：</a:t>
            </a:r>
            <a:r>
              <a:rPr lang="en-US" altLang="zh-CN" sz="1600" dirty="0">
                <a:latin typeface="Times New Roman" panose="02020503050405090304" pitchFamily="18" charset="0"/>
                <a:ea typeface="微软雅黑" panose="020B0503020204020204" pitchFamily="34" charset="-122"/>
                <a:cs typeface="Times New Roman" panose="02020503050405090304" pitchFamily="18" charset="0"/>
                <a:sym typeface="+mn-ea"/>
                <a:hlinkClick r:id="rId6" action="ppaction://hlinkfile"/>
              </a:rPr>
              <a:t>https://mp.weixin.qq.com/s/mFNRs-bHCAAe3x4QZHF8aA</a:t>
            </a:r>
            <a:endParaRPr lang="en-US" altLang="zh-CN" sz="1600" dirty="0">
              <a:latin typeface="Times New Roman" panose="02020503050405090304" pitchFamily="18" charset="0"/>
              <a:ea typeface="微软雅黑" panose="020B0503020204020204" pitchFamily="34" charset="-122"/>
              <a:cs typeface="Times New Roman" panose="02020503050405090304" pitchFamily="18" charset="0"/>
              <a:sym typeface="+mn-ea"/>
            </a:endParaRPr>
          </a:p>
        </p:txBody>
      </p:sp>
      <p:sp>
        <p:nvSpPr>
          <p:cNvPr id="21" name="矩形 20"/>
          <p:cNvSpPr/>
          <p:nvPr/>
        </p:nvSpPr>
        <p:spPr>
          <a:xfrm>
            <a:off x="547980" y="4161609"/>
            <a:ext cx="7302119" cy="2492105"/>
          </a:xfrm>
          <a:prstGeom prst="rect">
            <a:avLst/>
          </a:prstGeom>
          <a:noFill/>
          <a:ln w="127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744421" y="4165366"/>
            <a:ext cx="2084070" cy="2475688"/>
          </a:xfrm>
          <a:prstGeom prst="rect">
            <a:avLst/>
          </a:prstGeom>
          <a:noFill/>
          <a:ln w="952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391493" y="1332037"/>
            <a:ext cx="11233248" cy="71891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91493" y="5724525"/>
            <a:ext cx="11233248" cy="5836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0"/>
          <p:cNvSpPr>
            <a:spLocks noGrp="1"/>
          </p:cNvSpPr>
          <p:nvPr>
            <p:ph type="title"/>
          </p:nvPr>
        </p:nvSpPr>
        <p:spPr/>
        <p:txBody>
          <a:bodyPr>
            <a:normAutofit/>
          </a:bodyPr>
          <a:lstStyle/>
          <a:p>
            <a:pPr marL="0" marR="0" algn="l">
              <a:lnSpc>
                <a:spcPct val="120000"/>
              </a:lnSpc>
              <a:spcBef>
                <a:spcPts val="0"/>
              </a:spcBef>
              <a:spcAft>
                <a:spcPts val="0"/>
              </a:spcAft>
            </a:pPr>
            <a:r>
              <a:rPr lang="en-US" altLang="zh-CN" sz="2800" b="1" u="none" dirty="0">
                <a:latin typeface="Times New Roman" panose="02020503050405090304" pitchFamily="18" charset="0"/>
                <a:cs typeface="Times New Roman" panose="02020503050405090304" pitchFamily="18" charset="0"/>
              </a:rPr>
              <a:t>ARPO</a:t>
            </a:r>
            <a:r>
              <a:rPr lang="zh-CN" altLang="en-US" sz="2800" b="1" u="none" dirty="0">
                <a:latin typeface="Times New Roman" panose="02020503050405090304" pitchFamily="18" charset="0"/>
                <a:cs typeface="Times New Roman" panose="02020503050405090304" pitchFamily="18" charset="0"/>
              </a:rPr>
              <a:t>：</a:t>
            </a:r>
            <a:r>
              <a:rPr lang="zh-CN" altLang="en-US" sz="2800" b="1" dirty="0">
                <a:latin typeface="Times New Roman" panose="02020503050405090304" pitchFamily="18" charset="0"/>
                <a:cs typeface="Times New Roman" panose="02020503050405090304" pitchFamily="18" charset="0"/>
              </a:rPr>
              <a:t>智能体强化策略优化</a:t>
            </a:r>
            <a:endParaRPr lang="zh-CN" altLang="en-US" sz="2800" b="1" kern="0" dirty="0">
              <a:latin typeface="Times New Roman" panose="02020503050405090304" pitchFamily="18" charset="0"/>
              <a:ea typeface="Cambria Math" panose="02040503050406030204" pitchFamily="18" charset="0"/>
              <a:cs typeface="Times New Roman" panose="02020503050405090304" pitchFamily="18" charset="0"/>
            </a:endParaRPr>
          </a:p>
        </p:txBody>
      </p:sp>
      <p:sp>
        <p:nvSpPr>
          <p:cNvPr id="6" name="灯片编号占位符 5"/>
          <p:cNvSpPr>
            <a:spLocks noGrp="1"/>
          </p:cNvSpPr>
          <p:nvPr>
            <p:ph type="sldNum" sz="quarter" idx="12"/>
          </p:nvPr>
        </p:nvSpPr>
        <p:spPr/>
        <p:txBody>
          <a:bodyPr/>
          <a:lstStyle/>
          <a:p>
            <a:fld id="{ACBE8222-9D24-4439-B089-51A36CE2D633}" type="slidenum">
              <a:rPr lang="zh-CN" altLang="en-US" smtClean="0">
                <a:latin typeface="Times New Roman" panose="02020503050405090304" pitchFamily="18" charset="0"/>
                <a:cs typeface="Times New Roman" panose="02020503050405090304" pitchFamily="18" charset="0"/>
              </a:rPr>
            </a:fld>
            <a:endParaRPr lang="zh-CN" altLang="en-US" dirty="0">
              <a:latin typeface="Times New Roman" panose="02020503050405090304" pitchFamily="18" charset="0"/>
              <a:cs typeface="Times New Roman" panose="02020503050405090304" pitchFamily="18" charset="0"/>
            </a:endParaRPr>
          </a:p>
        </p:txBody>
      </p:sp>
      <p:sp>
        <p:nvSpPr>
          <p:cNvPr id="2" name="内容占位符 2"/>
          <p:cNvSpPr txBox="1"/>
          <p:nvPr/>
        </p:nvSpPr>
        <p:spPr>
          <a:xfrm>
            <a:off x="415542" y="5431554"/>
            <a:ext cx="11077575" cy="594986"/>
          </a:xfrm>
          <a:prstGeom prst="rect">
            <a:avLst/>
          </a:prstGeom>
        </p:spPr>
        <p:txBody>
          <a:bodyPr vert="horz" lIns="91673" tIns="45837" rIns="91673" bIns="45837" rtlCol="0">
            <a:noAutofit/>
          </a:bodyPr>
          <a:lstStyle>
            <a:lvl1pPr marL="455930" indent="-455930" algn="l" defTabSz="1216025" rtl="0" eaLnBrk="1" latinLnBrk="0" hangingPunct="1">
              <a:spcBef>
                <a:spcPct val="20000"/>
              </a:spcBef>
              <a:buFont typeface="Arial" panose="020B060402020209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988060" indent="-379730" algn="l" defTabSz="1216025" rtl="0" eaLnBrk="1" latinLnBrk="0" hangingPunct="1">
              <a:spcBef>
                <a:spcPct val="20000"/>
              </a:spcBef>
              <a:buFont typeface="Arial" panose="020B060402020209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520190" indent="-304165" algn="l" defTabSz="1216025" rtl="0" eaLnBrk="1" latinLnBrk="0" hangingPunct="1">
              <a:spcBef>
                <a:spcPct val="20000"/>
              </a:spcBef>
              <a:buFont typeface="Arial" panose="020B060402020209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2127885" indent="-304165" algn="l" defTabSz="1216025" rtl="0" eaLnBrk="1" latinLnBrk="0" hangingPunct="1">
              <a:spcBef>
                <a:spcPct val="20000"/>
              </a:spcBef>
              <a:buFont typeface="Arial" panose="020B060402020209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2736215" indent="-304165" algn="l" defTabSz="1216025" rtl="0" eaLnBrk="1" latinLnBrk="0" hangingPunct="1">
              <a:spcBef>
                <a:spcPct val="20000"/>
              </a:spcBef>
              <a:buFont typeface="Arial" panose="020B060402020209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3343910" indent="-304165" algn="l" defTabSz="1216025" rtl="0" eaLnBrk="1" latinLnBrk="0" hangingPunct="1">
              <a:spcBef>
                <a:spcPct val="20000"/>
              </a:spcBef>
              <a:buFont typeface="Arial" panose="020B0604020202090204" pitchFamily="34" charset="0"/>
              <a:buChar char="•"/>
              <a:defRPr sz="2660" kern="1200">
                <a:solidFill>
                  <a:schemeClr val="tx1"/>
                </a:solidFill>
                <a:latin typeface="+mn-lt"/>
                <a:ea typeface="+mn-ea"/>
                <a:cs typeface="+mn-cs"/>
              </a:defRPr>
            </a:lvl6pPr>
            <a:lvl7pPr marL="3952240" indent="-304165" algn="l" defTabSz="1216025" rtl="0" eaLnBrk="1" latinLnBrk="0" hangingPunct="1">
              <a:spcBef>
                <a:spcPct val="20000"/>
              </a:spcBef>
              <a:buFont typeface="Arial" panose="020B0604020202090204" pitchFamily="34" charset="0"/>
              <a:buChar char="•"/>
              <a:defRPr sz="2660" kern="1200">
                <a:solidFill>
                  <a:schemeClr val="tx1"/>
                </a:solidFill>
                <a:latin typeface="+mn-lt"/>
                <a:ea typeface="+mn-ea"/>
                <a:cs typeface="+mn-cs"/>
              </a:defRPr>
            </a:lvl7pPr>
            <a:lvl8pPr marL="4559935" indent="-304165" algn="l" defTabSz="1216025" rtl="0" eaLnBrk="1" latinLnBrk="0" hangingPunct="1">
              <a:spcBef>
                <a:spcPct val="20000"/>
              </a:spcBef>
              <a:buFont typeface="Arial" panose="020B0604020202090204" pitchFamily="34" charset="0"/>
              <a:buChar char="•"/>
              <a:defRPr sz="2660" kern="1200">
                <a:solidFill>
                  <a:schemeClr val="tx1"/>
                </a:solidFill>
                <a:latin typeface="+mn-lt"/>
                <a:ea typeface="+mn-ea"/>
                <a:cs typeface="+mn-cs"/>
              </a:defRPr>
            </a:lvl8pPr>
            <a:lvl9pPr marL="5168265" indent="-304165" algn="l" defTabSz="1216025" rtl="0" eaLnBrk="1" latinLnBrk="0" hangingPunct="1">
              <a:spcBef>
                <a:spcPct val="20000"/>
              </a:spcBef>
              <a:buFont typeface="Arial" panose="020B0604020202090204" pitchFamily="34" charset="0"/>
              <a:buChar char="•"/>
              <a:defRPr sz="2660" kern="1200">
                <a:solidFill>
                  <a:schemeClr val="tx1"/>
                </a:solidFill>
                <a:latin typeface="+mn-lt"/>
                <a:ea typeface="+mn-ea"/>
                <a:cs typeface="+mn-cs"/>
              </a:defRPr>
            </a:lvl9pPr>
          </a:lstStyle>
          <a:p>
            <a:pPr marL="0" indent="0" algn="just">
              <a:spcBef>
                <a:spcPct val="0"/>
              </a:spcBef>
              <a:spcAft>
                <a:spcPts val="1205"/>
              </a:spcAft>
              <a:buNone/>
            </a:pPr>
            <a:endParaRPr lang="en-US" altLang="zh-CN" sz="1800" dirty="0">
              <a:latin typeface="Times New Roman" panose="02020503050405090304" pitchFamily="18" charset="0"/>
              <a:cs typeface="Times New Roman" panose="02020503050405090304" pitchFamily="18" charset="0"/>
              <a:sym typeface="+mn-ea"/>
            </a:endParaRPr>
          </a:p>
          <a:p>
            <a:pPr marL="0" indent="0" algn="just">
              <a:spcBef>
                <a:spcPct val="0"/>
              </a:spcBef>
              <a:spcAft>
                <a:spcPts val="1205"/>
              </a:spcAft>
              <a:buNone/>
            </a:pPr>
            <a:r>
              <a:rPr lang="zh-CN" altLang="en-US" sz="1800" dirty="0">
                <a:solidFill>
                  <a:schemeClr val="bg1"/>
                </a:solidFill>
                <a:latin typeface="Times New Roman" panose="02020503050405090304" pitchFamily="18" charset="0"/>
                <a:cs typeface="Times New Roman" panose="02020503050405090304" pitchFamily="18" charset="0"/>
                <a:sym typeface="+mn-ea"/>
              </a:rPr>
              <a:t>这些工具覆盖信息检索、内容解析与程序执行等多类功能，为</a:t>
            </a:r>
            <a:r>
              <a:rPr lang="zh-CN" altLang="en-US" sz="1800" u="sng" dirty="0">
                <a:solidFill>
                  <a:schemeClr val="bg1"/>
                </a:solidFill>
                <a:latin typeface="Times New Roman" panose="02020503050405090304" pitchFamily="18" charset="0"/>
                <a:cs typeface="Times New Roman" panose="02020503050405090304" pitchFamily="18" charset="0"/>
                <a:sym typeface="+mn-ea"/>
              </a:rPr>
              <a:t>多轮交互</a:t>
            </a:r>
            <a:r>
              <a:rPr lang="zh-CN" altLang="en-US" sz="1800" dirty="0">
                <a:solidFill>
                  <a:schemeClr val="bg1"/>
                </a:solidFill>
                <a:latin typeface="Times New Roman" panose="02020503050405090304" pitchFamily="18" charset="0"/>
                <a:cs typeface="Times New Roman" panose="02020503050405090304" pitchFamily="18" charset="0"/>
                <a:sym typeface="+mn-ea"/>
              </a:rPr>
              <a:t>与</a:t>
            </a:r>
            <a:r>
              <a:rPr lang="zh-CN" altLang="en-US" sz="1800" u="sng" dirty="0">
                <a:solidFill>
                  <a:schemeClr val="bg1"/>
                </a:solidFill>
                <a:latin typeface="Times New Roman" panose="02020503050405090304" pitchFamily="18" charset="0"/>
                <a:cs typeface="Times New Roman" panose="02020503050405090304" pitchFamily="18" charset="0"/>
                <a:sym typeface="+mn-ea"/>
              </a:rPr>
              <a:t>复杂推理场景</a:t>
            </a:r>
            <a:r>
              <a:rPr lang="zh-CN" altLang="en-US" sz="1800" dirty="0">
                <a:solidFill>
                  <a:schemeClr val="bg1"/>
                </a:solidFill>
                <a:latin typeface="Times New Roman" panose="02020503050405090304" pitchFamily="18" charset="0"/>
                <a:cs typeface="Times New Roman" panose="02020503050405090304" pitchFamily="18" charset="0"/>
                <a:sym typeface="+mn-ea"/>
              </a:rPr>
              <a:t>提供了强有力的支撑。</a:t>
            </a:r>
            <a:endParaRPr lang="zh-CN" altLang="en-US" sz="1800" dirty="0">
              <a:solidFill>
                <a:schemeClr val="bg1"/>
              </a:solidFill>
              <a:latin typeface="Times New Roman" panose="02020503050405090304" pitchFamily="18" charset="0"/>
              <a:cs typeface="Times New Roman" panose="02020503050405090304" pitchFamily="18" charset="0"/>
              <a:sym typeface="+mn-ea"/>
            </a:endParaRPr>
          </a:p>
          <a:p>
            <a:pPr marL="286385" indent="-286385" algn="just">
              <a:spcBef>
                <a:spcPct val="0"/>
              </a:spcBef>
              <a:spcAft>
                <a:spcPts val="1205"/>
              </a:spcAft>
            </a:pPr>
            <a:endParaRPr lang="en-US" altLang="zh-CN" sz="1800" dirty="0">
              <a:latin typeface="Times New Roman" panose="02020503050405090304" pitchFamily="18" charset="0"/>
              <a:cs typeface="Times New Roman" panose="02020503050405090304" pitchFamily="18" charset="0"/>
            </a:endParaRPr>
          </a:p>
        </p:txBody>
      </p:sp>
      <p:sp>
        <p:nvSpPr>
          <p:cNvPr id="3" name="任意形状 45"/>
          <p:cNvSpPr/>
          <p:nvPr/>
        </p:nvSpPr>
        <p:spPr>
          <a:xfrm>
            <a:off x="391493" y="2530142"/>
            <a:ext cx="2748280" cy="2748279"/>
          </a:xfrm>
          <a:custGeom>
            <a:avLst/>
            <a:gdLst>
              <a:gd name="connsiteX0" fmla="*/ 2748280 w 2748280"/>
              <a:gd name="connsiteY0" fmla="*/ 1374140 h 2748279"/>
              <a:gd name="connsiteX1" fmla="*/ 1374140 w 2748280"/>
              <a:gd name="connsiteY1" fmla="*/ 2748280 h 2748279"/>
              <a:gd name="connsiteX2" fmla="*/ 0 w 2748280"/>
              <a:gd name="connsiteY2" fmla="*/ 1374140 h 2748279"/>
              <a:gd name="connsiteX3" fmla="*/ 1374140 w 2748280"/>
              <a:gd name="connsiteY3" fmla="*/ 0 h 2748279"/>
              <a:gd name="connsiteX4" fmla="*/ 2748280 w 2748280"/>
              <a:gd name="connsiteY4" fmla="*/ 1374140 h 2748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280" h="2748279">
                <a:moveTo>
                  <a:pt x="2748280" y="1374140"/>
                </a:moveTo>
                <a:cubicBezTo>
                  <a:pt x="2748280" y="2133057"/>
                  <a:pt x="2133056" y="2748280"/>
                  <a:pt x="1374140" y="2748280"/>
                </a:cubicBezTo>
                <a:cubicBezTo>
                  <a:pt x="615223" y="2748280"/>
                  <a:pt x="0" y="2133057"/>
                  <a:pt x="0" y="1374140"/>
                </a:cubicBezTo>
                <a:cubicBezTo>
                  <a:pt x="0" y="615224"/>
                  <a:pt x="615223" y="0"/>
                  <a:pt x="1374140" y="0"/>
                </a:cubicBezTo>
                <a:cubicBezTo>
                  <a:pt x="2133057" y="0"/>
                  <a:pt x="2748280" y="615224"/>
                  <a:pt x="2748280" y="1374140"/>
                </a:cubicBezTo>
                <a:close/>
              </a:path>
            </a:pathLst>
          </a:custGeom>
          <a:solidFill>
            <a:srgbClr val="842423"/>
          </a:soli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4" name="任意形状 34"/>
          <p:cNvSpPr/>
          <p:nvPr/>
        </p:nvSpPr>
        <p:spPr>
          <a:xfrm>
            <a:off x="3775869" y="2827312"/>
            <a:ext cx="2365663" cy="657859"/>
          </a:xfrm>
          <a:custGeom>
            <a:avLst/>
            <a:gdLst>
              <a:gd name="connsiteX0" fmla="*/ 0 w 2440940"/>
              <a:gd name="connsiteY0" fmla="*/ 0 h 657859"/>
              <a:gd name="connsiteX1" fmla="*/ 2440940 w 2440940"/>
              <a:gd name="connsiteY1" fmla="*/ 0 h 657859"/>
              <a:gd name="connsiteX2" fmla="*/ 2440940 w 2440940"/>
              <a:gd name="connsiteY2" fmla="*/ 657860 h 657859"/>
              <a:gd name="connsiteX3" fmla="*/ 0 w 2440940"/>
              <a:gd name="connsiteY3" fmla="*/ 657860 h 657859"/>
            </a:gdLst>
            <a:ahLst/>
            <a:cxnLst>
              <a:cxn ang="0">
                <a:pos x="connsiteX0" y="connsiteY0"/>
              </a:cxn>
              <a:cxn ang="0">
                <a:pos x="connsiteX1" y="connsiteY1"/>
              </a:cxn>
              <a:cxn ang="0">
                <a:pos x="connsiteX2" y="connsiteY2"/>
              </a:cxn>
              <a:cxn ang="0">
                <a:pos x="connsiteX3" y="connsiteY3"/>
              </a:cxn>
            </a:cxnLst>
            <a:rect l="l" t="t" r="r" b="b"/>
            <a:pathLst>
              <a:path w="2440940" h="657859">
                <a:moveTo>
                  <a:pt x="0" y="0"/>
                </a:moveTo>
                <a:lnTo>
                  <a:pt x="2440940" y="0"/>
                </a:lnTo>
                <a:lnTo>
                  <a:pt x="2440940" y="657860"/>
                </a:lnTo>
                <a:lnTo>
                  <a:pt x="0" y="657860"/>
                </a:lnTo>
                <a:close/>
              </a:path>
            </a:pathLst>
          </a:custGeom>
          <a:solidFill>
            <a:srgbClr val="842423"/>
          </a:solidFill>
          <a:ln w="12700" cap="flat">
            <a:noFill/>
            <a:prstDash val="solid"/>
            <a:miter/>
          </a:ln>
        </p:spPr>
        <p:txBody>
          <a:bodyPr lIns="360000"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搜索引擎</a:t>
            </a:r>
            <a:endParaRPr kumimoji="0" lang="zh-CN" altLang="en-US" sz="18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5" name="任意形状 35"/>
          <p:cNvSpPr/>
          <p:nvPr/>
        </p:nvSpPr>
        <p:spPr>
          <a:xfrm>
            <a:off x="3775869" y="3671791"/>
            <a:ext cx="2365663" cy="657860"/>
          </a:xfrm>
          <a:custGeom>
            <a:avLst/>
            <a:gdLst>
              <a:gd name="connsiteX0" fmla="*/ 0 w 2440940"/>
              <a:gd name="connsiteY0" fmla="*/ 0 h 657860"/>
              <a:gd name="connsiteX1" fmla="*/ 2440940 w 2440940"/>
              <a:gd name="connsiteY1" fmla="*/ 0 h 657860"/>
              <a:gd name="connsiteX2" fmla="*/ 2440940 w 2440940"/>
              <a:gd name="connsiteY2" fmla="*/ 657860 h 657860"/>
              <a:gd name="connsiteX3" fmla="*/ 0 w 2440940"/>
              <a:gd name="connsiteY3" fmla="*/ 657860 h 657860"/>
            </a:gdLst>
            <a:ahLst/>
            <a:cxnLst>
              <a:cxn ang="0">
                <a:pos x="connsiteX0" y="connsiteY0"/>
              </a:cxn>
              <a:cxn ang="0">
                <a:pos x="connsiteX1" y="connsiteY1"/>
              </a:cxn>
              <a:cxn ang="0">
                <a:pos x="connsiteX2" y="connsiteY2"/>
              </a:cxn>
              <a:cxn ang="0">
                <a:pos x="connsiteX3" y="connsiteY3"/>
              </a:cxn>
            </a:cxnLst>
            <a:rect l="l" t="t" r="r" b="b"/>
            <a:pathLst>
              <a:path w="2440940" h="657860">
                <a:moveTo>
                  <a:pt x="0" y="0"/>
                </a:moveTo>
                <a:lnTo>
                  <a:pt x="2440940" y="0"/>
                </a:lnTo>
                <a:lnTo>
                  <a:pt x="2440940" y="657860"/>
                </a:lnTo>
                <a:lnTo>
                  <a:pt x="0" y="657860"/>
                </a:lnTo>
                <a:close/>
              </a:path>
            </a:pathLst>
          </a:custGeom>
          <a:solidFill>
            <a:srgbClr val="EDA44D">
              <a:alpha val="50000"/>
            </a:srgbClr>
          </a:solidFill>
          <a:ln w="12700" cap="flat">
            <a:noFill/>
            <a:prstDash val="solid"/>
            <a:miter/>
          </a:ln>
        </p:spPr>
        <p:txBody>
          <a:bodyPr lIns="360000"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383535"/>
                </a:solidFill>
                <a:effectLst/>
                <a:uLnTx/>
                <a:uFillTx/>
                <a:latin typeface="Alibaba PuHuiTi" pitchFamily="18" charset="-122"/>
                <a:ea typeface="Alibaba PuHuiTi" pitchFamily="18" charset="-122"/>
                <a:cs typeface="Alibaba PuHuiTi" pitchFamily="18" charset="-122"/>
              </a:rPr>
              <a:t>网页浏览智能体</a:t>
            </a:r>
            <a:endParaRPr kumimoji="0" lang="zh-CN" altLang="en-US" sz="1800" b="1" i="0" u="none" strike="noStrike" kern="0" cap="none" spc="0" normalizeH="0" baseline="0" noProof="0" dirty="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7" name="任意形状 36"/>
          <p:cNvSpPr/>
          <p:nvPr/>
        </p:nvSpPr>
        <p:spPr>
          <a:xfrm>
            <a:off x="3775869" y="4479610"/>
            <a:ext cx="2365663" cy="657860"/>
          </a:xfrm>
          <a:custGeom>
            <a:avLst/>
            <a:gdLst>
              <a:gd name="connsiteX0" fmla="*/ 0 w 2440940"/>
              <a:gd name="connsiteY0" fmla="*/ 0 h 657860"/>
              <a:gd name="connsiteX1" fmla="*/ 2440940 w 2440940"/>
              <a:gd name="connsiteY1" fmla="*/ 0 h 657860"/>
              <a:gd name="connsiteX2" fmla="*/ 2440940 w 2440940"/>
              <a:gd name="connsiteY2" fmla="*/ 657860 h 657860"/>
              <a:gd name="connsiteX3" fmla="*/ 0 w 2440940"/>
              <a:gd name="connsiteY3" fmla="*/ 657860 h 657860"/>
            </a:gdLst>
            <a:ahLst/>
            <a:cxnLst>
              <a:cxn ang="0">
                <a:pos x="connsiteX0" y="connsiteY0"/>
              </a:cxn>
              <a:cxn ang="0">
                <a:pos x="connsiteX1" y="connsiteY1"/>
              </a:cxn>
              <a:cxn ang="0">
                <a:pos x="connsiteX2" y="connsiteY2"/>
              </a:cxn>
              <a:cxn ang="0">
                <a:pos x="connsiteX3" y="connsiteY3"/>
              </a:cxn>
            </a:cxnLst>
            <a:rect l="l" t="t" r="r" b="b"/>
            <a:pathLst>
              <a:path w="2440940" h="657860">
                <a:moveTo>
                  <a:pt x="0" y="0"/>
                </a:moveTo>
                <a:lnTo>
                  <a:pt x="2440940" y="0"/>
                </a:lnTo>
                <a:lnTo>
                  <a:pt x="2440940" y="657860"/>
                </a:lnTo>
                <a:lnTo>
                  <a:pt x="0" y="657860"/>
                </a:lnTo>
                <a:close/>
              </a:path>
            </a:pathLst>
          </a:custGeom>
          <a:solidFill>
            <a:srgbClr val="E78439"/>
          </a:solidFill>
          <a:ln w="12700" cap="flat">
            <a:noFill/>
            <a:prstDash val="solid"/>
            <a:miter/>
          </a:ln>
        </p:spPr>
        <p:txBody>
          <a:bodyPr lIns="360000"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代码解释器</a:t>
            </a:r>
            <a:endParaRPr kumimoji="0" lang="zh-CN" altLang="en-US" sz="18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8" name="任意形状 49"/>
          <p:cNvSpPr/>
          <p:nvPr/>
        </p:nvSpPr>
        <p:spPr>
          <a:xfrm>
            <a:off x="2911773" y="3200737"/>
            <a:ext cx="864096" cy="55039"/>
          </a:xfrm>
          <a:custGeom>
            <a:avLst/>
            <a:gdLst>
              <a:gd name="connsiteX0" fmla="*/ 571500 w 571500"/>
              <a:gd name="connsiteY0" fmla="*/ 0 h 12700"/>
              <a:gd name="connsiteX1" fmla="*/ 0 w 571500"/>
              <a:gd name="connsiteY1" fmla="*/ 0 h 12700"/>
            </a:gdLst>
            <a:ahLst/>
            <a:cxnLst>
              <a:cxn ang="0">
                <a:pos x="connsiteX0" y="connsiteY0"/>
              </a:cxn>
              <a:cxn ang="0">
                <a:pos x="connsiteX1" y="connsiteY1"/>
              </a:cxn>
            </a:cxnLst>
            <a:rect l="l" t="t" r="r" b="b"/>
            <a:pathLst>
              <a:path w="571500" h="12700">
                <a:moveTo>
                  <a:pt x="571500" y="0"/>
                </a:moveTo>
                <a:lnTo>
                  <a:pt x="0" y="0"/>
                </a:lnTo>
              </a:path>
            </a:pathLst>
          </a:custGeom>
          <a:ln w="15875" cap="flat">
            <a:solidFill>
              <a:srgbClr val="EFEFEF">
                <a:lumMod val="9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9" name="任意形状 48"/>
          <p:cNvSpPr/>
          <p:nvPr/>
        </p:nvSpPr>
        <p:spPr>
          <a:xfrm>
            <a:off x="3139773" y="4000721"/>
            <a:ext cx="636096" cy="45719"/>
          </a:xfrm>
          <a:custGeom>
            <a:avLst/>
            <a:gdLst>
              <a:gd name="connsiteX0" fmla="*/ 290830 w 290829"/>
              <a:gd name="connsiteY0" fmla="*/ 0 h 12700"/>
              <a:gd name="connsiteX1" fmla="*/ 0 w 290829"/>
              <a:gd name="connsiteY1" fmla="*/ 0 h 12700"/>
            </a:gdLst>
            <a:ahLst/>
            <a:cxnLst>
              <a:cxn ang="0">
                <a:pos x="connsiteX0" y="connsiteY0"/>
              </a:cxn>
              <a:cxn ang="0">
                <a:pos x="connsiteX1" y="connsiteY1"/>
              </a:cxn>
            </a:cxnLst>
            <a:rect l="l" t="t" r="r" b="b"/>
            <a:pathLst>
              <a:path w="290829" h="12700">
                <a:moveTo>
                  <a:pt x="290830" y="0"/>
                </a:moveTo>
                <a:lnTo>
                  <a:pt x="0" y="0"/>
                </a:lnTo>
              </a:path>
            </a:pathLst>
          </a:custGeom>
          <a:ln w="15875" cap="flat">
            <a:solidFill>
              <a:srgbClr val="EFEFEF">
                <a:lumMod val="9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10" name="任意形状 47"/>
          <p:cNvSpPr/>
          <p:nvPr/>
        </p:nvSpPr>
        <p:spPr>
          <a:xfrm>
            <a:off x="2839765" y="4785680"/>
            <a:ext cx="936104" cy="45719"/>
          </a:xfrm>
          <a:custGeom>
            <a:avLst/>
            <a:gdLst>
              <a:gd name="connsiteX0" fmla="*/ 571500 w 571500"/>
              <a:gd name="connsiteY0" fmla="*/ 0 h 12700"/>
              <a:gd name="connsiteX1" fmla="*/ 0 w 571500"/>
              <a:gd name="connsiteY1" fmla="*/ 0 h 12700"/>
            </a:gdLst>
            <a:ahLst/>
            <a:cxnLst>
              <a:cxn ang="0">
                <a:pos x="connsiteX0" y="connsiteY0"/>
              </a:cxn>
              <a:cxn ang="0">
                <a:pos x="connsiteX1" y="connsiteY1"/>
              </a:cxn>
            </a:cxnLst>
            <a:rect l="l" t="t" r="r" b="b"/>
            <a:pathLst>
              <a:path w="571500" h="12700">
                <a:moveTo>
                  <a:pt x="571500" y="0"/>
                </a:moveTo>
                <a:lnTo>
                  <a:pt x="0" y="0"/>
                </a:lnTo>
              </a:path>
            </a:pathLst>
          </a:custGeom>
          <a:ln w="15875" cap="flat">
            <a:solidFill>
              <a:schemeClr val="bg2">
                <a:lumMod val="90000"/>
              </a:schemeClr>
            </a:solidFill>
            <a:prstDash val="solid"/>
            <a:miter/>
          </a:ln>
        </p:spPr>
        <p:txBody>
          <a:bodyPr rtlCol="0" anchor="ctr"/>
          <a:lstStyle/>
          <a:p>
            <a:endParaRPr lang="zh-CN" altLang="en-US">
              <a:latin typeface="Alibaba PuHuiTi" pitchFamily="18" charset="-122"/>
              <a:ea typeface="Alibaba PuHuiTi" pitchFamily="18" charset="-122"/>
              <a:cs typeface="Alibaba PuHuiTi" pitchFamily="18" charset="-122"/>
            </a:endParaRPr>
          </a:p>
        </p:txBody>
      </p:sp>
      <p:sp>
        <p:nvSpPr>
          <p:cNvPr id="13" name="任意形状 46"/>
          <p:cNvSpPr/>
          <p:nvPr/>
        </p:nvSpPr>
        <p:spPr>
          <a:xfrm>
            <a:off x="669021" y="2815554"/>
            <a:ext cx="2186940" cy="2186940"/>
          </a:xfrm>
          <a:custGeom>
            <a:avLst/>
            <a:gdLst>
              <a:gd name="connsiteX0" fmla="*/ 2186940 w 2186940"/>
              <a:gd name="connsiteY0" fmla="*/ 1093470 h 2186940"/>
              <a:gd name="connsiteX1" fmla="*/ 1093470 w 2186940"/>
              <a:gd name="connsiteY1" fmla="*/ 2186940 h 2186940"/>
              <a:gd name="connsiteX2" fmla="*/ 0 w 2186940"/>
              <a:gd name="connsiteY2" fmla="*/ 1093470 h 2186940"/>
              <a:gd name="connsiteX3" fmla="*/ 1093470 w 2186940"/>
              <a:gd name="connsiteY3" fmla="*/ 0 h 2186940"/>
              <a:gd name="connsiteX4" fmla="*/ 2186940 w 2186940"/>
              <a:gd name="connsiteY4" fmla="*/ 1093470 h 2186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940" h="2186940">
                <a:moveTo>
                  <a:pt x="2186940" y="1093470"/>
                </a:moveTo>
                <a:cubicBezTo>
                  <a:pt x="2186940" y="1697377"/>
                  <a:pt x="1697377" y="2186940"/>
                  <a:pt x="1093470" y="2186940"/>
                </a:cubicBezTo>
                <a:cubicBezTo>
                  <a:pt x="489563" y="2186940"/>
                  <a:pt x="0" y="1697377"/>
                  <a:pt x="0" y="1093470"/>
                </a:cubicBezTo>
                <a:cubicBezTo>
                  <a:pt x="0" y="489563"/>
                  <a:pt x="489563" y="0"/>
                  <a:pt x="1093470" y="0"/>
                </a:cubicBezTo>
                <a:cubicBezTo>
                  <a:pt x="1697377" y="0"/>
                  <a:pt x="2186940" y="489563"/>
                  <a:pt x="2186940" y="1093470"/>
                </a:cubicBezTo>
                <a:close/>
              </a:path>
            </a:pathLst>
          </a:custGeom>
          <a:noFill/>
          <a:ln w="15875" cap="flat">
            <a:solidFill>
              <a:srgbClr val="FEFFFF"/>
            </a:solidFill>
            <a:prstDash val="dash"/>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15" name="TextBox 161"/>
          <p:cNvSpPr txBox="1"/>
          <p:nvPr/>
        </p:nvSpPr>
        <p:spPr>
          <a:xfrm>
            <a:off x="760728" y="3554445"/>
            <a:ext cx="2003526" cy="892552"/>
          </a:xfrm>
          <a:prstGeom prst="rect">
            <a:avLst/>
          </a:prstGeom>
          <a:noFill/>
        </p:spPr>
        <p:txBody>
          <a:bodyPr wrap="square" rtlCol="0">
            <a:spAutoFit/>
          </a:bodyPr>
          <a:lstStyle/>
          <a:p>
            <a:pPr algn="ctr"/>
            <a:r>
              <a:rPr lang="zh-CN" altLang="en-US" sz="2600" b="1" dirty="0">
                <a:solidFill>
                  <a:srgbClr val="FEFFFF"/>
                </a:solidFill>
                <a:latin typeface="Alibaba PuHuiTi" pitchFamily="18" charset="-122"/>
                <a:ea typeface="Alibaba PuHuiTi" pitchFamily="18" charset="-122"/>
                <a:cs typeface="Alibaba PuHuiTi" pitchFamily="18" charset="-122"/>
              </a:rPr>
              <a:t>实验工具集选择</a:t>
            </a:r>
            <a:endParaRPr lang="id-ID" sz="2600" b="1" dirty="0">
              <a:solidFill>
                <a:srgbClr val="FEFFFF"/>
              </a:solidFill>
              <a:latin typeface="Alibaba PuHuiTi" pitchFamily="18" charset="-122"/>
              <a:ea typeface="Alibaba PuHuiTi" pitchFamily="18" charset="-122"/>
              <a:cs typeface="Alibaba PuHuiTi" pitchFamily="18" charset="-122"/>
            </a:endParaRPr>
          </a:p>
        </p:txBody>
      </p:sp>
      <p:sp>
        <p:nvSpPr>
          <p:cNvPr id="16" name="文本框 15"/>
          <p:cNvSpPr txBox="1"/>
          <p:nvPr/>
        </p:nvSpPr>
        <p:spPr>
          <a:xfrm>
            <a:off x="419992" y="1376580"/>
            <a:ext cx="10801200" cy="646331"/>
          </a:xfrm>
          <a:prstGeom prst="rect">
            <a:avLst/>
          </a:prstGeom>
          <a:noFill/>
        </p:spPr>
        <p:txBody>
          <a:bodyPr wrap="square" rtlCol="0">
            <a:spAutoFit/>
          </a:bodyPr>
          <a:lstStyle/>
          <a:p>
            <a:r>
              <a:rPr lang="zh-CN" altLang="en-US" dirty="0"/>
              <a:t>本研究聚焦于</a:t>
            </a:r>
            <a:r>
              <a:rPr lang="zh-CN" altLang="en-US" b="1" dirty="0"/>
              <a:t>优化基于 </a:t>
            </a:r>
            <a:r>
              <a:rPr lang="en-US" altLang="zh-CN" b="1" dirty="0"/>
              <a:t>LLM </a:t>
            </a:r>
            <a:r>
              <a:rPr lang="zh-CN" altLang="en-US" b="1" dirty="0"/>
              <a:t>的工具使用智能体的训练算法</a:t>
            </a:r>
            <a:r>
              <a:rPr lang="zh-CN" altLang="en-US" dirty="0"/>
              <a:t>。在梳理现有 </a:t>
            </a:r>
            <a:r>
              <a:rPr lang="en-US" altLang="zh-CN" dirty="0"/>
              <a:t>Agentic RL </a:t>
            </a:r>
            <a:r>
              <a:rPr lang="zh-CN" altLang="en-US" dirty="0"/>
              <a:t>研究后，我们选取三种具有代表性的工具，来实证评估 </a:t>
            </a:r>
            <a:r>
              <a:rPr lang="en-US" altLang="zh-CN" dirty="0"/>
              <a:t>ARPO </a:t>
            </a:r>
            <a:r>
              <a:rPr lang="zh-CN" altLang="en-US" dirty="0"/>
              <a:t>的有效性：</a:t>
            </a:r>
            <a:endParaRPr lang="zh-CN" altLang="en-US" dirty="0"/>
          </a:p>
        </p:txBody>
      </p:sp>
      <p:sp>
        <p:nvSpPr>
          <p:cNvPr id="17" name="任意形状 39"/>
          <p:cNvSpPr/>
          <p:nvPr/>
        </p:nvSpPr>
        <p:spPr>
          <a:xfrm>
            <a:off x="6346983" y="2819761"/>
            <a:ext cx="5082539" cy="657859"/>
          </a:xfrm>
          <a:custGeom>
            <a:avLst/>
            <a:gdLst>
              <a:gd name="connsiteX0" fmla="*/ 0 w 5082539"/>
              <a:gd name="connsiteY0" fmla="*/ 0 h 657859"/>
              <a:gd name="connsiteX1" fmla="*/ 5082541 w 5082539"/>
              <a:gd name="connsiteY1" fmla="*/ 0 h 657859"/>
              <a:gd name="connsiteX2" fmla="*/ 5082541 w 5082539"/>
              <a:gd name="connsiteY2" fmla="*/ 657860 h 657859"/>
              <a:gd name="connsiteX3" fmla="*/ 0 w 5082539"/>
              <a:gd name="connsiteY3" fmla="*/ 657860 h 657859"/>
            </a:gdLst>
            <a:ahLst/>
            <a:cxnLst>
              <a:cxn ang="0">
                <a:pos x="connsiteX0" y="connsiteY0"/>
              </a:cxn>
              <a:cxn ang="0">
                <a:pos x="connsiteX1" y="connsiteY1"/>
              </a:cxn>
              <a:cxn ang="0">
                <a:pos x="connsiteX2" y="connsiteY2"/>
              </a:cxn>
              <a:cxn ang="0">
                <a:pos x="connsiteX3" y="connsiteY3"/>
              </a:cxn>
            </a:cxnLst>
            <a:rect l="l" t="t" r="r" b="b"/>
            <a:pathLst>
              <a:path w="5082539" h="657859">
                <a:moveTo>
                  <a:pt x="0" y="0"/>
                </a:moveTo>
                <a:lnTo>
                  <a:pt x="5082541" y="0"/>
                </a:lnTo>
                <a:lnTo>
                  <a:pt x="5082541" y="657860"/>
                </a:lnTo>
                <a:lnTo>
                  <a:pt x="0" y="657860"/>
                </a:lnTo>
                <a:close/>
              </a:path>
            </a:pathLst>
          </a:custGeom>
          <a:solidFill>
            <a:srgbClr val="EFEFEF"/>
          </a:solidFill>
          <a:ln w="1587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18" name="任意形状 40"/>
          <p:cNvSpPr/>
          <p:nvPr/>
        </p:nvSpPr>
        <p:spPr>
          <a:xfrm>
            <a:off x="6346983" y="3680793"/>
            <a:ext cx="5082539" cy="657860"/>
          </a:xfrm>
          <a:custGeom>
            <a:avLst/>
            <a:gdLst>
              <a:gd name="connsiteX0" fmla="*/ 0 w 5082539"/>
              <a:gd name="connsiteY0" fmla="*/ 0 h 657860"/>
              <a:gd name="connsiteX1" fmla="*/ 5082541 w 5082539"/>
              <a:gd name="connsiteY1" fmla="*/ 0 h 657860"/>
              <a:gd name="connsiteX2" fmla="*/ 5082541 w 5082539"/>
              <a:gd name="connsiteY2" fmla="*/ 657860 h 657860"/>
              <a:gd name="connsiteX3" fmla="*/ 0 w 5082539"/>
              <a:gd name="connsiteY3" fmla="*/ 657860 h 657860"/>
            </a:gdLst>
            <a:ahLst/>
            <a:cxnLst>
              <a:cxn ang="0">
                <a:pos x="connsiteX0" y="connsiteY0"/>
              </a:cxn>
              <a:cxn ang="0">
                <a:pos x="connsiteX1" y="connsiteY1"/>
              </a:cxn>
              <a:cxn ang="0">
                <a:pos x="connsiteX2" y="connsiteY2"/>
              </a:cxn>
              <a:cxn ang="0">
                <a:pos x="connsiteX3" y="connsiteY3"/>
              </a:cxn>
            </a:cxnLst>
            <a:rect l="l" t="t" r="r" b="b"/>
            <a:pathLst>
              <a:path w="5082539" h="657860">
                <a:moveTo>
                  <a:pt x="0" y="0"/>
                </a:moveTo>
                <a:lnTo>
                  <a:pt x="5082541" y="0"/>
                </a:lnTo>
                <a:lnTo>
                  <a:pt x="5082541" y="657860"/>
                </a:lnTo>
                <a:lnTo>
                  <a:pt x="0" y="657860"/>
                </a:lnTo>
                <a:close/>
              </a:path>
            </a:pathLst>
          </a:custGeom>
          <a:solidFill>
            <a:srgbClr val="EDA44D">
              <a:alpha val="50000"/>
            </a:srgbClr>
          </a:solidFill>
          <a:ln w="1587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19" name="任意形状 41"/>
          <p:cNvSpPr/>
          <p:nvPr/>
        </p:nvSpPr>
        <p:spPr>
          <a:xfrm>
            <a:off x="6346983" y="4527012"/>
            <a:ext cx="5082539" cy="657860"/>
          </a:xfrm>
          <a:custGeom>
            <a:avLst/>
            <a:gdLst>
              <a:gd name="connsiteX0" fmla="*/ 0 w 5082539"/>
              <a:gd name="connsiteY0" fmla="*/ 0 h 657860"/>
              <a:gd name="connsiteX1" fmla="*/ 5082541 w 5082539"/>
              <a:gd name="connsiteY1" fmla="*/ 0 h 657860"/>
              <a:gd name="connsiteX2" fmla="*/ 5082541 w 5082539"/>
              <a:gd name="connsiteY2" fmla="*/ 657860 h 657860"/>
              <a:gd name="connsiteX3" fmla="*/ 0 w 5082539"/>
              <a:gd name="connsiteY3" fmla="*/ 657860 h 657860"/>
            </a:gdLst>
            <a:ahLst/>
            <a:cxnLst>
              <a:cxn ang="0">
                <a:pos x="connsiteX0" y="connsiteY0"/>
              </a:cxn>
              <a:cxn ang="0">
                <a:pos x="connsiteX1" y="connsiteY1"/>
              </a:cxn>
              <a:cxn ang="0">
                <a:pos x="connsiteX2" y="connsiteY2"/>
              </a:cxn>
              <a:cxn ang="0">
                <a:pos x="connsiteX3" y="connsiteY3"/>
              </a:cxn>
            </a:cxnLst>
            <a:rect l="l" t="t" r="r" b="b"/>
            <a:pathLst>
              <a:path w="5082539" h="657860">
                <a:moveTo>
                  <a:pt x="0" y="0"/>
                </a:moveTo>
                <a:lnTo>
                  <a:pt x="5082541" y="0"/>
                </a:lnTo>
                <a:lnTo>
                  <a:pt x="5082541" y="657860"/>
                </a:lnTo>
                <a:lnTo>
                  <a:pt x="0" y="657860"/>
                </a:lnTo>
                <a:close/>
              </a:path>
            </a:pathLst>
          </a:custGeom>
          <a:solidFill>
            <a:srgbClr val="EFEFEF"/>
          </a:solidFill>
          <a:ln w="1587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20" name="文本框 19"/>
          <p:cNvSpPr txBox="1"/>
          <p:nvPr/>
        </p:nvSpPr>
        <p:spPr>
          <a:xfrm>
            <a:off x="6420807" y="2770495"/>
            <a:ext cx="4861065" cy="737235"/>
          </a:xfrm>
          <a:prstGeom prst="rect">
            <a:avLst/>
          </a:prstGeom>
          <a:noFill/>
          <a:ln>
            <a:noFill/>
          </a:ln>
        </p:spPr>
        <p:txBody>
          <a:bodyPr wrap="square" rtlCol="0">
            <a:spAutoFit/>
          </a:bodyPr>
          <a:lstStyle/>
          <a:p>
            <a:pPr algn="just">
              <a:lnSpc>
                <a:spcPct val="150000"/>
              </a:lnSpc>
              <a:spcAft>
                <a:spcPts val="1000"/>
              </a:spcAft>
            </a:pPr>
            <a:r>
              <a:rPr lang="zh-CN" altLang="en-US" sz="1400" b="1" dirty="0">
                <a:solidFill>
                  <a:srgbClr val="383535"/>
                </a:solidFill>
                <a:latin typeface="Alibaba PuHuiTi" pitchFamily="18" charset="-122"/>
                <a:ea typeface="Alibaba PuHuiTi" pitchFamily="18" charset="-122"/>
                <a:cs typeface="Alibaba PuHuiTi" pitchFamily="18" charset="-122"/>
              </a:rPr>
              <a:t>通过执行网络搜索查询检索相关信息，支持本地搜索及在线网络模式。</a:t>
            </a:r>
            <a:endParaRPr lang="zh-CN" altLang="en-US" sz="1400" b="1" dirty="0">
              <a:solidFill>
                <a:srgbClr val="383535"/>
              </a:solidFill>
              <a:latin typeface="Alibaba PuHuiTi" pitchFamily="18" charset="-122"/>
              <a:ea typeface="Alibaba PuHuiTi" pitchFamily="18" charset="-122"/>
              <a:cs typeface="Alibaba PuHuiTi" pitchFamily="18" charset="-122"/>
            </a:endParaRPr>
          </a:p>
        </p:txBody>
      </p:sp>
      <p:sp>
        <p:nvSpPr>
          <p:cNvPr id="21" name="文本框 20"/>
          <p:cNvSpPr txBox="1"/>
          <p:nvPr/>
        </p:nvSpPr>
        <p:spPr>
          <a:xfrm>
            <a:off x="6420807" y="3626110"/>
            <a:ext cx="4934890" cy="737235"/>
          </a:xfrm>
          <a:prstGeom prst="rect">
            <a:avLst/>
          </a:prstGeom>
          <a:noFill/>
          <a:ln>
            <a:noFill/>
          </a:ln>
        </p:spPr>
        <p:txBody>
          <a:bodyPr wrap="square" rtlCol="0">
            <a:spAutoFit/>
          </a:bodyPr>
          <a:lstStyle/>
          <a:p>
            <a:pPr algn="just">
              <a:lnSpc>
                <a:spcPct val="150000"/>
              </a:lnSpc>
              <a:spcAft>
                <a:spcPts val="1000"/>
              </a:spcAft>
            </a:pPr>
            <a:r>
              <a:rPr lang="zh-CN" altLang="en-US" sz="1400" b="1" dirty="0">
                <a:solidFill>
                  <a:srgbClr val="383535"/>
                </a:solidFill>
                <a:latin typeface="Alibaba PuHuiTi" pitchFamily="18" charset="-122"/>
                <a:ea typeface="Alibaba PuHuiTi" pitchFamily="18" charset="-122"/>
                <a:cs typeface="Alibaba PuHuiTi" pitchFamily="18" charset="-122"/>
              </a:rPr>
              <a:t>访问并解析搜索引擎返回的网页链接，提取并总结关键信息以响应查询。</a:t>
            </a:r>
            <a:endParaRPr lang="zh-CN" altLang="en-US" sz="1400" b="1" dirty="0">
              <a:solidFill>
                <a:srgbClr val="383535"/>
              </a:solidFill>
              <a:latin typeface="Alibaba PuHuiTi" pitchFamily="18" charset="-122"/>
              <a:ea typeface="Alibaba PuHuiTi" pitchFamily="18" charset="-122"/>
              <a:cs typeface="Alibaba PuHuiTi" pitchFamily="18" charset="-122"/>
            </a:endParaRPr>
          </a:p>
        </p:txBody>
      </p:sp>
      <p:sp>
        <p:nvSpPr>
          <p:cNvPr id="22" name="文本框 21"/>
          <p:cNvSpPr txBox="1"/>
          <p:nvPr/>
        </p:nvSpPr>
        <p:spPr>
          <a:xfrm>
            <a:off x="6425395" y="4449215"/>
            <a:ext cx="4934890" cy="737235"/>
          </a:xfrm>
          <a:prstGeom prst="rect">
            <a:avLst/>
          </a:prstGeom>
          <a:noFill/>
          <a:ln>
            <a:noFill/>
          </a:ln>
        </p:spPr>
        <p:txBody>
          <a:bodyPr wrap="square" rtlCol="0">
            <a:spAutoFit/>
          </a:bodyPr>
          <a:lstStyle/>
          <a:p>
            <a:pPr algn="just">
              <a:lnSpc>
                <a:spcPct val="150000"/>
              </a:lnSpc>
              <a:spcAft>
                <a:spcPts val="1000"/>
              </a:spcAft>
            </a:pPr>
            <a:r>
              <a:rPr lang="zh-CN" altLang="en-US" sz="1400" b="1" dirty="0">
                <a:solidFill>
                  <a:srgbClr val="383535"/>
                </a:solidFill>
                <a:latin typeface="Alibaba PuHuiTi" pitchFamily="18" charset="-122"/>
                <a:ea typeface="Alibaba PuHuiTi" pitchFamily="18" charset="-122"/>
                <a:cs typeface="Alibaba PuHuiTi" pitchFamily="18" charset="-122"/>
              </a:rPr>
              <a:t>自动执行 </a:t>
            </a:r>
            <a:r>
              <a:rPr lang="en-US" altLang="zh-CN" sz="1400" b="1" dirty="0">
                <a:solidFill>
                  <a:srgbClr val="383535"/>
                </a:solidFill>
                <a:latin typeface="Alibaba PuHuiTi" pitchFamily="18" charset="-122"/>
                <a:ea typeface="Alibaba PuHuiTi" pitchFamily="18" charset="-122"/>
                <a:cs typeface="Alibaba PuHuiTi" pitchFamily="18" charset="-122"/>
              </a:rPr>
              <a:t>LLM </a:t>
            </a:r>
            <a:r>
              <a:rPr lang="zh-CN" altLang="en-US" sz="1400" b="1" dirty="0">
                <a:solidFill>
                  <a:srgbClr val="383535"/>
                </a:solidFill>
                <a:latin typeface="Alibaba PuHuiTi" pitchFamily="18" charset="-122"/>
                <a:ea typeface="Alibaba PuHuiTi" pitchFamily="18" charset="-122"/>
                <a:cs typeface="Alibaba PuHuiTi" pitchFamily="18" charset="-122"/>
              </a:rPr>
              <a:t>生成的代码，若执行成功则返回结果，否则返回编译错误信息。</a:t>
            </a:r>
            <a:endParaRPr lang="zh-CN" altLang="en-US" sz="1400" b="1" dirty="0">
              <a:solidFill>
                <a:srgbClr val="383535"/>
              </a:solidFill>
              <a:latin typeface="Alibaba PuHuiTi" pitchFamily="18" charset="-122"/>
              <a:ea typeface="Alibaba PuHuiTi" pitchFamily="18" charset="-122"/>
              <a:cs typeface="Alibaba PuHuiTi" pitchFamily="18" charset="-122"/>
            </a:endParaRPr>
          </a:p>
        </p:txBody>
      </p:sp>
      <p:sp>
        <p:nvSpPr>
          <p:cNvPr id="23" name="任意形状 44"/>
          <p:cNvSpPr/>
          <p:nvPr/>
        </p:nvSpPr>
        <p:spPr>
          <a:xfrm>
            <a:off x="160796" y="2297633"/>
            <a:ext cx="3331210" cy="3271617"/>
          </a:xfrm>
          <a:custGeom>
            <a:avLst/>
            <a:gdLst>
              <a:gd name="connsiteX0" fmla="*/ 3331210 w 3331210"/>
              <a:gd name="connsiteY0" fmla="*/ 0 h 3329940"/>
              <a:gd name="connsiteX1" fmla="*/ 1664970 w 3331210"/>
              <a:gd name="connsiteY1" fmla="*/ 0 h 3329940"/>
              <a:gd name="connsiteX2" fmla="*/ 0 w 3331210"/>
              <a:gd name="connsiteY2" fmla="*/ 1664970 h 3329940"/>
              <a:gd name="connsiteX3" fmla="*/ 1664970 w 3331210"/>
              <a:gd name="connsiteY3" fmla="*/ 3329940 h 3329940"/>
              <a:gd name="connsiteX4" fmla="*/ 3331210 w 3331210"/>
              <a:gd name="connsiteY4" fmla="*/ 3329940 h 3329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1210" h="3329940">
                <a:moveTo>
                  <a:pt x="3331210" y="0"/>
                </a:moveTo>
                <a:cubicBezTo>
                  <a:pt x="3331210" y="0"/>
                  <a:pt x="1738630" y="0"/>
                  <a:pt x="1664970" y="0"/>
                </a:cubicBezTo>
                <a:cubicBezTo>
                  <a:pt x="745490" y="0"/>
                  <a:pt x="0" y="745490"/>
                  <a:pt x="0" y="1664970"/>
                </a:cubicBezTo>
                <a:cubicBezTo>
                  <a:pt x="0" y="2584450"/>
                  <a:pt x="745490" y="3329940"/>
                  <a:pt x="1664970" y="3329940"/>
                </a:cubicBezTo>
                <a:lnTo>
                  <a:pt x="3331210" y="3329940"/>
                </a:lnTo>
              </a:path>
            </a:pathLst>
          </a:custGeom>
          <a:noFill/>
          <a:ln w="15875" cap="flat">
            <a:solidFill>
              <a:srgbClr val="EFEFEF">
                <a:lumMod val="9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473075" y="6189335"/>
            <a:ext cx="11268710" cy="388746"/>
          </a:xfrm>
          <a:prstGeom prst="rect">
            <a:avLst/>
          </a:prstGeom>
          <a:solidFill>
            <a:schemeClr val="tx2">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形状 13"/>
          <p:cNvSpPr/>
          <p:nvPr>
            <p:custDataLst>
              <p:tags r:id="rId1"/>
            </p:custDataLst>
          </p:nvPr>
        </p:nvSpPr>
        <p:spPr>
          <a:xfrm>
            <a:off x="3374352" y="3882844"/>
            <a:ext cx="2616200" cy="2093868"/>
          </a:xfrm>
          <a:custGeom>
            <a:avLst/>
            <a:gdLst>
              <a:gd name="connsiteX0" fmla="*/ 0 w 2616200"/>
              <a:gd name="connsiteY0" fmla="*/ 0 h 1553210"/>
              <a:gd name="connsiteX1" fmla="*/ 2616200 w 2616200"/>
              <a:gd name="connsiteY1" fmla="*/ 0 h 1553210"/>
              <a:gd name="connsiteX2" fmla="*/ 2616200 w 2616200"/>
              <a:gd name="connsiteY2" fmla="*/ 1553210 h 1553210"/>
              <a:gd name="connsiteX3" fmla="*/ 0 w 2616200"/>
              <a:gd name="connsiteY3" fmla="*/ 1553210 h 1553210"/>
            </a:gdLst>
            <a:ahLst/>
            <a:cxnLst>
              <a:cxn ang="0">
                <a:pos x="connsiteX0" y="connsiteY0"/>
              </a:cxn>
              <a:cxn ang="0">
                <a:pos x="connsiteX1" y="connsiteY1"/>
              </a:cxn>
              <a:cxn ang="0">
                <a:pos x="connsiteX2" y="connsiteY2"/>
              </a:cxn>
              <a:cxn ang="0">
                <a:pos x="connsiteX3" y="connsiteY3"/>
              </a:cxn>
            </a:cxnLst>
            <a:rect l="l" t="t" r="r" b="b"/>
            <a:pathLst>
              <a:path w="2616200" h="1553210">
                <a:moveTo>
                  <a:pt x="0" y="0"/>
                </a:moveTo>
                <a:lnTo>
                  <a:pt x="2616200" y="0"/>
                </a:lnTo>
                <a:lnTo>
                  <a:pt x="2616200" y="1553210"/>
                </a:lnTo>
                <a:lnTo>
                  <a:pt x="0" y="1553210"/>
                </a:lnTo>
                <a:close/>
              </a:path>
            </a:pathLst>
          </a:custGeom>
          <a:solidFill>
            <a:srgbClr val="EFEFEF"/>
          </a:soli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25" name="任意形状 11"/>
          <p:cNvSpPr/>
          <p:nvPr>
            <p:custDataLst>
              <p:tags r:id="rId2"/>
            </p:custDataLst>
          </p:nvPr>
        </p:nvSpPr>
        <p:spPr>
          <a:xfrm>
            <a:off x="487324" y="3882844"/>
            <a:ext cx="2616200" cy="2093868"/>
          </a:xfrm>
          <a:custGeom>
            <a:avLst/>
            <a:gdLst>
              <a:gd name="connsiteX0" fmla="*/ 0 w 2616200"/>
              <a:gd name="connsiteY0" fmla="*/ 0 h 1553210"/>
              <a:gd name="connsiteX1" fmla="*/ 2616200 w 2616200"/>
              <a:gd name="connsiteY1" fmla="*/ 0 h 1553210"/>
              <a:gd name="connsiteX2" fmla="*/ 2616200 w 2616200"/>
              <a:gd name="connsiteY2" fmla="*/ 1553210 h 1553210"/>
              <a:gd name="connsiteX3" fmla="*/ 0 w 2616200"/>
              <a:gd name="connsiteY3" fmla="*/ 1553210 h 1553210"/>
            </a:gdLst>
            <a:ahLst/>
            <a:cxnLst>
              <a:cxn ang="0">
                <a:pos x="connsiteX0" y="connsiteY0"/>
              </a:cxn>
              <a:cxn ang="0">
                <a:pos x="connsiteX1" y="connsiteY1"/>
              </a:cxn>
              <a:cxn ang="0">
                <a:pos x="connsiteX2" y="connsiteY2"/>
              </a:cxn>
              <a:cxn ang="0">
                <a:pos x="connsiteX3" y="connsiteY3"/>
              </a:cxn>
            </a:cxnLst>
            <a:rect l="l" t="t" r="r" b="b"/>
            <a:pathLst>
              <a:path w="2616200" h="1553210">
                <a:moveTo>
                  <a:pt x="0" y="0"/>
                </a:moveTo>
                <a:lnTo>
                  <a:pt x="2616200" y="0"/>
                </a:lnTo>
                <a:lnTo>
                  <a:pt x="2616200" y="1553210"/>
                </a:lnTo>
                <a:lnTo>
                  <a:pt x="0" y="1553210"/>
                </a:lnTo>
                <a:close/>
              </a:path>
            </a:pathLst>
          </a:custGeom>
          <a:solidFill>
            <a:srgbClr val="EFEFEF"/>
          </a:soli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11" name="标题 10"/>
          <p:cNvSpPr>
            <a:spLocks noGrp="1"/>
          </p:cNvSpPr>
          <p:nvPr>
            <p:ph type="title"/>
          </p:nvPr>
        </p:nvSpPr>
        <p:spPr/>
        <p:txBody>
          <a:bodyPr>
            <a:normAutofit/>
          </a:bodyPr>
          <a:lstStyle/>
          <a:p>
            <a:pPr marL="0" marR="0" algn="l">
              <a:lnSpc>
                <a:spcPct val="120000"/>
              </a:lnSpc>
              <a:spcBef>
                <a:spcPts val="0"/>
              </a:spcBef>
              <a:spcAft>
                <a:spcPts val="0"/>
              </a:spcAft>
            </a:pPr>
            <a:r>
              <a:rPr lang="en-US" sz="2800">
                <a:solidFill>
                  <a:srgbClr val="000000"/>
                </a:solidFill>
                <a:latin typeface="Times New Roman" panose="02020503050405090304"/>
                <a:ea typeface="Times New Roman" panose="02020503050405090304"/>
                <a:cs typeface="Times New Roman" panose="02020503050405090304"/>
                <a:sym typeface="Times New Roman" panose="02020503050405090304"/>
              </a:rPr>
              <a:t>Entropy-based Adaptive Rollout </a:t>
            </a:r>
            <a:r>
              <a:rPr lang="en-US" sz="2800">
                <a:solidFill>
                  <a:srgbClr val="000000"/>
                </a:solidFill>
                <a:latin typeface="黑体"/>
                <a:ea typeface="黑体"/>
                <a:cs typeface="黑体"/>
                <a:sym typeface="黑体"/>
              </a:rPr>
              <a:t>算法</a:t>
            </a:r>
            <a:endParaRPr lang="zh-CN" altLang="en-US" sz="2800" b="1" kern="0" dirty="0">
              <a:latin typeface="Times New Roman" panose="02020503050405090304" pitchFamily="18" charset="0"/>
              <a:ea typeface="Cambria Math" panose="02040503050406030204" pitchFamily="18" charset="0"/>
              <a:cs typeface="Times New Roman" panose="02020503050405090304" pitchFamily="18" charset="0"/>
            </a:endParaRPr>
          </a:p>
        </p:txBody>
      </p:sp>
      <p:sp>
        <p:nvSpPr>
          <p:cNvPr id="4" name="AutoShape 4"/>
          <p:cNvSpPr/>
          <p:nvPr/>
        </p:nvSpPr>
        <p:spPr>
          <a:xfrm>
            <a:off x="1889442" y="5943121"/>
            <a:ext cx="11894185" cy="741039"/>
          </a:xfrm>
          <a:prstGeom prst="rect">
            <a:avLst/>
          </a:prstGeom>
          <a:noFill/>
          <a:ln w="12700">
            <a:noFill/>
            <a:prstDash val="solid"/>
          </a:ln>
        </p:spPr>
        <p:txBody>
          <a:bodyPr lIns="91440" tIns="45720" rIns="91440" bIns="45720" rtlCol="0" anchor="t"/>
          <a:lstStyle/>
          <a:p>
            <a:pPr indent="0" algn="l">
              <a:lnSpc>
                <a:spcPct val="100000"/>
              </a:lnSpc>
            </a:pPr>
            <a:endParaRPr lang="en-US" sz="1800" b="0" i="0" u="none" strike="noStrike" dirty="0">
              <a:solidFill>
                <a:srgbClr val="000000"/>
              </a:solidFill>
              <a:latin typeface="微软雅黑"/>
              <a:ea typeface="微软雅黑"/>
              <a:cs typeface="微软雅黑"/>
              <a:sym typeface="微软雅黑"/>
            </a:endParaRPr>
          </a:p>
          <a:p>
            <a:pPr indent="0" algn="l">
              <a:lnSpc>
                <a:spcPct val="100000"/>
              </a:lnSpc>
            </a:pPr>
            <a:r>
              <a:rPr lang="en-US" sz="1800" b="1" i="0" u="none" strike="noStrike" dirty="0" err="1">
                <a:solidFill>
                  <a:srgbClr val="000000"/>
                </a:solidFill>
                <a:latin typeface="微软雅黑"/>
                <a:ea typeface="微软雅黑"/>
                <a:cs typeface="微软雅黑"/>
                <a:sym typeface="微软雅黑"/>
              </a:rPr>
              <a:t>算法优势：</a:t>
            </a:r>
            <a:r>
              <a:rPr lang="en-US" sz="1800" b="0" i="0" u="none" strike="noStrike" dirty="0" err="1">
                <a:solidFill>
                  <a:srgbClr val="000000"/>
                </a:solidFill>
                <a:latin typeface="微软雅黑"/>
                <a:ea typeface="微软雅黑"/>
                <a:cs typeface="微软雅黑"/>
                <a:sym typeface="微软雅黑"/>
              </a:rPr>
              <a:t>将Rollout</a:t>
            </a:r>
            <a:r>
              <a:rPr lang="zh-CN" altLang="en-US" sz="1800" b="0" i="0" u="none" strike="noStrike" dirty="0">
                <a:solidFill>
                  <a:srgbClr val="000000"/>
                </a:solidFill>
                <a:latin typeface="微软雅黑"/>
                <a:ea typeface="微软雅黑"/>
                <a:cs typeface="微软雅黑"/>
                <a:sym typeface="微软雅黑"/>
              </a:rPr>
              <a:t>的</a:t>
            </a:r>
            <a:r>
              <a:rPr lang="en-US" sz="1800" b="0" i="0" u="none" strike="noStrike" dirty="0" err="1">
                <a:solidFill>
                  <a:srgbClr val="000000"/>
                </a:solidFill>
                <a:latin typeface="微软雅黑"/>
                <a:ea typeface="微软雅黑"/>
                <a:cs typeface="微软雅黑"/>
                <a:sym typeface="微软雅黑"/>
              </a:rPr>
              <a:t>计算复杂度</a:t>
            </a:r>
            <a:r>
              <a:rPr lang="en-US" sz="1800" b="0" i="0" u="none" strike="noStrike" dirty="0" err="1">
                <a:solidFill>
                  <a:srgbClr val="C00000"/>
                </a:solidFill>
                <a:latin typeface="微软雅黑"/>
                <a:ea typeface="微软雅黑"/>
                <a:cs typeface="微软雅黑"/>
                <a:sym typeface="微软雅黑"/>
              </a:rPr>
              <a:t>从传统的</a:t>
            </a:r>
            <a:r>
              <a:rPr lang="en-US" sz="1800" b="0" i="0" u="none" strike="noStrike" dirty="0" err="1">
                <a:solidFill>
                  <a:srgbClr val="C00000"/>
                </a:solidFill>
                <a:latin typeface="Times New Roman" panose="02020503050405090304"/>
                <a:ea typeface="Times New Roman" panose="02020503050405090304"/>
                <a:cs typeface="Times New Roman" panose="02020503050405090304"/>
                <a:sym typeface="Times New Roman" panose="02020503050405090304"/>
              </a:rPr>
              <a:t>O</a:t>
            </a:r>
            <a:r>
              <a:rPr lang="en-US" sz="1800" b="0" i="0" u="none" strike="noStrike" dirty="0">
                <a:solidFill>
                  <a:srgbClr val="C00000"/>
                </a:solidFill>
                <a:latin typeface="Times New Roman" panose="02020503050405090304"/>
                <a:ea typeface="Times New Roman" panose="02020503050405090304"/>
                <a:cs typeface="Times New Roman" panose="02020503050405090304"/>
                <a:sym typeface="Times New Roman" panose="02020503050405090304"/>
              </a:rPr>
              <a:t>(N^2)</a:t>
            </a:r>
            <a:r>
              <a:rPr lang="en-US" sz="1800" b="0" i="0" u="none" strike="noStrike" dirty="0" err="1">
                <a:solidFill>
                  <a:srgbClr val="C00000"/>
                </a:solidFill>
                <a:latin typeface="微软雅黑"/>
                <a:ea typeface="微软雅黑"/>
                <a:cs typeface="微软雅黑"/>
                <a:sym typeface="微软雅黑"/>
              </a:rPr>
              <a:t>降低到</a:t>
            </a:r>
            <a:r>
              <a:rPr lang="en-US" sz="1800" b="0" i="0" u="none" strike="noStrike" dirty="0" err="1">
                <a:solidFill>
                  <a:srgbClr val="C00000"/>
                </a:solidFill>
                <a:latin typeface="Times New Roman" panose="02020503050405090304"/>
                <a:ea typeface="Times New Roman" panose="02020503050405090304"/>
                <a:cs typeface="Times New Roman" panose="02020503050405090304"/>
                <a:sym typeface="Times New Roman" panose="02020503050405090304"/>
              </a:rPr>
              <a:t>O</a:t>
            </a:r>
            <a:r>
              <a:rPr lang="en-US" sz="1800" b="0" i="0" u="none" strike="noStrike" dirty="0">
                <a:solidFill>
                  <a:srgbClr val="C00000"/>
                </a:solidFill>
                <a:latin typeface="Times New Roman" panose="02020503050405090304"/>
                <a:ea typeface="Times New Roman" panose="02020503050405090304"/>
                <a:cs typeface="Times New Roman" panose="02020503050405090304"/>
                <a:sym typeface="Times New Roman" panose="02020503050405090304"/>
              </a:rPr>
              <a:t>(N log N)</a:t>
            </a:r>
            <a:r>
              <a:rPr lang="en-US" sz="1800" b="0" i="0" u="none" strike="noStrike" dirty="0" err="1">
                <a:solidFill>
                  <a:srgbClr val="C00000"/>
                </a:solidFill>
                <a:latin typeface="微软雅黑"/>
                <a:ea typeface="微软雅黑"/>
                <a:cs typeface="微软雅黑"/>
                <a:sym typeface="微软雅黑"/>
              </a:rPr>
              <a:t>到</a:t>
            </a:r>
            <a:r>
              <a:rPr lang="en-US" sz="1800" b="0" i="0" u="none" strike="noStrike" dirty="0" err="1">
                <a:solidFill>
                  <a:srgbClr val="C00000"/>
                </a:solidFill>
                <a:latin typeface="Times New Roman" panose="02020503050405090304"/>
                <a:ea typeface="Times New Roman" panose="02020503050405090304"/>
                <a:cs typeface="Times New Roman" panose="02020503050405090304"/>
                <a:sym typeface="Times New Roman" panose="02020503050405090304"/>
              </a:rPr>
              <a:t>O</a:t>
            </a:r>
            <a:r>
              <a:rPr lang="en-US" sz="1800" b="0" i="0" u="none" strike="noStrike" dirty="0">
                <a:solidFill>
                  <a:srgbClr val="C00000"/>
                </a:solidFill>
                <a:latin typeface="Times New Roman" panose="02020503050405090304"/>
                <a:ea typeface="Times New Roman" panose="02020503050405090304"/>
                <a:cs typeface="Times New Roman" panose="02020503050405090304"/>
                <a:sym typeface="Times New Roman" panose="02020503050405090304"/>
              </a:rPr>
              <a:t>(N^2)</a:t>
            </a:r>
            <a:r>
              <a:rPr lang="en-US" sz="1800" b="0" i="0" u="none" strike="noStrike" dirty="0" err="1">
                <a:solidFill>
                  <a:srgbClr val="C00000"/>
                </a:solidFill>
                <a:latin typeface="微软雅黑"/>
                <a:ea typeface="微软雅黑"/>
                <a:cs typeface="微软雅黑"/>
                <a:sym typeface="微软雅黑"/>
              </a:rPr>
              <a:t>之间</a:t>
            </a:r>
            <a:r>
              <a:rPr lang="en-US" sz="1800" b="0" i="0" u="none" strike="noStrike" dirty="0">
                <a:solidFill>
                  <a:srgbClr val="000000"/>
                </a:solidFill>
                <a:latin typeface="微软雅黑"/>
                <a:ea typeface="微软雅黑"/>
                <a:cs typeface="微软雅黑"/>
                <a:sym typeface="微软雅黑"/>
              </a:rPr>
              <a:t>。</a:t>
            </a:r>
            <a:endParaRPr lang="en-US" sz="1800" b="0" i="0" u="none" strike="noStrike" dirty="0">
              <a:solidFill>
                <a:srgbClr val="000000"/>
              </a:solidFill>
              <a:latin typeface="微软雅黑"/>
              <a:ea typeface="微软雅黑"/>
              <a:cs typeface="微软雅黑"/>
              <a:sym typeface="微软雅黑"/>
            </a:endParaRPr>
          </a:p>
          <a:p>
            <a:pPr indent="0" algn="l">
              <a:lnSpc>
                <a:spcPct val="100000"/>
              </a:lnSpc>
            </a:pPr>
            <a:endParaRPr lang="en-US" sz="1800" b="0" i="0" u="none" strike="noStrike" dirty="0">
              <a:solidFill>
                <a:srgbClr val="000000"/>
              </a:solidFill>
              <a:latin typeface="微软雅黑"/>
              <a:ea typeface="微软雅黑"/>
              <a:cs typeface="微软雅黑"/>
              <a:sym typeface="微软雅黑"/>
            </a:endParaRPr>
          </a:p>
        </p:txBody>
      </p:sp>
      <p:pic>
        <p:nvPicPr>
          <p:cNvPr id="3" name="334E55B0-647D-440b-865C-3EC943EB4CBC-1" descr="wpsoffice"/>
          <p:cNvPicPr>
            <a:picLocks noChangeAspect="1"/>
          </p:cNvPicPr>
          <p:nvPr>
            <p:custDataLst>
              <p:tags r:id="rId3"/>
            </p:custDataLst>
          </p:nvPr>
        </p:nvPicPr>
        <p:blipFill>
          <a:blip r:embed="rId4"/>
          <a:stretch>
            <a:fillRect/>
          </a:stretch>
        </p:blipFill>
        <p:spPr>
          <a:xfrm>
            <a:off x="1255257" y="5724719"/>
            <a:ext cx="1039508" cy="177300"/>
          </a:xfrm>
          <a:prstGeom prst="rect">
            <a:avLst/>
          </a:prstGeom>
        </p:spPr>
      </p:pic>
      <p:pic>
        <p:nvPicPr>
          <p:cNvPr id="5" name="334E55B0-647D-440b-865C-3EC943EB4CBC-2" descr="wpsoffice"/>
          <p:cNvPicPr>
            <a:picLocks noChangeAspect="1"/>
          </p:cNvPicPr>
          <p:nvPr>
            <p:custDataLst>
              <p:tags r:id="rId5"/>
            </p:custDataLst>
          </p:nvPr>
        </p:nvPicPr>
        <p:blipFill>
          <a:blip r:embed="rId6"/>
          <a:stretch>
            <a:fillRect/>
          </a:stretch>
        </p:blipFill>
        <p:spPr>
          <a:xfrm>
            <a:off x="4351020" y="4924425"/>
            <a:ext cx="895985" cy="212090"/>
          </a:xfrm>
          <a:prstGeom prst="rect">
            <a:avLst/>
          </a:prstGeom>
        </p:spPr>
      </p:pic>
      <p:pic>
        <p:nvPicPr>
          <p:cNvPr id="7" name="图片 6"/>
          <p:cNvPicPr>
            <a:picLocks noChangeAspect="1"/>
          </p:cNvPicPr>
          <p:nvPr/>
        </p:nvPicPr>
        <p:blipFill>
          <a:blip r:embed="rId7"/>
          <a:stretch>
            <a:fillRect/>
          </a:stretch>
        </p:blipFill>
        <p:spPr>
          <a:xfrm>
            <a:off x="1111885" y="1036955"/>
            <a:ext cx="9923145" cy="2127250"/>
          </a:xfrm>
          <a:prstGeom prst="rect">
            <a:avLst/>
          </a:prstGeom>
        </p:spPr>
      </p:pic>
      <p:pic>
        <p:nvPicPr>
          <p:cNvPr id="8" name="图片 7"/>
          <p:cNvPicPr>
            <a:picLocks noChangeAspect="1"/>
          </p:cNvPicPr>
          <p:nvPr>
            <p:custDataLst>
              <p:tags r:id="rId8"/>
            </p:custDataLst>
          </p:nvPr>
        </p:nvPicPr>
        <p:blipFill>
          <a:blip r:embed="rId9"/>
          <a:stretch>
            <a:fillRect/>
          </a:stretch>
        </p:blipFill>
        <p:spPr>
          <a:xfrm>
            <a:off x="3559175" y="5580380"/>
            <a:ext cx="2369185" cy="260985"/>
          </a:xfrm>
          <a:prstGeom prst="rect">
            <a:avLst/>
          </a:prstGeom>
        </p:spPr>
      </p:pic>
      <p:sp>
        <p:nvSpPr>
          <p:cNvPr id="23" name="任意形状 9"/>
          <p:cNvSpPr/>
          <p:nvPr>
            <p:custDataLst>
              <p:tags r:id="rId10"/>
            </p:custDataLst>
          </p:nvPr>
        </p:nvSpPr>
        <p:spPr>
          <a:xfrm>
            <a:off x="493674" y="3176725"/>
            <a:ext cx="11268710" cy="593090"/>
          </a:xfrm>
          <a:custGeom>
            <a:avLst/>
            <a:gdLst>
              <a:gd name="connsiteX0" fmla="*/ 11268710 w 11268710"/>
              <a:gd name="connsiteY0" fmla="*/ 297180 h 593090"/>
              <a:gd name="connsiteX1" fmla="*/ 11014710 w 11268710"/>
              <a:gd name="connsiteY1" fmla="*/ 0 h 593090"/>
              <a:gd name="connsiteX2" fmla="*/ 11014710 w 11268710"/>
              <a:gd name="connsiteY2" fmla="*/ 165100 h 593090"/>
              <a:gd name="connsiteX3" fmla="*/ 0 w 11268710"/>
              <a:gd name="connsiteY3" fmla="*/ 165100 h 593090"/>
              <a:gd name="connsiteX4" fmla="*/ 0 w 11268710"/>
              <a:gd name="connsiteY4" fmla="*/ 429260 h 593090"/>
              <a:gd name="connsiteX5" fmla="*/ 11014710 w 11268710"/>
              <a:gd name="connsiteY5" fmla="*/ 429260 h 593090"/>
              <a:gd name="connsiteX6" fmla="*/ 11014710 w 11268710"/>
              <a:gd name="connsiteY6" fmla="*/ 593090 h 59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8710" h="593090">
                <a:moveTo>
                  <a:pt x="11268710" y="297180"/>
                </a:moveTo>
                <a:lnTo>
                  <a:pt x="11014710" y="0"/>
                </a:lnTo>
                <a:lnTo>
                  <a:pt x="11014710" y="165100"/>
                </a:lnTo>
                <a:lnTo>
                  <a:pt x="0" y="165100"/>
                </a:lnTo>
                <a:lnTo>
                  <a:pt x="0" y="429260"/>
                </a:lnTo>
                <a:lnTo>
                  <a:pt x="11014710" y="429260"/>
                </a:lnTo>
                <a:lnTo>
                  <a:pt x="11014710" y="593090"/>
                </a:lnTo>
                <a:close/>
              </a:path>
            </a:pathLst>
          </a:custGeom>
          <a:solidFill>
            <a:srgbClr val="EFEFEF"/>
          </a:soli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24" name="任意形状 10"/>
          <p:cNvSpPr/>
          <p:nvPr>
            <p:custDataLst>
              <p:tags r:id="rId11"/>
            </p:custDataLst>
          </p:nvPr>
        </p:nvSpPr>
        <p:spPr>
          <a:xfrm>
            <a:off x="1505865" y="3176726"/>
            <a:ext cx="579120" cy="579120"/>
          </a:xfrm>
          <a:custGeom>
            <a:avLst/>
            <a:gdLst>
              <a:gd name="connsiteX0" fmla="*/ 579120 w 579120"/>
              <a:gd name="connsiteY0" fmla="*/ 289560 h 579120"/>
              <a:gd name="connsiteX1" fmla="*/ 289560 w 579120"/>
              <a:gd name="connsiteY1" fmla="*/ 579120 h 579120"/>
              <a:gd name="connsiteX2" fmla="*/ 0 w 579120"/>
              <a:gd name="connsiteY2" fmla="*/ 289560 h 579120"/>
              <a:gd name="connsiteX3" fmla="*/ 289560 w 579120"/>
              <a:gd name="connsiteY3" fmla="*/ 0 h 579120"/>
              <a:gd name="connsiteX4" fmla="*/ 579120 w 57912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579120">
                <a:moveTo>
                  <a:pt x="579120" y="289560"/>
                </a:moveTo>
                <a:cubicBezTo>
                  <a:pt x="579120" y="449480"/>
                  <a:pt x="449480" y="579120"/>
                  <a:pt x="289560" y="579120"/>
                </a:cubicBezTo>
                <a:cubicBezTo>
                  <a:pt x="129640" y="579120"/>
                  <a:pt x="0" y="449480"/>
                  <a:pt x="0" y="289560"/>
                </a:cubicBezTo>
                <a:cubicBezTo>
                  <a:pt x="0" y="129640"/>
                  <a:pt x="129640" y="0"/>
                  <a:pt x="289560" y="0"/>
                </a:cubicBezTo>
                <a:cubicBezTo>
                  <a:pt x="449479" y="0"/>
                  <a:pt x="579120" y="129640"/>
                  <a:pt x="579120" y="289560"/>
                </a:cubicBezTo>
                <a:close/>
              </a:path>
            </a:pathLst>
          </a:custGeom>
          <a:solidFill>
            <a:srgbClr val="842423"/>
          </a:solidFill>
          <a:ln w="1270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1</a:t>
            </a:r>
            <a:endParaRPr kumimoji="0" lang="zh-CN" altLang="en-US" sz="14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26" name="任意形状 12"/>
          <p:cNvSpPr/>
          <p:nvPr>
            <p:custDataLst>
              <p:tags r:id="rId12"/>
            </p:custDataLst>
          </p:nvPr>
        </p:nvSpPr>
        <p:spPr>
          <a:xfrm>
            <a:off x="4392575" y="3176726"/>
            <a:ext cx="579120" cy="579120"/>
          </a:xfrm>
          <a:custGeom>
            <a:avLst/>
            <a:gdLst>
              <a:gd name="connsiteX0" fmla="*/ 579120 w 579120"/>
              <a:gd name="connsiteY0" fmla="*/ 289560 h 579120"/>
              <a:gd name="connsiteX1" fmla="*/ 289560 w 579120"/>
              <a:gd name="connsiteY1" fmla="*/ 579120 h 579120"/>
              <a:gd name="connsiteX2" fmla="*/ 0 w 579120"/>
              <a:gd name="connsiteY2" fmla="*/ 289560 h 579120"/>
              <a:gd name="connsiteX3" fmla="*/ 289560 w 579120"/>
              <a:gd name="connsiteY3" fmla="*/ 0 h 579120"/>
              <a:gd name="connsiteX4" fmla="*/ 579120 w 57912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579120">
                <a:moveTo>
                  <a:pt x="579120" y="289560"/>
                </a:moveTo>
                <a:cubicBezTo>
                  <a:pt x="579120" y="449480"/>
                  <a:pt x="449480" y="579120"/>
                  <a:pt x="289560" y="579120"/>
                </a:cubicBezTo>
                <a:cubicBezTo>
                  <a:pt x="129641" y="579120"/>
                  <a:pt x="0" y="449480"/>
                  <a:pt x="0" y="289560"/>
                </a:cubicBezTo>
                <a:cubicBezTo>
                  <a:pt x="0" y="129640"/>
                  <a:pt x="129641" y="0"/>
                  <a:pt x="289560" y="0"/>
                </a:cubicBezTo>
                <a:cubicBezTo>
                  <a:pt x="449480" y="0"/>
                  <a:pt x="579120" y="129640"/>
                  <a:pt x="579120" y="289560"/>
                </a:cubicBezTo>
                <a:close/>
              </a:path>
            </a:pathLst>
          </a:custGeom>
          <a:solidFill>
            <a:srgbClr val="B34335"/>
          </a:solidFill>
          <a:ln w="1270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2</a:t>
            </a:r>
            <a:endParaRPr kumimoji="0" lang="zh-CN" altLang="en-US" sz="14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28" name="任意形状 14"/>
          <p:cNvSpPr/>
          <p:nvPr>
            <p:custDataLst>
              <p:tags r:id="rId13"/>
            </p:custDataLst>
          </p:nvPr>
        </p:nvSpPr>
        <p:spPr>
          <a:xfrm>
            <a:off x="7278015" y="3176726"/>
            <a:ext cx="579119" cy="579120"/>
          </a:xfrm>
          <a:custGeom>
            <a:avLst/>
            <a:gdLst>
              <a:gd name="connsiteX0" fmla="*/ 579120 w 579119"/>
              <a:gd name="connsiteY0" fmla="*/ 289560 h 579120"/>
              <a:gd name="connsiteX1" fmla="*/ 289560 w 579119"/>
              <a:gd name="connsiteY1" fmla="*/ 579120 h 579120"/>
              <a:gd name="connsiteX2" fmla="*/ 1 w 579119"/>
              <a:gd name="connsiteY2" fmla="*/ 289560 h 579120"/>
              <a:gd name="connsiteX3" fmla="*/ 289560 w 579119"/>
              <a:gd name="connsiteY3" fmla="*/ 0 h 579120"/>
              <a:gd name="connsiteX4" fmla="*/ 579120 w 579119"/>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19" h="579120">
                <a:moveTo>
                  <a:pt x="579120" y="289560"/>
                </a:moveTo>
                <a:cubicBezTo>
                  <a:pt x="579120" y="449480"/>
                  <a:pt x="449480" y="579120"/>
                  <a:pt x="289560" y="579120"/>
                </a:cubicBezTo>
                <a:cubicBezTo>
                  <a:pt x="129641" y="579120"/>
                  <a:pt x="1" y="449480"/>
                  <a:pt x="1" y="289560"/>
                </a:cubicBezTo>
                <a:cubicBezTo>
                  <a:pt x="1" y="129640"/>
                  <a:pt x="129641" y="0"/>
                  <a:pt x="289560" y="0"/>
                </a:cubicBezTo>
                <a:cubicBezTo>
                  <a:pt x="449480" y="0"/>
                  <a:pt x="579120" y="129640"/>
                  <a:pt x="579120" y="289560"/>
                </a:cubicBezTo>
                <a:close/>
              </a:path>
            </a:pathLst>
          </a:custGeom>
          <a:solidFill>
            <a:srgbClr val="E78439"/>
          </a:solidFill>
          <a:ln w="1270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3</a:t>
            </a:r>
            <a:endParaRPr kumimoji="0" lang="zh-CN" altLang="en-US" sz="14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29" name="任意形状 15"/>
          <p:cNvSpPr/>
          <p:nvPr>
            <p:custDataLst>
              <p:tags r:id="rId14"/>
            </p:custDataLst>
          </p:nvPr>
        </p:nvSpPr>
        <p:spPr>
          <a:xfrm>
            <a:off x="6259475" y="3882844"/>
            <a:ext cx="2616200" cy="2093867"/>
          </a:xfrm>
          <a:custGeom>
            <a:avLst/>
            <a:gdLst>
              <a:gd name="connsiteX0" fmla="*/ 0 w 2616200"/>
              <a:gd name="connsiteY0" fmla="*/ 0 h 1553210"/>
              <a:gd name="connsiteX1" fmla="*/ 2616200 w 2616200"/>
              <a:gd name="connsiteY1" fmla="*/ 0 h 1553210"/>
              <a:gd name="connsiteX2" fmla="*/ 2616200 w 2616200"/>
              <a:gd name="connsiteY2" fmla="*/ 1553210 h 1553210"/>
              <a:gd name="connsiteX3" fmla="*/ 0 w 2616200"/>
              <a:gd name="connsiteY3" fmla="*/ 1553210 h 1553210"/>
            </a:gdLst>
            <a:ahLst/>
            <a:cxnLst>
              <a:cxn ang="0">
                <a:pos x="connsiteX0" y="connsiteY0"/>
              </a:cxn>
              <a:cxn ang="0">
                <a:pos x="connsiteX1" y="connsiteY1"/>
              </a:cxn>
              <a:cxn ang="0">
                <a:pos x="connsiteX2" y="connsiteY2"/>
              </a:cxn>
              <a:cxn ang="0">
                <a:pos x="connsiteX3" y="connsiteY3"/>
              </a:cxn>
            </a:cxnLst>
            <a:rect l="l" t="t" r="r" b="b"/>
            <a:pathLst>
              <a:path w="2616200" h="1553210">
                <a:moveTo>
                  <a:pt x="0" y="0"/>
                </a:moveTo>
                <a:lnTo>
                  <a:pt x="2616200" y="0"/>
                </a:lnTo>
                <a:lnTo>
                  <a:pt x="2616200" y="1553210"/>
                </a:lnTo>
                <a:lnTo>
                  <a:pt x="0" y="1553210"/>
                </a:lnTo>
                <a:close/>
              </a:path>
            </a:pathLst>
          </a:custGeom>
          <a:solidFill>
            <a:srgbClr val="EFEFEF"/>
          </a:soli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30" name="任意形状 16"/>
          <p:cNvSpPr/>
          <p:nvPr>
            <p:custDataLst>
              <p:tags r:id="rId15"/>
            </p:custDataLst>
          </p:nvPr>
        </p:nvSpPr>
        <p:spPr>
          <a:xfrm>
            <a:off x="10164725" y="3176726"/>
            <a:ext cx="579119" cy="579120"/>
          </a:xfrm>
          <a:custGeom>
            <a:avLst/>
            <a:gdLst>
              <a:gd name="connsiteX0" fmla="*/ 579120 w 579119"/>
              <a:gd name="connsiteY0" fmla="*/ 289560 h 579120"/>
              <a:gd name="connsiteX1" fmla="*/ 289560 w 579119"/>
              <a:gd name="connsiteY1" fmla="*/ 579120 h 579120"/>
              <a:gd name="connsiteX2" fmla="*/ 0 w 579119"/>
              <a:gd name="connsiteY2" fmla="*/ 289560 h 579120"/>
              <a:gd name="connsiteX3" fmla="*/ 289560 w 579119"/>
              <a:gd name="connsiteY3" fmla="*/ 0 h 579120"/>
              <a:gd name="connsiteX4" fmla="*/ 579120 w 579119"/>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19" h="579120">
                <a:moveTo>
                  <a:pt x="579120" y="289560"/>
                </a:moveTo>
                <a:cubicBezTo>
                  <a:pt x="579120" y="449480"/>
                  <a:pt x="449480" y="579120"/>
                  <a:pt x="289560" y="579120"/>
                </a:cubicBezTo>
                <a:cubicBezTo>
                  <a:pt x="129641" y="579120"/>
                  <a:pt x="0" y="449480"/>
                  <a:pt x="0" y="289560"/>
                </a:cubicBezTo>
                <a:cubicBezTo>
                  <a:pt x="0" y="129640"/>
                  <a:pt x="129641" y="0"/>
                  <a:pt x="289560" y="0"/>
                </a:cubicBezTo>
                <a:cubicBezTo>
                  <a:pt x="449480" y="0"/>
                  <a:pt x="579120" y="129640"/>
                  <a:pt x="579120" y="289560"/>
                </a:cubicBezTo>
                <a:close/>
              </a:path>
            </a:pathLst>
          </a:custGeom>
          <a:solidFill>
            <a:srgbClr val="EDA44D"/>
          </a:solidFill>
          <a:ln w="1270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4</a:t>
            </a:r>
            <a:endParaRPr kumimoji="0" lang="zh-CN" altLang="en-US" sz="14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31" name="任意形状 17"/>
          <p:cNvSpPr/>
          <p:nvPr>
            <p:custDataLst>
              <p:tags r:id="rId16"/>
            </p:custDataLst>
          </p:nvPr>
        </p:nvSpPr>
        <p:spPr>
          <a:xfrm>
            <a:off x="9146185" y="3882844"/>
            <a:ext cx="2616200" cy="2093867"/>
          </a:xfrm>
          <a:custGeom>
            <a:avLst/>
            <a:gdLst>
              <a:gd name="connsiteX0" fmla="*/ 0 w 2616200"/>
              <a:gd name="connsiteY0" fmla="*/ 0 h 1553210"/>
              <a:gd name="connsiteX1" fmla="*/ 2616200 w 2616200"/>
              <a:gd name="connsiteY1" fmla="*/ 0 h 1553210"/>
              <a:gd name="connsiteX2" fmla="*/ 2616200 w 2616200"/>
              <a:gd name="connsiteY2" fmla="*/ 1553210 h 1553210"/>
              <a:gd name="connsiteX3" fmla="*/ 0 w 2616200"/>
              <a:gd name="connsiteY3" fmla="*/ 1553210 h 1553210"/>
            </a:gdLst>
            <a:ahLst/>
            <a:cxnLst>
              <a:cxn ang="0">
                <a:pos x="connsiteX0" y="connsiteY0"/>
              </a:cxn>
              <a:cxn ang="0">
                <a:pos x="connsiteX1" y="connsiteY1"/>
              </a:cxn>
              <a:cxn ang="0">
                <a:pos x="connsiteX2" y="connsiteY2"/>
              </a:cxn>
              <a:cxn ang="0">
                <a:pos x="connsiteX3" y="connsiteY3"/>
              </a:cxn>
            </a:cxnLst>
            <a:rect l="l" t="t" r="r" b="b"/>
            <a:pathLst>
              <a:path w="2616200" h="1553210">
                <a:moveTo>
                  <a:pt x="0" y="0"/>
                </a:moveTo>
                <a:lnTo>
                  <a:pt x="2616200" y="0"/>
                </a:lnTo>
                <a:lnTo>
                  <a:pt x="2616200" y="1553210"/>
                </a:lnTo>
                <a:lnTo>
                  <a:pt x="0" y="1553210"/>
                </a:lnTo>
                <a:close/>
              </a:path>
            </a:pathLst>
          </a:custGeom>
          <a:solidFill>
            <a:srgbClr val="EFEFEF"/>
          </a:soli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32" name="任意形状 5"/>
          <p:cNvSpPr/>
          <p:nvPr>
            <p:custDataLst>
              <p:tags r:id="rId17"/>
            </p:custDataLst>
          </p:nvPr>
        </p:nvSpPr>
        <p:spPr>
          <a:xfrm>
            <a:off x="490498" y="3882845"/>
            <a:ext cx="2616200" cy="359410"/>
          </a:xfrm>
          <a:custGeom>
            <a:avLst/>
            <a:gdLst>
              <a:gd name="connsiteX0" fmla="*/ 0 w 2616200"/>
              <a:gd name="connsiteY0" fmla="*/ 0 h 1553210"/>
              <a:gd name="connsiteX1" fmla="*/ 2616200 w 2616200"/>
              <a:gd name="connsiteY1" fmla="*/ 0 h 1553210"/>
              <a:gd name="connsiteX2" fmla="*/ 2616200 w 2616200"/>
              <a:gd name="connsiteY2" fmla="*/ 1553210 h 1553210"/>
              <a:gd name="connsiteX3" fmla="*/ 0 w 2616200"/>
              <a:gd name="connsiteY3" fmla="*/ 1553210 h 1553210"/>
            </a:gdLst>
            <a:ahLst/>
            <a:cxnLst>
              <a:cxn ang="0">
                <a:pos x="connsiteX0" y="connsiteY0"/>
              </a:cxn>
              <a:cxn ang="0">
                <a:pos x="connsiteX1" y="connsiteY1"/>
              </a:cxn>
              <a:cxn ang="0">
                <a:pos x="connsiteX2" y="connsiteY2"/>
              </a:cxn>
              <a:cxn ang="0">
                <a:pos x="connsiteX3" y="connsiteY3"/>
              </a:cxn>
            </a:cxnLst>
            <a:rect l="l" t="t" r="r" b="b"/>
            <a:pathLst>
              <a:path w="2616200" h="1553210">
                <a:moveTo>
                  <a:pt x="0" y="0"/>
                </a:moveTo>
                <a:lnTo>
                  <a:pt x="2616200" y="0"/>
                </a:lnTo>
                <a:lnTo>
                  <a:pt x="2616200" y="1553210"/>
                </a:lnTo>
                <a:lnTo>
                  <a:pt x="0" y="1553210"/>
                </a:lnTo>
                <a:close/>
              </a:path>
            </a:pathLst>
          </a:custGeom>
          <a:solidFill>
            <a:srgbClr val="842423"/>
          </a:solidFill>
          <a:ln w="1270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a:ln>
                  <a:noFill/>
                </a:ln>
                <a:solidFill>
                  <a:srgbClr val="FEFFFF"/>
                </a:solidFill>
                <a:effectLst/>
                <a:uLnTx/>
                <a:uFillTx/>
                <a:latin typeface="Alibaba PuHuiTi" pitchFamily="18" charset="-122"/>
                <a:ea typeface="Alibaba PuHuiTi" pitchFamily="18" charset="-122"/>
                <a:cs typeface="Alibaba PuHuiTi" pitchFamily="18" charset="-122"/>
              </a:rPr>
              <a:t>Rollout </a:t>
            </a:r>
            <a:r>
              <a:rPr kumimoji="0" lang="zh-CN" altLang="en-US" sz="1600" b="1" i="0" u="none" strike="noStrike" kern="0" cap="none" spc="0" normalizeH="0" baseline="0" noProof="0">
                <a:ln>
                  <a:noFill/>
                </a:ln>
                <a:solidFill>
                  <a:srgbClr val="FEFFFF"/>
                </a:solidFill>
                <a:effectLst/>
                <a:uLnTx/>
                <a:uFillTx/>
                <a:latin typeface="Alibaba PuHuiTi" pitchFamily="18" charset="-122"/>
                <a:ea typeface="Alibaba PuHuiTi" pitchFamily="18" charset="-122"/>
                <a:cs typeface="Alibaba PuHuiTi" pitchFamily="18" charset="-122"/>
              </a:rPr>
              <a:t>初始化</a:t>
            </a:r>
            <a:endParaRPr kumimoji="0" lang="zh-CN" altLang="en-US" sz="16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33" name="任意形状 6"/>
          <p:cNvSpPr/>
          <p:nvPr>
            <p:custDataLst>
              <p:tags r:id="rId18"/>
            </p:custDataLst>
          </p:nvPr>
        </p:nvSpPr>
        <p:spPr>
          <a:xfrm>
            <a:off x="3374352" y="3882845"/>
            <a:ext cx="2616200" cy="359410"/>
          </a:xfrm>
          <a:custGeom>
            <a:avLst/>
            <a:gdLst>
              <a:gd name="connsiteX0" fmla="*/ 0 w 2616200"/>
              <a:gd name="connsiteY0" fmla="*/ 0 h 1553210"/>
              <a:gd name="connsiteX1" fmla="*/ 2616200 w 2616200"/>
              <a:gd name="connsiteY1" fmla="*/ 0 h 1553210"/>
              <a:gd name="connsiteX2" fmla="*/ 2616200 w 2616200"/>
              <a:gd name="connsiteY2" fmla="*/ 1553210 h 1553210"/>
              <a:gd name="connsiteX3" fmla="*/ 0 w 2616200"/>
              <a:gd name="connsiteY3" fmla="*/ 1553210 h 1553210"/>
            </a:gdLst>
            <a:ahLst/>
            <a:cxnLst>
              <a:cxn ang="0">
                <a:pos x="connsiteX0" y="connsiteY0"/>
              </a:cxn>
              <a:cxn ang="0">
                <a:pos x="connsiteX1" y="connsiteY1"/>
              </a:cxn>
              <a:cxn ang="0">
                <a:pos x="connsiteX2" y="connsiteY2"/>
              </a:cxn>
              <a:cxn ang="0">
                <a:pos x="connsiteX3" y="connsiteY3"/>
              </a:cxn>
            </a:cxnLst>
            <a:rect l="l" t="t" r="r" b="b"/>
            <a:pathLst>
              <a:path w="2616200" h="1553210">
                <a:moveTo>
                  <a:pt x="0" y="0"/>
                </a:moveTo>
                <a:lnTo>
                  <a:pt x="2616200" y="0"/>
                </a:lnTo>
                <a:lnTo>
                  <a:pt x="2616200" y="1553210"/>
                </a:lnTo>
                <a:lnTo>
                  <a:pt x="0" y="1553210"/>
                </a:lnTo>
                <a:close/>
              </a:path>
            </a:pathLst>
          </a:custGeom>
          <a:solidFill>
            <a:srgbClr val="B34335"/>
          </a:solidFill>
          <a:ln w="1270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熵变监控</a:t>
            </a:r>
            <a:endParaRPr kumimoji="0" lang="zh-CN" altLang="en-US" sz="16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34" name="任意形状 7"/>
          <p:cNvSpPr/>
          <p:nvPr>
            <p:custDataLst>
              <p:tags r:id="rId19"/>
            </p:custDataLst>
          </p:nvPr>
        </p:nvSpPr>
        <p:spPr>
          <a:xfrm>
            <a:off x="6262649" y="3882845"/>
            <a:ext cx="2616200" cy="359410"/>
          </a:xfrm>
          <a:custGeom>
            <a:avLst/>
            <a:gdLst>
              <a:gd name="connsiteX0" fmla="*/ 0 w 2616200"/>
              <a:gd name="connsiteY0" fmla="*/ 0 h 1553210"/>
              <a:gd name="connsiteX1" fmla="*/ 2616200 w 2616200"/>
              <a:gd name="connsiteY1" fmla="*/ 0 h 1553210"/>
              <a:gd name="connsiteX2" fmla="*/ 2616200 w 2616200"/>
              <a:gd name="connsiteY2" fmla="*/ 1553210 h 1553210"/>
              <a:gd name="connsiteX3" fmla="*/ 0 w 2616200"/>
              <a:gd name="connsiteY3" fmla="*/ 1553210 h 1553210"/>
            </a:gdLst>
            <a:ahLst/>
            <a:cxnLst>
              <a:cxn ang="0">
                <a:pos x="connsiteX0" y="connsiteY0"/>
              </a:cxn>
              <a:cxn ang="0">
                <a:pos x="connsiteX1" y="connsiteY1"/>
              </a:cxn>
              <a:cxn ang="0">
                <a:pos x="connsiteX2" y="connsiteY2"/>
              </a:cxn>
              <a:cxn ang="0">
                <a:pos x="connsiteX3" y="connsiteY3"/>
              </a:cxn>
            </a:cxnLst>
            <a:rect l="l" t="t" r="r" b="b"/>
            <a:pathLst>
              <a:path w="2616200" h="1553210">
                <a:moveTo>
                  <a:pt x="0" y="0"/>
                </a:moveTo>
                <a:lnTo>
                  <a:pt x="2616200" y="0"/>
                </a:lnTo>
                <a:lnTo>
                  <a:pt x="2616200" y="1553210"/>
                </a:lnTo>
                <a:lnTo>
                  <a:pt x="0" y="1553210"/>
                </a:lnTo>
                <a:close/>
              </a:path>
            </a:pathLst>
          </a:custGeom>
          <a:solidFill>
            <a:srgbClr val="E78439"/>
          </a:solidFill>
          <a:ln w="1270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基于熵的部分分支</a:t>
            </a:r>
            <a:endParaRPr kumimoji="0" lang="zh-CN" altLang="en-US" sz="16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35" name="任意形状 8"/>
          <p:cNvSpPr/>
          <p:nvPr>
            <p:custDataLst>
              <p:tags r:id="rId20"/>
            </p:custDataLst>
          </p:nvPr>
        </p:nvSpPr>
        <p:spPr>
          <a:xfrm>
            <a:off x="9149359" y="3882845"/>
            <a:ext cx="2616200" cy="359410"/>
          </a:xfrm>
          <a:custGeom>
            <a:avLst/>
            <a:gdLst>
              <a:gd name="connsiteX0" fmla="*/ 0 w 2616200"/>
              <a:gd name="connsiteY0" fmla="*/ 0 h 1553210"/>
              <a:gd name="connsiteX1" fmla="*/ 2616200 w 2616200"/>
              <a:gd name="connsiteY1" fmla="*/ 0 h 1553210"/>
              <a:gd name="connsiteX2" fmla="*/ 2616200 w 2616200"/>
              <a:gd name="connsiteY2" fmla="*/ 1553210 h 1553210"/>
              <a:gd name="connsiteX3" fmla="*/ 0 w 2616200"/>
              <a:gd name="connsiteY3" fmla="*/ 1553210 h 1553210"/>
            </a:gdLst>
            <a:ahLst/>
            <a:cxnLst>
              <a:cxn ang="0">
                <a:pos x="connsiteX0" y="connsiteY0"/>
              </a:cxn>
              <a:cxn ang="0">
                <a:pos x="connsiteX1" y="connsiteY1"/>
              </a:cxn>
              <a:cxn ang="0">
                <a:pos x="connsiteX2" y="connsiteY2"/>
              </a:cxn>
              <a:cxn ang="0">
                <a:pos x="connsiteX3" y="connsiteY3"/>
              </a:cxn>
            </a:cxnLst>
            <a:rect l="l" t="t" r="r" b="b"/>
            <a:pathLst>
              <a:path w="2616200" h="1553210">
                <a:moveTo>
                  <a:pt x="0" y="0"/>
                </a:moveTo>
                <a:lnTo>
                  <a:pt x="2616200" y="0"/>
                </a:lnTo>
                <a:lnTo>
                  <a:pt x="2616200" y="1553210"/>
                </a:lnTo>
                <a:lnTo>
                  <a:pt x="0" y="1553210"/>
                </a:lnTo>
                <a:close/>
              </a:path>
            </a:pathLst>
          </a:custGeom>
          <a:solidFill>
            <a:srgbClr val="EDA44D"/>
          </a:solidFill>
          <a:ln w="1270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终止条件</a:t>
            </a:r>
            <a:endParaRPr kumimoji="0" lang="zh-CN" altLang="en-US" sz="16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36" name="TextBox 41"/>
          <p:cNvSpPr txBox="1"/>
          <p:nvPr>
            <p:custDataLst>
              <p:tags r:id="rId21"/>
            </p:custDataLst>
          </p:nvPr>
        </p:nvSpPr>
        <p:spPr>
          <a:xfrm>
            <a:off x="568325" y="4252595"/>
            <a:ext cx="2428240" cy="1094105"/>
          </a:xfrm>
          <a:prstGeom prst="rect">
            <a:avLst/>
          </a:prstGeom>
          <a:noFill/>
        </p:spPr>
        <p:txBody>
          <a:bodyPr wrap="square" rtlCol="0" anchor="t">
            <a:noAutofit/>
          </a:bodyPr>
          <a:lstStyle/>
          <a:p>
            <a:pPr algn="just">
              <a:lnSpc>
                <a:spcPct val="150000"/>
              </a:lnSpc>
              <a:spcAft>
                <a:spcPts val="500"/>
              </a:spcAft>
            </a:pPr>
            <a:r>
              <a:rPr lang="zh-CN" altLang="en-US" sz="1200" dirty="0">
                <a:solidFill>
                  <a:srgbClr val="383535"/>
                </a:solidFill>
                <a:latin typeface="Alibaba PuHuiTi" pitchFamily="18" charset="-122"/>
                <a:ea typeface="Alibaba PuHuiTi" pitchFamily="18" charset="-122"/>
                <a:cs typeface="Alibaba PuHuiTi" pitchFamily="18" charset="-122"/>
              </a:rPr>
              <a:t>设置全局</a:t>
            </a:r>
            <a:r>
              <a:rPr lang="en-US" altLang="zh-CN" sz="1200" dirty="0">
                <a:solidFill>
                  <a:srgbClr val="383535"/>
                </a:solidFill>
                <a:latin typeface="Alibaba PuHuiTi" pitchFamily="18" charset="-122"/>
                <a:ea typeface="Alibaba PuHuiTi" pitchFamily="18" charset="-122"/>
                <a:cs typeface="Alibaba PuHuiTi" pitchFamily="18" charset="-122"/>
              </a:rPr>
              <a:t>rollout</a:t>
            </a:r>
            <a:r>
              <a:rPr lang="zh-CN" altLang="en-US" sz="1200" dirty="0">
                <a:solidFill>
                  <a:srgbClr val="383535"/>
                </a:solidFill>
                <a:latin typeface="Alibaba PuHuiTi" pitchFamily="18" charset="-122"/>
                <a:ea typeface="Alibaba PuHuiTi" pitchFamily="18" charset="-122"/>
                <a:cs typeface="Alibaba PuHuiTi" pitchFamily="18" charset="-122"/>
              </a:rPr>
              <a:t>大小为</a:t>
            </a:r>
            <a:r>
              <a:rPr lang="en-US" altLang="zh-CN" sz="1200" dirty="0">
                <a:solidFill>
                  <a:srgbClr val="383535"/>
                </a:solidFill>
                <a:latin typeface="Alibaba PuHuiTi" pitchFamily="18" charset="-122"/>
                <a:ea typeface="Alibaba PuHuiTi" pitchFamily="18" charset="-122"/>
                <a:cs typeface="Alibaba PuHuiTi" pitchFamily="18" charset="-122"/>
              </a:rPr>
              <a:t>M</a:t>
            </a:r>
            <a:r>
              <a:rPr lang="zh-CN" altLang="en-US" sz="1200" dirty="0">
                <a:solidFill>
                  <a:srgbClr val="383535"/>
                </a:solidFill>
                <a:latin typeface="Alibaba PuHuiTi" pitchFamily="18" charset="-122"/>
                <a:ea typeface="Alibaba PuHuiTi" pitchFamily="18" charset="-122"/>
                <a:cs typeface="Alibaba PuHuiTi" pitchFamily="18" charset="-122"/>
              </a:rPr>
              <a:t>，</a:t>
            </a:r>
            <a:r>
              <a:rPr lang="en-US" altLang="zh-CN" sz="1200" dirty="0">
                <a:solidFill>
                  <a:srgbClr val="383535"/>
                </a:solidFill>
                <a:latin typeface="Alibaba PuHuiTi" pitchFamily="18" charset="-122"/>
                <a:ea typeface="Alibaba PuHuiTi" pitchFamily="18" charset="-122"/>
                <a:cs typeface="Alibaba PuHuiTi" pitchFamily="18" charset="-122"/>
              </a:rPr>
              <a:t>LLM</a:t>
            </a:r>
            <a:r>
              <a:rPr lang="zh-CN" altLang="en-US" sz="1200" dirty="0">
                <a:solidFill>
                  <a:srgbClr val="383535"/>
                </a:solidFill>
                <a:latin typeface="Alibaba PuHuiTi" pitchFamily="18" charset="-122"/>
                <a:ea typeface="Alibaba PuHuiTi" pitchFamily="18" charset="-122"/>
                <a:cs typeface="Alibaba PuHuiTi" pitchFamily="18" charset="-122"/>
              </a:rPr>
              <a:t>生成</a:t>
            </a:r>
            <a:r>
              <a:rPr lang="en-US" altLang="zh-CN" sz="1200" dirty="0">
                <a:solidFill>
                  <a:srgbClr val="383535"/>
                </a:solidFill>
                <a:latin typeface="Alibaba PuHuiTi" pitchFamily="18" charset="-122"/>
                <a:ea typeface="Alibaba PuHuiTi" pitchFamily="18" charset="-122"/>
                <a:cs typeface="Alibaba PuHuiTi" pitchFamily="18" charset="-122"/>
              </a:rPr>
              <a:t>N</a:t>
            </a:r>
            <a:r>
              <a:rPr lang="zh-CN" altLang="en-US" sz="1200" dirty="0">
                <a:solidFill>
                  <a:srgbClr val="383535"/>
                </a:solidFill>
                <a:latin typeface="Alibaba PuHuiTi" pitchFamily="18" charset="-122"/>
                <a:ea typeface="Alibaba PuHuiTi" pitchFamily="18" charset="-122"/>
                <a:cs typeface="Alibaba PuHuiTi" pitchFamily="18" charset="-122"/>
              </a:rPr>
              <a:t>条完整采样轨迹，剩余</a:t>
            </a:r>
            <a:r>
              <a:rPr lang="en-US" altLang="zh-CN" sz="1200" dirty="0">
                <a:solidFill>
                  <a:srgbClr val="383535"/>
                </a:solidFill>
                <a:latin typeface="Alibaba PuHuiTi" pitchFamily="18" charset="-122"/>
                <a:ea typeface="Alibaba PuHuiTi" pitchFamily="18" charset="-122"/>
                <a:cs typeface="Alibaba PuHuiTi" pitchFamily="18" charset="-122"/>
              </a:rPr>
              <a:t>M-N</a:t>
            </a:r>
            <a:r>
              <a:rPr lang="zh-CN" altLang="en-US" sz="1200" dirty="0">
                <a:solidFill>
                  <a:srgbClr val="383535"/>
                </a:solidFill>
                <a:latin typeface="Alibaba PuHuiTi" pitchFamily="18" charset="-122"/>
                <a:ea typeface="Alibaba PuHuiTi" pitchFamily="18" charset="-122"/>
                <a:cs typeface="Alibaba PuHuiTi" pitchFamily="18" charset="-122"/>
              </a:rPr>
              <a:t>采样预算在工具调用处进行部分采样。我们计算每条轨迹前</a:t>
            </a:r>
            <a:r>
              <a:rPr lang="en-US" altLang="zh-CN" sz="1200" dirty="0">
                <a:solidFill>
                  <a:srgbClr val="383535"/>
                </a:solidFill>
                <a:latin typeface="Alibaba PuHuiTi" pitchFamily="18" charset="-122"/>
                <a:ea typeface="Alibaba PuHuiTi" pitchFamily="18" charset="-122"/>
                <a:cs typeface="Alibaba PuHuiTi" pitchFamily="18" charset="-122"/>
              </a:rPr>
              <a:t>K</a:t>
            </a:r>
            <a:r>
              <a:rPr lang="zh-CN" altLang="en-US" sz="1200" dirty="0">
                <a:solidFill>
                  <a:srgbClr val="383535"/>
                </a:solidFill>
                <a:latin typeface="Alibaba PuHuiTi" pitchFamily="18" charset="-122"/>
                <a:ea typeface="Alibaba PuHuiTi" pitchFamily="18" charset="-122"/>
                <a:cs typeface="Alibaba PuHuiTi" pitchFamily="18" charset="-122"/>
              </a:rPr>
              <a:t>个</a:t>
            </a:r>
            <a:r>
              <a:rPr lang="en-US" altLang="zh-CN" sz="1200" dirty="0">
                <a:solidFill>
                  <a:srgbClr val="383535"/>
                </a:solidFill>
                <a:latin typeface="Alibaba PuHuiTi" pitchFamily="18" charset="-122"/>
                <a:ea typeface="Alibaba PuHuiTi" pitchFamily="18" charset="-122"/>
                <a:cs typeface="Alibaba PuHuiTi" pitchFamily="18" charset="-122"/>
              </a:rPr>
              <a:t>token</a:t>
            </a:r>
            <a:r>
              <a:rPr lang="zh-CN" altLang="en-US" sz="1200" dirty="0">
                <a:solidFill>
                  <a:srgbClr val="383535"/>
                </a:solidFill>
                <a:latin typeface="Alibaba PuHuiTi" pitchFamily="18" charset="-122"/>
                <a:ea typeface="Alibaba PuHuiTi" pitchFamily="18" charset="-122"/>
                <a:cs typeface="Alibaba PuHuiTi" pitchFamily="18" charset="-122"/>
              </a:rPr>
              <a:t>的初始熵，形成初始熵矩阵</a:t>
            </a:r>
            <a:endParaRPr lang="zh-CN" altLang="en-US" sz="1200" dirty="0">
              <a:solidFill>
                <a:srgbClr val="383535"/>
              </a:solidFill>
              <a:latin typeface="Alibaba PuHuiTi" pitchFamily="18" charset="-122"/>
              <a:ea typeface="Alibaba PuHuiTi" pitchFamily="18" charset="-122"/>
              <a:cs typeface="Alibaba PuHuiTi" pitchFamily="18" charset="-122"/>
            </a:endParaRPr>
          </a:p>
        </p:txBody>
      </p:sp>
      <p:sp>
        <p:nvSpPr>
          <p:cNvPr id="37" name="TextBox 41"/>
          <p:cNvSpPr txBox="1"/>
          <p:nvPr>
            <p:custDataLst>
              <p:tags r:id="rId22"/>
            </p:custDataLst>
          </p:nvPr>
        </p:nvSpPr>
        <p:spPr>
          <a:xfrm>
            <a:off x="3596005" y="4258945"/>
            <a:ext cx="2268855" cy="1198880"/>
          </a:xfrm>
          <a:prstGeom prst="rect">
            <a:avLst/>
          </a:prstGeom>
          <a:noFill/>
        </p:spPr>
        <p:txBody>
          <a:bodyPr wrap="square" rtlCol="0" anchor="t">
            <a:spAutoFit/>
          </a:bodyPr>
          <a:lstStyle/>
          <a:p>
            <a:pPr algn="just">
              <a:lnSpc>
                <a:spcPct val="150000"/>
              </a:lnSpc>
              <a:spcAft>
                <a:spcPts val="500"/>
              </a:spcAft>
            </a:pPr>
            <a:r>
              <a:rPr lang="zh-CN" altLang="en-US" sz="1200" dirty="0">
                <a:solidFill>
                  <a:srgbClr val="383535"/>
                </a:solidFill>
                <a:ea typeface="Alibaba PuHuiTi" pitchFamily="18" charset="-122"/>
              </a:rPr>
              <a:t>在工具调用后，生成额外的</a:t>
            </a:r>
            <a:r>
              <a:rPr lang="en-US" altLang="zh-CN" sz="1200" dirty="0">
                <a:solidFill>
                  <a:srgbClr val="383535"/>
                </a:solidFill>
                <a:ea typeface="Alibaba PuHuiTi" pitchFamily="18" charset="-122"/>
              </a:rPr>
              <a:t>k</a:t>
            </a:r>
            <a:r>
              <a:rPr lang="zh-CN" altLang="en-US" sz="1200" dirty="0">
                <a:solidFill>
                  <a:srgbClr val="383535"/>
                </a:solidFill>
                <a:ea typeface="Alibaba PuHuiTi" pitchFamily="18" charset="-122"/>
              </a:rPr>
              <a:t>个</a:t>
            </a:r>
            <a:r>
              <a:rPr lang="en-US" altLang="zh-CN" sz="1200" dirty="0">
                <a:solidFill>
                  <a:srgbClr val="383535"/>
                </a:solidFill>
                <a:ea typeface="Alibaba PuHuiTi" pitchFamily="18" charset="-122"/>
              </a:rPr>
              <a:t>token</a:t>
            </a:r>
            <a:r>
              <a:rPr lang="zh-CN" altLang="en-US" sz="1200" dirty="0">
                <a:solidFill>
                  <a:srgbClr val="383535"/>
                </a:solidFill>
                <a:ea typeface="Alibaba PuHuiTi" pitchFamily="18" charset="-122"/>
              </a:rPr>
              <a:t>。计算工具调用步骤</a:t>
            </a:r>
            <a:r>
              <a:rPr lang="en-US" altLang="zh-CN" sz="1200" dirty="0">
                <a:solidFill>
                  <a:srgbClr val="383535"/>
                </a:solidFill>
                <a:latin typeface="Alibaba PuHuiTi" pitchFamily="18" charset="-122"/>
                <a:ea typeface="Alibaba PuHuiTi" pitchFamily="18" charset="-122"/>
                <a:cs typeface="Alibaba PuHuiTi" pitchFamily="18" charset="-122"/>
              </a:rPr>
              <a:t>t</a:t>
            </a:r>
            <a:r>
              <a:rPr lang="zh-CN" altLang="en-US" sz="1200" dirty="0">
                <a:solidFill>
                  <a:srgbClr val="383535"/>
                </a:solidFill>
                <a:ea typeface="Alibaba PuHuiTi" pitchFamily="18" charset="-122"/>
              </a:rPr>
              <a:t>的熵矩阵                        </a:t>
            </a:r>
            <a:r>
              <a:rPr lang="en-US" altLang="zh-CN" sz="1200" dirty="0">
                <a:solidFill>
                  <a:srgbClr val="383535"/>
                </a:solidFill>
                <a:ea typeface="Alibaba PuHuiTi" pitchFamily="18" charset="-122"/>
              </a:rPr>
              <a:t>   。</a:t>
            </a:r>
            <a:r>
              <a:rPr lang="zh-CN" altLang="en-US" sz="1200" dirty="0">
                <a:solidFill>
                  <a:srgbClr val="383535"/>
                </a:solidFill>
                <a:ea typeface="Alibaba PuHuiTi" pitchFamily="18" charset="-122"/>
              </a:rPr>
              <a:t>并计算问题与工具调用的熵</a:t>
            </a:r>
            <a:r>
              <a:rPr lang="zh-CN" altLang="en-US" sz="1200" dirty="0">
                <a:solidFill>
                  <a:srgbClr val="383535"/>
                </a:solidFill>
                <a:ea typeface="Alibaba PuHuiTi" pitchFamily="18" charset="-122"/>
              </a:rPr>
              <a:t>变：</a:t>
            </a:r>
            <a:endParaRPr lang="zh-CN" altLang="en-US" sz="1200" dirty="0">
              <a:solidFill>
                <a:srgbClr val="383535"/>
              </a:solidFill>
              <a:ea typeface="Alibaba PuHuiTi" pitchFamily="18" charset="-122"/>
            </a:endParaRPr>
          </a:p>
        </p:txBody>
      </p:sp>
      <p:sp>
        <p:nvSpPr>
          <p:cNvPr id="38" name="TextBox 41"/>
          <p:cNvSpPr txBox="1"/>
          <p:nvPr>
            <p:custDataLst>
              <p:tags r:id="rId23"/>
            </p:custDataLst>
          </p:nvPr>
        </p:nvSpPr>
        <p:spPr>
          <a:xfrm>
            <a:off x="6443623" y="4369469"/>
            <a:ext cx="2265680" cy="1476375"/>
          </a:xfrm>
          <a:prstGeom prst="rect">
            <a:avLst/>
          </a:prstGeom>
          <a:noFill/>
        </p:spPr>
        <p:txBody>
          <a:bodyPr wrap="square" rtlCol="0" anchor="t">
            <a:spAutoFit/>
          </a:bodyPr>
          <a:lstStyle/>
          <a:p>
            <a:pPr algn="just">
              <a:lnSpc>
                <a:spcPct val="150000"/>
              </a:lnSpc>
              <a:spcAft>
                <a:spcPts val="500"/>
              </a:spcAft>
            </a:pPr>
            <a:r>
              <a:rPr lang="zh-CN" altLang="en-US" sz="1200" dirty="0">
                <a:solidFill>
                  <a:srgbClr val="383535"/>
                </a:solidFill>
                <a:latin typeface="Alibaba PuHuiTi" pitchFamily="18" charset="-122"/>
                <a:ea typeface="Alibaba PuHuiTi" pitchFamily="18" charset="-122"/>
                <a:cs typeface="Alibaba PuHuiTi" pitchFamily="18" charset="-122"/>
              </a:rPr>
              <a:t>当熵变超过预设阈值，则在该工具调用节点</a:t>
            </a:r>
            <a:r>
              <a:rPr lang="zh-CN" altLang="en-US" sz="1200" dirty="0">
                <a:solidFill>
                  <a:schemeClr val="accent2">
                    <a:lumMod val="75000"/>
                  </a:schemeClr>
                </a:solidFill>
                <a:latin typeface="Alibaba PuHuiTi" pitchFamily="18" charset="-122"/>
                <a:ea typeface="Alibaba PuHuiTi" pitchFamily="18" charset="-122"/>
                <a:cs typeface="Alibaba PuHuiTi" pitchFamily="18" charset="-122"/>
              </a:rPr>
              <a:t>分支</a:t>
            </a:r>
            <a:r>
              <a:rPr lang="en-US" altLang="zh-CN" sz="1200" dirty="0">
                <a:solidFill>
                  <a:schemeClr val="accent2">
                    <a:lumMod val="75000"/>
                  </a:schemeClr>
                </a:solidFill>
                <a:latin typeface="Alibaba PuHuiTi" pitchFamily="18" charset="-122"/>
                <a:ea typeface="Alibaba PuHuiTi" pitchFamily="18" charset="-122"/>
                <a:cs typeface="Alibaba PuHuiTi" pitchFamily="18" charset="-122"/>
              </a:rPr>
              <a:t>Z</a:t>
            </a:r>
            <a:r>
              <a:rPr lang="zh-CN" altLang="en-US" sz="1200" dirty="0">
                <a:solidFill>
                  <a:schemeClr val="accent2">
                    <a:lumMod val="75000"/>
                  </a:schemeClr>
                </a:solidFill>
                <a:latin typeface="Alibaba PuHuiTi" pitchFamily="18" charset="-122"/>
                <a:ea typeface="Alibaba PuHuiTi" pitchFamily="18" charset="-122"/>
                <a:cs typeface="Alibaba PuHuiTi" pitchFamily="18" charset="-122"/>
              </a:rPr>
              <a:t>条推理路径</a:t>
            </a:r>
            <a:r>
              <a:rPr lang="zh-CN" altLang="en-US" sz="1200" dirty="0">
                <a:solidFill>
                  <a:srgbClr val="383535"/>
                </a:solidFill>
                <a:latin typeface="Alibaba PuHuiTi" pitchFamily="18" charset="-122"/>
                <a:ea typeface="Alibaba PuHuiTi" pitchFamily="18" charset="-122"/>
                <a:cs typeface="Alibaba PuHuiTi" pitchFamily="18" charset="-122"/>
              </a:rPr>
              <a:t>；否则，继续当前轨迹。通过动态分配探索资源，关注熵上升的区域以</a:t>
            </a:r>
            <a:r>
              <a:rPr lang="zh-CN" altLang="en-US" sz="1200" dirty="0">
                <a:solidFill>
                  <a:srgbClr val="383535"/>
                </a:solidFill>
                <a:latin typeface="Alibaba PuHuiTi" pitchFamily="18" charset="-122"/>
                <a:ea typeface="Alibaba PuHuiTi" pitchFamily="18" charset="-122"/>
                <a:cs typeface="Alibaba PuHuiTi" pitchFamily="18" charset="-122"/>
              </a:rPr>
              <a:t>探索潜在的新信息。</a:t>
            </a:r>
            <a:endParaRPr lang="zh-CN" altLang="en-US" sz="1200" dirty="0">
              <a:solidFill>
                <a:srgbClr val="383535"/>
              </a:solidFill>
              <a:latin typeface="Alibaba PuHuiTi" pitchFamily="18" charset="-122"/>
              <a:ea typeface="Alibaba PuHuiTi" pitchFamily="18" charset="-122"/>
              <a:cs typeface="Alibaba PuHuiTi" pitchFamily="18" charset="-122"/>
            </a:endParaRPr>
          </a:p>
        </p:txBody>
      </p:sp>
      <p:sp>
        <p:nvSpPr>
          <p:cNvPr id="39" name="TextBox 41"/>
          <p:cNvSpPr txBox="1"/>
          <p:nvPr>
            <p:custDataLst>
              <p:tags r:id="rId24"/>
            </p:custDataLst>
          </p:nvPr>
        </p:nvSpPr>
        <p:spPr>
          <a:xfrm>
            <a:off x="9224010" y="4634865"/>
            <a:ext cx="2449195" cy="922020"/>
          </a:xfrm>
          <a:prstGeom prst="rect">
            <a:avLst/>
          </a:prstGeom>
          <a:noFill/>
        </p:spPr>
        <p:txBody>
          <a:bodyPr wrap="square" rtlCol="0" anchor="t">
            <a:spAutoFit/>
          </a:bodyPr>
          <a:lstStyle/>
          <a:p>
            <a:pPr algn="just">
              <a:lnSpc>
                <a:spcPct val="150000"/>
              </a:lnSpc>
              <a:spcAft>
                <a:spcPts val="500"/>
              </a:spcAft>
            </a:pPr>
            <a:r>
              <a:rPr lang="zh-CN" altLang="en-US" sz="1200" dirty="0">
                <a:solidFill>
                  <a:srgbClr val="383535"/>
                </a:solidFill>
                <a:latin typeface="Alibaba PuHuiTi" pitchFamily="18" charset="-122"/>
                <a:ea typeface="Alibaba PuHuiTi" pitchFamily="18" charset="-122"/>
                <a:cs typeface="Alibaba PuHuiTi" pitchFamily="18" charset="-122"/>
              </a:rPr>
              <a:t>如果分支路径数</a:t>
            </a:r>
            <a:r>
              <a:rPr lang="en-US" altLang="zh-CN" sz="1200" dirty="0">
                <a:solidFill>
                  <a:srgbClr val="383535"/>
                </a:solidFill>
                <a:latin typeface="Alibaba PuHuiTi" pitchFamily="18" charset="-122"/>
                <a:ea typeface="Alibaba PuHuiTi" pitchFamily="18" charset="-122"/>
                <a:cs typeface="Alibaba PuHuiTi" pitchFamily="18" charset="-122"/>
              </a:rPr>
              <a:t>Z</a:t>
            </a:r>
            <a:r>
              <a:rPr lang="zh-CN" altLang="en-US" sz="1200" dirty="0">
                <a:solidFill>
                  <a:srgbClr val="383535"/>
                </a:solidFill>
                <a:latin typeface="Alibaba PuHuiTi" pitchFamily="18" charset="-122"/>
                <a:ea typeface="Alibaba PuHuiTi" pitchFamily="18" charset="-122"/>
                <a:cs typeface="Alibaba PuHuiTi" pitchFamily="18" charset="-122"/>
              </a:rPr>
              <a:t>达到预算</a:t>
            </a:r>
            <a:r>
              <a:rPr lang="en-US" altLang="zh-CN" sz="1200" dirty="0">
                <a:solidFill>
                  <a:srgbClr val="383535"/>
                </a:solidFill>
                <a:latin typeface="Alibaba PuHuiTi" pitchFamily="18" charset="-122"/>
                <a:ea typeface="Alibaba PuHuiTi" pitchFamily="18" charset="-122"/>
                <a:cs typeface="Alibaba PuHuiTi" pitchFamily="18" charset="-122"/>
              </a:rPr>
              <a:t>M-N</a:t>
            </a:r>
            <a:r>
              <a:rPr lang="zh-CN" altLang="en-US" sz="1200" dirty="0">
                <a:solidFill>
                  <a:srgbClr val="383535"/>
                </a:solidFill>
                <a:latin typeface="Alibaba PuHuiTi" pitchFamily="18" charset="-122"/>
                <a:ea typeface="Alibaba PuHuiTi" pitchFamily="18" charset="-122"/>
                <a:cs typeface="Alibaba PuHuiTi" pitchFamily="18" charset="-122"/>
              </a:rPr>
              <a:t>，则停止分支，继续采样直到生成最终答案。</a:t>
            </a:r>
            <a:endParaRPr lang="zh-CN" altLang="en-US" sz="1200" dirty="0">
              <a:solidFill>
                <a:srgbClr val="383535"/>
              </a:solidFill>
              <a:latin typeface="Alibaba PuHuiTi" pitchFamily="18" charset="-122"/>
              <a:ea typeface="Alibaba PuHuiTi" pitchFamily="18" charset="-122"/>
              <a:cs typeface="Alibaba PuHuiTi" pitchFamily="18"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形状 17"/>
          <p:cNvSpPr/>
          <p:nvPr/>
        </p:nvSpPr>
        <p:spPr>
          <a:xfrm>
            <a:off x="8366760" y="2598420"/>
            <a:ext cx="3576955" cy="3872230"/>
          </a:xfrm>
          <a:custGeom>
            <a:avLst/>
            <a:gdLst>
              <a:gd name="connsiteX0" fmla="*/ 0 w 3003550"/>
              <a:gd name="connsiteY0" fmla="*/ 0 h 3872229"/>
              <a:gd name="connsiteX1" fmla="*/ 3003550 w 3003550"/>
              <a:gd name="connsiteY1" fmla="*/ 0 h 3872229"/>
              <a:gd name="connsiteX2" fmla="*/ 3003550 w 3003550"/>
              <a:gd name="connsiteY2" fmla="*/ 3872230 h 3872229"/>
              <a:gd name="connsiteX3" fmla="*/ 0 w 3003550"/>
              <a:gd name="connsiteY3" fmla="*/ 3872230 h 3872229"/>
            </a:gdLst>
            <a:ahLst/>
            <a:cxnLst>
              <a:cxn ang="0">
                <a:pos x="connsiteX0" y="connsiteY0"/>
              </a:cxn>
              <a:cxn ang="0">
                <a:pos x="connsiteX1" y="connsiteY1"/>
              </a:cxn>
              <a:cxn ang="0">
                <a:pos x="connsiteX2" y="connsiteY2"/>
              </a:cxn>
              <a:cxn ang="0">
                <a:pos x="connsiteX3" y="connsiteY3"/>
              </a:cxn>
            </a:cxnLst>
            <a:rect l="l" t="t" r="r" b="b"/>
            <a:pathLst>
              <a:path w="3003550" h="3872229">
                <a:moveTo>
                  <a:pt x="0" y="0"/>
                </a:moveTo>
                <a:lnTo>
                  <a:pt x="3003550" y="0"/>
                </a:lnTo>
                <a:lnTo>
                  <a:pt x="3003550" y="3872230"/>
                </a:lnTo>
                <a:lnTo>
                  <a:pt x="0" y="3872230"/>
                </a:lnTo>
                <a:close/>
              </a:path>
            </a:pathLst>
          </a:custGeom>
          <a:solidFill>
            <a:srgbClr val="FEFFFF"/>
          </a:solidFill>
          <a:ln w="15875" cap="flat">
            <a:solidFill>
              <a:srgbClr val="842423"/>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pic>
        <p:nvPicPr>
          <p:cNvPr id="46" name="图片 45"/>
          <p:cNvPicPr>
            <a:picLocks noChangeAspect="1"/>
          </p:cNvPicPr>
          <p:nvPr/>
        </p:nvPicPr>
        <p:blipFill>
          <a:blip r:embed="rId1"/>
          <a:srcRect l="34142" t="2094"/>
          <a:stretch>
            <a:fillRect/>
          </a:stretch>
        </p:blipFill>
        <p:spPr>
          <a:xfrm>
            <a:off x="8474075" y="3863975"/>
            <a:ext cx="3400425" cy="628650"/>
          </a:xfrm>
          <a:prstGeom prst="rect">
            <a:avLst/>
          </a:prstGeom>
        </p:spPr>
      </p:pic>
      <p:sp>
        <p:nvSpPr>
          <p:cNvPr id="2" name="标题 1"/>
          <p:cNvSpPr>
            <a:spLocks noGrp="1"/>
          </p:cNvSpPr>
          <p:nvPr>
            <p:ph type="title"/>
          </p:nvPr>
        </p:nvSpPr>
        <p:spPr/>
        <p:txBody>
          <a:bodyPr/>
          <a:lstStyle/>
          <a:p>
            <a:r>
              <a:rPr lang="zh-CN" altLang="en-US" dirty="0"/>
              <a:t>优势归因估计</a:t>
            </a:r>
            <a:endParaRPr lang="zh-CN" altLang="en-US" dirty="0"/>
          </a:p>
        </p:txBody>
      </p:sp>
      <p:sp>
        <p:nvSpPr>
          <p:cNvPr id="4" name="灯片编号占位符 3"/>
          <p:cNvSpPr>
            <a:spLocks noGrp="1"/>
          </p:cNvSpPr>
          <p:nvPr>
            <p:ph type="sldNum" sz="quarter" idx="12"/>
          </p:nvPr>
        </p:nvSpPr>
        <p:spPr>
          <a:xfrm>
            <a:off x="9182689" y="6361626"/>
            <a:ext cx="2837392" cy="364195"/>
          </a:xfrm>
        </p:spPr>
        <p:txBody>
          <a:bodyPr/>
          <a:lstStyle/>
          <a:p>
            <a:fld id="{ACBE8222-9D24-4439-B089-51A36CE2D633}" type="slidenum">
              <a:rPr lang="zh-CN" altLang="en-US" smtClean="0"/>
            </a:fld>
            <a:endParaRPr lang="zh-CN" altLang="en-US"/>
          </a:p>
        </p:txBody>
      </p:sp>
      <p:sp>
        <p:nvSpPr>
          <p:cNvPr id="5" name="任意形状 15"/>
          <p:cNvSpPr/>
          <p:nvPr/>
        </p:nvSpPr>
        <p:spPr>
          <a:xfrm>
            <a:off x="216535" y="2598420"/>
            <a:ext cx="3549015" cy="3850640"/>
          </a:xfrm>
          <a:custGeom>
            <a:avLst/>
            <a:gdLst>
              <a:gd name="connsiteX0" fmla="*/ 0 w 3003550"/>
              <a:gd name="connsiteY0" fmla="*/ 0 h 3872229"/>
              <a:gd name="connsiteX1" fmla="*/ 3003550 w 3003550"/>
              <a:gd name="connsiteY1" fmla="*/ 0 h 3872229"/>
              <a:gd name="connsiteX2" fmla="*/ 3003550 w 3003550"/>
              <a:gd name="connsiteY2" fmla="*/ 3872230 h 3872229"/>
              <a:gd name="connsiteX3" fmla="*/ 0 w 3003550"/>
              <a:gd name="connsiteY3" fmla="*/ 3872230 h 3872229"/>
            </a:gdLst>
            <a:ahLst/>
            <a:cxnLst>
              <a:cxn ang="0">
                <a:pos x="connsiteX0" y="connsiteY0"/>
              </a:cxn>
              <a:cxn ang="0">
                <a:pos x="connsiteX1" y="connsiteY1"/>
              </a:cxn>
              <a:cxn ang="0">
                <a:pos x="connsiteX2" y="connsiteY2"/>
              </a:cxn>
              <a:cxn ang="0">
                <a:pos x="connsiteX3" y="connsiteY3"/>
              </a:cxn>
            </a:cxnLst>
            <a:rect l="l" t="t" r="r" b="b"/>
            <a:pathLst>
              <a:path w="3003550" h="3872229">
                <a:moveTo>
                  <a:pt x="0" y="0"/>
                </a:moveTo>
                <a:lnTo>
                  <a:pt x="3003550" y="0"/>
                </a:lnTo>
                <a:lnTo>
                  <a:pt x="3003550" y="3872230"/>
                </a:lnTo>
                <a:lnTo>
                  <a:pt x="0" y="3872230"/>
                </a:lnTo>
                <a:close/>
              </a:path>
            </a:pathLst>
          </a:custGeom>
          <a:solidFill>
            <a:srgbClr val="FEFFFF"/>
          </a:solidFill>
          <a:ln w="15875" cap="flat">
            <a:solidFill>
              <a:srgbClr val="842423"/>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9" name="任意形状 13"/>
          <p:cNvSpPr/>
          <p:nvPr/>
        </p:nvSpPr>
        <p:spPr>
          <a:xfrm>
            <a:off x="6096000" y="1920240"/>
            <a:ext cx="12700" cy="4550410"/>
          </a:xfrm>
          <a:custGeom>
            <a:avLst/>
            <a:gdLst>
              <a:gd name="connsiteX0" fmla="*/ 0 w 12700"/>
              <a:gd name="connsiteY0" fmla="*/ 0 h 4550410"/>
              <a:gd name="connsiteX1" fmla="*/ 0 w 12700"/>
              <a:gd name="connsiteY1" fmla="*/ 4550410 h 4550410"/>
            </a:gdLst>
            <a:ahLst/>
            <a:cxnLst>
              <a:cxn ang="0">
                <a:pos x="connsiteX0" y="connsiteY0"/>
              </a:cxn>
              <a:cxn ang="0">
                <a:pos x="connsiteX1" y="connsiteY1"/>
              </a:cxn>
            </a:cxnLst>
            <a:rect l="l" t="t" r="r" b="b"/>
            <a:pathLst>
              <a:path w="12700" h="4550410">
                <a:moveTo>
                  <a:pt x="0" y="0"/>
                </a:moveTo>
                <a:lnTo>
                  <a:pt x="0" y="4550410"/>
                </a:lnTo>
              </a:path>
            </a:pathLst>
          </a:custGeom>
          <a:ln w="15875" cap="flat">
            <a:solidFill>
              <a:srgbClr val="EFEFEF">
                <a:lumMod val="90000"/>
              </a:srgbClr>
            </a:solidFill>
            <a:prstDash val="dash"/>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10" name="任意形状 14"/>
          <p:cNvSpPr/>
          <p:nvPr/>
        </p:nvSpPr>
        <p:spPr>
          <a:xfrm>
            <a:off x="463550" y="1920240"/>
            <a:ext cx="3003550" cy="539750"/>
          </a:xfrm>
          <a:custGeom>
            <a:avLst/>
            <a:gdLst>
              <a:gd name="connsiteX0" fmla="*/ 3003550 w 3003550"/>
              <a:gd name="connsiteY0" fmla="*/ 539750 h 539750"/>
              <a:gd name="connsiteX1" fmla="*/ 0 w 3003550"/>
              <a:gd name="connsiteY1" fmla="*/ 539750 h 539750"/>
              <a:gd name="connsiteX2" fmla="*/ 0 w 3003550"/>
              <a:gd name="connsiteY2" fmla="*/ 176530 h 539750"/>
              <a:gd name="connsiteX3" fmla="*/ 176530 w 3003550"/>
              <a:gd name="connsiteY3" fmla="*/ 0 h 539750"/>
              <a:gd name="connsiteX4" fmla="*/ 2827020 w 3003550"/>
              <a:gd name="connsiteY4" fmla="*/ 0 h 539750"/>
              <a:gd name="connsiteX5" fmla="*/ 3003550 w 3003550"/>
              <a:gd name="connsiteY5" fmla="*/ 176530 h 539750"/>
              <a:gd name="connsiteX6" fmla="*/ 3003550 w 3003550"/>
              <a:gd name="connsiteY6" fmla="*/ 53975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3550" h="539750">
                <a:moveTo>
                  <a:pt x="3003550" y="539750"/>
                </a:moveTo>
                <a:lnTo>
                  <a:pt x="0" y="539750"/>
                </a:lnTo>
                <a:lnTo>
                  <a:pt x="0" y="176530"/>
                </a:lnTo>
                <a:cubicBezTo>
                  <a:pt x="0" y="78740"/>
                  <a:pt x="78740" y="0"/>
                  <a:pt x="176530" y="0"/>
                </a:cubicBezTo>
                <a:lnTo>
                  <a:pt x="2827020" y="0"/>
                </a:lnTo>
                <a:cubicBezTo>
                  <a:pt x="2924810" y="0"/>
                  <a:pt x="3003550" y="78740"/>
                  <a:pt x="3003550" y="176530"/>
                </a:cubicBezTo>
                <a:lnTo>
                  <a:pt x="3003550" y="539750"/>
                </a:lnTo>
                <a:close/>
              </a:path>
            </a:pathLst>
          </a:custGeom>
          <a:solidFill>
            <a:srgbClr val="842423"/>
          </a:solidFill>
          <a:ln w="1270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硬优势估计</a:t>
            </a:r>
            <a:endParaRPr kumimoji="0" lang="zh-CN" altLang="en-US" sz="18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11" name="任意形状 16"/>
          <p:cNvSpPr/>
          <p:nvPr/>
        </p:nvSpPr>
        <p:spPr>
          <a:xfrm>
            <a:off x="8654414" y="1920240"/>
            <a:ext cx="3003550" cy="539750"/>
          </a:xfrm>
          <a:custGeom>
            <a:avLst/>
            <a:gdLst>
              <a:gd name="connsiteX0" fmla="*/ 3003550 w 3003550"/>
              <a:gd name="connsiteY0" fmla="*/ 539750 h 539750"/>
              <a:gd name="connsiteX1" fmla="*/ 0 w 3003550"/>
              <a:gd name="connsiteY1" fmla="*/ 539750 h 539750"/>
              <a:gd name="connsiteX2" fmla="*/ 0 w 3003550"/>
              <a:gd name="connsiteY2" fmla="*/ 176530 h 539750"/>
              <a:gd name="connsiteX3" fmla="*/ 176530 w 3003550"/>
              <a:gd name="connsiteY3" fmla="*/ 0 h 539750"/>
              <a:gd name="connsiteX4" fmla="*/ 2827021 w 3003550"/>
              <a:gd name="connsiteY4" fmla="*/ 0 h 539750"/>
              <a:gd name="connsiteX5" fmla="*/ 3003550 w 3003550"/>
              <a:gd name="connsiteY5" fmla="*/ 176530 h 539750"/>
              <a:gd name="connsiteX6" fmla="*/ 3003550 w 3003550"/>
              <a:gd name="connsiteY6" fmla="*/ 53975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3550" h="539750">
                <a:moveTo>
                  <a:pt x="3003550" y="539750"/>
                </a:moveTo>
                <a:lnTo>
                  <a:pt x="0" y="539750"/>
                </a:lnTo>
                <a:lnTo>
                  <a:pt x="0" y="176530"/>
                </a:lnTo>
                <a:cubicBezTo>
                  <a:pt x="0" y="78740"/>
                  <a:pt x="78740" y="0"/>
                  <a:pt x="176530" y="0"/>
                </a:cubicBezTo>
                <a:lnTo>
                  <a:pt x="2827021" y="0"/>
                </a:lnTo>
                <a:cubicBezTo>
                  <a:pt x="2924811" y="0"/>
                  <a:pt x="3003550" y="78740"/>
                  <a:pt x="3003550" y="176530"/>
                </a:cubicBezTo>
                <a:lnTo>
                  <a:pt x="3003550" y="539750"/>
                </a:lnTo>
                <a:close/>
              </a:path>
            </a:pathLst>
          </a:custGeom>
          <a:solidFill>
            <a:srgbClr val="B34335"/>
          </a:solidFill>
          <a:ln w="1270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软优势估计</a:t>
            </a:r>
            <a:endParaRPr kumimoji="0" lang="zh-CN" altLang="en-US" sz="1800" b="1"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grpSp>
        <p:nvGrpSpPr>
          <p:cNvPr id="15" name="图形 4"/>
          <p:cNvGrpSpPr/>
          <p:nvPr/>
        </p:nvGrpSpPr>
        <p:grpSpPr>
          <a:xfrm>
            <a:off x="720090" y="3674746"/>
            <a:ext cx="2491740" cy="1290319"/>
            <a:chOff x="720090" y="3890011"/>
            <a:chExt cx="2491740" cy="1290319"/>
          </a:xfrm>
        </p:grpSpPr>
        <p:sp>
          <p:nvSpPr>
            <p:cNvPr id="16" name="任意形状 22"/>
            <p:cNvSpPr/>
            <p:nvPr/>
          </p:nvSpPr>
          <p:spPr>
            <a:xfrm>
              <a:off x="720090" y="3890011"/>
              <a:ext cx="2491740" cy="12700"/>
            </a:xfrm>
            <a:custGeom>
              <a:avLst/>
              <a:gdLst>
                <a:gd name="connsiteX0" fmla="*/ 0 w 2491740"/>
                <a:gd name="connsiteY0" fmla="*/ 0 h 12700"/>
                <a:gd name="connsiteX1" fmla="*/ 2491740 w 2491740"/>
                <a:gd name="connsiteY1" fmla="*/ 0 h 12700"/>
              </a:gdLst>
              <a:ahLst/>
              <a:cxnLst>
                <a:cxn ang="0">
                  <a:pos x="connsiteX0" y="connsiteY0"/>
                </a:cxn>
                <a:cxn ang="0">
                  <a:pos x="connsiteX1" y="connsiteY1"/>
                </a:cxn>
              </a:cxnLst>
              <a:rect l="l" t="t" r="r" b="b"/>
              <a:pathLst>
                <a:path w="2491740" h="12700">
                  <a:moveTo>
                    <a:pt x="0" y="0"/>
                  </a:moveTo>
                  <a:lnTo>
                    <a:pt x="2491740" y="0"/>
                  </a:lnTo>
                </a:path>
              </a:pathLst>
            </a:custGeom>
            <a:ln w="15875" cap="flat">
              <a:solidFill>
                <a:srgbClr val="EFEFEF">
                  <a:lumMod val="90000"/>
                </a:srgbClr>
              </a:solidFill>
              <a:prstDash val="dash"/>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sp>
          <p:nvSpPr>
            <p:cNvPr id="17" name="任意形状 23"/>
            <p:cNvSpPr/>
            <p:nvPr/>
          </p:nvSpPr>
          <p:spPr>
            <a:xfrm>
              <a:off x="720090" y="5180331"/>
              <a:ext cx="2491740" cy="12700"/>
            </a:xfrm>
            <a:custGeom>
              <a:avLst/>
              <a:gdLst>
                <a:gd name="connsiteX0" fmla="*/ 0 w 2491740"/>
                <a:gd name="connsiteY0" fmla="*/ 0 h 12700"/>
                <a:gd name="connsiteX1" fmla="*/ 2491740 w 2491740"/>
                <a:gd name="connsiteY1" fmla="*/ 0 h 12700"/>
              </a:gdLst>
              <a:ahLst/>
              <a:cxnLst>
                <a:cxn ang="0">
                  <a:pos x="connsiteX0" y="connsiteY0"/>
                </a:cxn>
                <a:cxn ang="0">
                  <a:pos x="connsiteX1" y="connsiteY1"/>
                </a:cxn>
              </a:cxnLst>
              <a:rect l="l" t="t" r="r" b="b"/>
              <a:pathLst>
                <a:path w="2491740" h="12700">
                  <a:moveTo>
                    <a:pt x="0" y="0"/>
                  </a:moveTo>
                  <a:lnTo>
                    <a:pt x="2491740" y="0"/>
                  </a:lnTo>
                </a:path>
              </a:pathLst>
            </a:custGeom>
            <a:ln w="15875" cap="flat">
              <a:solidFill>
                <a:srgbClr val="EFEFEF">
                  <a:lumMod val="90000"/>
                </a:srgbClr>
              </a:solidFill>
              <a:prstDash val="dash"/>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83535"/>
                </a:solidFill>
                <a:effectLst/>
                <a:uLnTx/>
                <a:uFillTx/>
                <a:latin typeface="Alibaba PuHuiTi" pitchFamily="18" charset="-122"/>
                <a:ea typeface="Alibaba PuHuiTi" pitchFamily="18" charset="-122"/>
                <a:cs typeface="Alibaba PuHuiTi" pitchFamily="18" charset="-122"/>
              </a:endParaRPr>
            </a:p>
          </p:txBody>
        </p:sp>
      </p:grpSp>
      <p:sp>
        <p:nvSpPr>
          <p:cNvPr id="20" name="文本框 19"/>
          <p:cNvSpPr txBox="1"/>
          <p:nvPr/>
        </p:nvSpPr>
        <p:spPr>
          <a:xfrm>
            <a:off x="679450" y="2927350"/>
            <a:ext cx="2747645" cy="645160"/>
          </a:xfrm>
          <a:prstGeom prst="rect">
            <a:avLst/>
          </a:prstGeom>
          <a:noFill/>
          <a:ln>
            <a:noFill/>
          </a:ln>
        </p:spPr>
        <p:txBody>
          <a:bodyPr wrap="square" rtlCol="0">
            <a:spAutoFit/>
          </a:bodyPr>
          <a:lstStyle/>
          <a:p>
            <a:pPr algn="just">
              <a:lnSpc>
                <a:spcPct val="150000"/>
              </a:lnSpc>
              <a:spcAft>
                <a:spcPts val="1000"/>
              </a:spcAft>
            </a:pPr>
            <a:r>
              <a:rPr lang="zh-CN" altLang="en-US" sz="1200" dirty="0">
                <a:solidFill>
                  <a:srgbClr val="383535"/>
                </a:solidFill>
                <a:latin typeface="Alibaba PuHuiTi" pitchFamily="18" charset="-122"/>
                <a:ea typeface="Alibaba PuHuiTi" pitchFamily="18" charset="-122"/>
                <a:cs typeface="Alibaba PuHuiTi" pitchFamily="18" charset="-122"/>
              </a:rPr>
              <a:t>通过显式区分</a:t>
            </a:r>
            <a:r>
              <a:rPr lang="en-US" altLang="zh-CN" sz="1200" dirty="0">
                <a:solidFill>
                  <a:srgbClr val="383535"/>
                </a:solidFill>
                <a:latin typeface="Alibaba PuHuiTi" pitchFamily="18" charset="-122"/>
                <a:ea typeface="Alibaba PuHuiTi" pitchFamily="18" charset="-122"/>
                <a:cs typeface="Alibaba PuHuiTi" pitchFamily="18" charset="-122"/>
              </a:rPr>
              <a:t>Rollout</a:t>
            </a:r>
            <a:r>
              <a:rPr lang="zh-CN" altLang="en-US" sz="1200" dirty="0">
                <a:solidFill>
                  <a:srgbClr val="383535"/>
                </a:solidFill>
                <a:latin typeface="Alibaba PuHuiTi" pitchFamily="18" charset="-122"/>
                <a:ea typeface="Alibaba PuHuiTi" pitchFamily="18" charset="-122"/>
                <a:cs typeface="Alibaba PuHuiTi" pitchFamily="18" charset="-122"/>
              </a:rPr>
              <a:t>轨迹中共享和独立部分的</a:t>
            </a:r>
            <a:r>
              <a:rPr lang="en-US" altLang="zh-CN" sz="1200" dirty="0">
                <a:solidFill>
                  <a:srgbClr val="383535"/>
                </a:solidFill>
                <a:latin typeface="Alibaba PuHuiTi" pitchFamily="18" charset="-122"/>
                <a:ea typeface="Alibaba PuHuiTi" pitchFamily="18" charset="-122"/>
                <a:cs typeface="Alibaba PuHuiTi" pitchFamily="18" charset="-122"/>
              </a:rPr>
              <a:t>token</a:t>
            </a:r>
            <a:r>
              <a:rPr lang="zh-CN" altLang="en-US" sz="1200" dirty="0">
                <a:solidFill>
                  <a:srgbClr val="383535"/>
                </a:solidFill>
                <a:latin typeface="Alibaba PuHuiTi" pitchFamily="18" charset="-122"/>
                <a:ea typeface="Alibaba PuHuiTi" pitchFamily="18" charset="-122"/>
                <a:cs typeface="Alibaba PuHuiTi" pitchFamily="18" charset="-122"/>
              </a:rPr>
              <a:t>优势来优化策略更新。</a:t>
            </a:r>
            <a:endParaRPr lang="zh-CN" altLang="en-US" sz="1200" dirty="0">
              <a:solidFill>
                <a:srgbClr val="383535"/>
              </a:solidFill>
              <a:latin typeface="Alibaba PuHuiTi" pitchFamily="18" charset="-122"/>
              <a:ea typeface="Alibaba PuHuiTi" pitchFamily="18" charset="-122"/>
              <a:cs typeface="Alibaba PuHuiTi" pitchFamily="18" charset="-122"/>
            </a:endParaRPr>
          </a:p>
        </p:txBody>
      </p:sp>
      <p:sp>
        <p:nvSpPr>
          <p:cNvPr id="22" name="椭圆 21"/>
          <p:cNvSpPr/>
          <p:nvPr/>
        </p:nvSpPr>
        <p:spPr>
          <a:xfrm>
            <a:off x="1843050" y="2684383"/>
            <a:ext cx="244549" cy="244549"/>
          </a:xfrm>
          <a:prstGeom prst="ellipse">
            <a:avLst/>
          </a:prstGeom>
          <a:solidFill>
            <a:srgbClr val="84242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0"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1</a:t>
            </a:r>
            <a:endParaRPr kumimoji="1" lang="zh-CN" altLang="en-US" sz="1200" b="0"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23" name="文本框 22"/>
          <p:cNvSpPr txBox="1"/>
          <p:nvPr/>
        </p:nvSpPr>
        <p:spPr>
          <a:xfrm>
            <a:off x="680085" y="3916045"/>
            <a:ext cx="2747010" cy="645160"/>
          </a:xfrm>
          <a:prstGeom prst="rect">
            <a:avLst/>
          </a:prstGeom>
          <a:noFill/>
          <a:ln>
            <a:noFill/>
          </a:ln>
        </p:spPr>
        <p:txBody>
          <a:bodyPr wrap="square" rtlCol="0">
            <a:spAutoFit/>
          </a:bodyPr>
          <a:lstStyle/>
          <a:p>
            <a:pPr algn="just">
              <a:lnSpc>
                <a:spcPct val="150000"/>
              </a:lnSpc>
              <a:spcAft>
                <a:spcPts val="1000"/>
              </a:spcAft>
            </a:pPr>
            <a:r>
              <a:rPr lang="zh-CN" altLang="en-US" sz="1200" dirty="0">
                <a:solidFill>
                  <a:srgbClr val="383535"/>
                </a:solidFill>
                <a:latin typeface="Alibaba PuHuiTi" pitchFamily="18" charset="-122"/>
                <a:ea typeface="Alibaba PuHuiTi" pitchFamily="18" charset="-122"/>
                <a:cs typeface="Alibaba PuHuiTi" pitchFamily="18" charset="-122"/>
              </a:rPr>
              <a:t>对于独立</a:t>
            </a:r>
            <a:r>
              <a:rPr lang="en-US" altLang="zh-CN" sz="1200" dirty="0">
                <a:solidFill>
                  <a:srgbClr val="383535"/>
                </a:solidFill>
                <a:latin typeface="Alibaba PuHuiTi" pitchFamily="18" charset="-122"/>
                <a:ea typeface="Alibaba PuHuiTi" pitchFamily="18" charset="-122"/>
                <a:cs typeface="Alibaba PuHuiTi" pitchFamily="18" charset="-122"/>
              </a:rPr>
              <a:t>token</a:t>
            </a:r>
            <a:r>
              <a:rPr lang="zh-CN" altLang="en-US" sz="1200" dirty="0">
                <a:solidFill>
                  <a:srgbClr val="383535"/>
                </a:solidFill>
                <a:latin typeface="Alibaba PuHuiTi" pitchFamily="18" charset="-122"/>
                <a:ea typeface="Alibaba PuHuiTi" pitchFamily="18" charset="-122"/>
                <a:cs typeface="Alibaba PuHuiTi" pitchFamily="18" charset="-122"/>
              </a:rPr>
              <a:t>，我们遵循使用</a:t>
            </a:r>
            <a:r>
              <a:rPr lang="en-US" altLang="zh-CN" sz="1200" dirty="0">
                <a:solidFill>
                  <a:srgbClr val="383535"/>
                </a:solidFill>
                <a:latin typeface="Alibaba PuHuiTi" pitchFamily="18" charset="-122"/>
                <a:ea typeface="Alibaba PuHuiTi" pitchFamily="18" charset="-122"/>
                <a:cs typeface="Alibaba PuHuiTi" pitchFamily="18" charset="-122"/>
              </a:rPr>
              <a:t>GRPO</a:t>
            </a:r>
            <a:r>
              <a:rPr lang="zh-CN" altLang="en-US" sz="1200" dirty="0">
                <a:solidFill>
                  <a:srgbClr val="383535"/>
                </a:solidFill>
                <a:latin typeface="Alibaba PuHuiTi" pitchFamily="18" charset="-122"/>
                <a:ea typeface="Alibaba PuHuiTi" pitchFamily="18" charset="-122"/>
                <a:cs typeface="Alibaba PuHuiTi" pitchFamily="18" charset="-122"/>
              </a:rPr>
              <a:t>原始归一化奖励计算优势，公式为： </a:t>
            </a:r>
            <a:endParaRPr lang="en-US" altLang="zh-CN" sz="1200" dirty="0">
              <a:solidFill>
                <a:srgbClr val="383535"/>
              </a:solidFill>
              <a:latin typeface="Alibaba PuHuiTi" pitchFamily="18" charset="-122"/>
              <a:ea typeface="Alibaba PuHuiTi" pitchFamily="18" charset="-122"/>
              <a:cs typeface="Alibaba PuHuiTi" pitchFamily="18" charset="-122"/>
            </a:endParaRPr>
          </a:p>
        </p:txBody>
      </p:sp>
      <p:sp>
        <p:nvSpPr>
          <p:cNvPr id="25" name="椭圆 24"/>
          <p:cNvSpPr/>
          <p:nvPr/>
        </p:nvSpPr>
        <p:spPr>
          <a:xfrm>
            <a:off x="1843050" y="3765540"/>
            <a:ext cx="244549" cy="244549"/>
          </a:xfrm>
          <a:prstGeom prst="ellipse">
            <a:avLst/>
          </a:prstGeom>
          <a:solidFill>
            <a:srgbClr val="84242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0"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2</a:t>
            </a:r>
            <a:endParaRPr kumimoji="1" lang="zh-CN" altLang="en-US" sz="1200" b="0"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26" name="文本框 25"/>
          <p:cNvSpPr txBox="1"/>
          <p:nvPr/>
        </p:nvSpPr>
        <p:spPr>
          <a:xfrm>
            <a:off x="676275" y="5238115"/>
            <a:ext cx="2747645" cy="645160"/>
          </a:xfrm>
          <a:prstGeom prst="rect">
            <a:avLst/>
          </a:prstGeom>
          <a:noFill/>
          <a:ln>
            <a:noFill/>
          </a:ln>
        </p:spPr>
        <p:txBody>
          <a:bodyPr wrap="square" rtlCol="0">
            <a:spAutoFit/>
          </a:bodyPr>
          <a:lstStyle/>
          <a:p>
            <a:pPr algn="just">
              <a:lnSpc>
                <a:spcPct val="150000"/>
              </a:lnSpc>
              <a:spcAft>
                <a:spcPts val="1000"/>
              </a:spcAft>
            </a:pPr>
            <a:r>
              <a:rPr lang="zh-CN" altLang="en-US" sz="1200" dirty="0">
                <a:solidFill>
                  <a:srgbClr val="383535"/>
                </a:solidFill>
                <a:latin typeface="Alibaba PuHuiTi" pitchFamily="18" charset="-122"/>
                <a:ea typeface="Alibaba PuHuiTi" pitchFamily="18" charset="-122"/>
                <a:cs typeface="Alibaba PuHuiTi" pitchFamily="18" charset="-122"/>
              </a:rPr>
              <a:t>对于共享</a:t>
            </a:r>
            <a:r>
              <a:rPr lang="en-US" altLang="zh-CN" sz="1200" dirty="0">
                <a:solidFill>
                  <a:srgbClr val="383535"/>
                </a:solidFill>
                <a:latin typeface="Alibaba PuHuiTi" pitchFamily="18" charset="-122"/>
                <a:ea typeface="Alibaba PuHuiTi" pitchFamily="18" charset="-122"/>
                <a:cs typeface="Alibaba PuHuiTi" pitchFamily="18" charset="-122"/>
              </a:rPr>
              <a:t>token</a:t>
            </a:r>
            <a:r>
              <a:rPr lang="zh-CN" altLang="en-US" sz="1200" dirty="0">
                <a:solidFill>
                  <a:srgbClr val="383535"/>
                </a:solidFill>
                <a:latin typeface="Alibaba PuHuiTi" pitchFamily="18" charset="-122"/>
                <a:ea typeface="Alibaba PuHuiTi" pitchFamily="18" charset="-122"/>
                <a:cs typeface="Alibaba PuHuiTi" pitchFamily="18" charset="-122"/>
              </a:rPr>
              <a:t>，则计算所有包含该段轨迹的平均优势，公式为：</a:t>
            </a:r>
            <a:endParaRPr lang="en-US" altLang="zh-CN" sz="1200" dirty="0">
              <a:solidFill>
                <a:srgbClr val="383535"/>
              </a:solidFill>
              <a:latin typeface="Alibaba PuHuiTi" pitchFamily="18" charset="-122"/>
              <a:ea typeface="Alibaba PuHuiTi" pitchFamily="18" charset="-122"/>
              <a:cs typeface="Alibaba PuHuiTi" pitchFamily="18" charset="-122"/>
            </a:endParaRPr>
          </a:p>
        </p:txBody>
      </p:sp>
      <p:sp>
        <p:nvSpPr>
          <p:cNvPr id="28" name="椭圆 27"/>
          <p:cNvSpPr/>
          <p:nvPr/>
        </p:nvSpPr>
        <p:spPr>
          <a:xfrm>
            <a:off x="1869111" y="5049909"/>
            <a:ext cx="244549" cy="244549"/>
          </a:xfrm>
          <a:prstGeom prst="ellipse">
            <a:avLst/>
          </a:prstGeom>
          <a:solidFill>
            <a:srgbClr val="84242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0"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3</a:t>
            </a:r>
            <a:endParaRPr kumimoji="1" lang="zh-CN" altLang="en-US" sz="1200" b="0"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29" name="文本框 28"/>
          <p:cNvSpPr txBox="1"/>
          <p:nvPr/>
        </p:nvSpPr>
        <p:spPr>
          <a:xfrm>
            <a:off x="8495665" y="2927350"/>
            <a:ext cx="3319145" cy="1024890"/>
          </a:xfrm>
          <a:prstGeom prst="rect">
            <a:avLst/>
          </a:prstGeom>
          <a:noFill/>
          <a:ln>
            <a:noFill/>
          </a:ln>
        </p:spPr>
        <p:txBody>
          <a:bodyPr wrap="square" rtlCol="0">
            <a:noAutofit/>
          </a:bodyPr>
          <a:lstStyle/>
          <a:p>
            <a:pPr algn="just">
              <a:lnSpc>
                <a:spcPct val="150000"/>
              </a:lnSpc>
              <a:spcAft>
                <a:spcPts val="1000"/>
              </a:spcAft>
            </a:pPr>
            <a:r>
              <a:rPr lang="en-US" altLang="zh-CN" sz="1200" dirty="0">
                <a:solidFill>
                  <a:srgbClr val="383535"/>
                </a:solidFill>
                <a:latin typeface="Alibaba PuHuiTi" pitchFamily="18" charset="-122"/>
                <a:ea typeface="Alibaba PuHuiTi" pitchFamily="18" charset="-122"/>
                <a:cs typeface="Alibaba PuHuiTi" pitchFamily="18" charset="-122"/>
              </a:rPr>
              <a:t>软估计希望在策略优化过程中隐式区分推理链共享和独立的token，我们发现GRPO的重要性采样比率 (IS项)可以</a:t>
            </a:r>
            <a:r>
              <a:rPr lang="zh-CN" altLang="en-US" sz="1200" dirty="0">
                <a:solidFill>
                  <a:srgbClr val="383535"/>
                </a:solidFill>
                <a:latin typeface="Alibaba PuHuiTi" pitchFamily="18" charset="-122"/>
                <a:ea typeface="Alibaba PuHuiTi" pitchFamily="18" charset="-122"/>
                <a:cs typeface="Alibaba PuHuiTi" pitchFamily="18" charset="-122"/>
              </a:rPr>
              <a:t>天然</a:t>
            </a:r>
            <a:r>
              <a:rPr lang="en-US" altLang="zh-CN" sz="1200" dirty="0">
                <a:solidFill>
                  <a:srgbClr val="383535"/>
                </a:solidFill>
                <a:latin typeface="Alibaba PuHuiTi" pitchFamily="18" charset="-122"/>
                <a:ea typeface="Alibaba PuHuiTi" pitchFamily="18" charset="-122"/>
                <a:cs typeface="Alibaba PuHuiTi" pitchFamily="18" charset="-122"/>
              </a:rPr>
              <a:t>处理了两类token：</a:t>
            </a:r>
            <a:endParaRPr lang="en-US" altLang="zh-CN" sz="1200" dirty="0">
              <a:solidFill>
                <a:srgbClr val="383535"/>
              </a:solidFill>
              <a:latin typeface="Alibaba PuHuiTi" pitchFamily="18" charset="-122"/>
              <a:ea typeface="Alibaba PuHuiTi" pitchFamily="18" charset="-122"/>
              <a:cs typeface="Alibaba PuHuiTi" pitchFamily="18" charset="-122"/>
            </a:endParaRPr>
          </a:p>
          <a:p>
            <a:pPr algn="just">
              <a:lnSpc>
                <a:spcPct val="150000"/>
              </a:lnSpc>
              <a:spcAft>
                <a:spcPts val="1000"/>
              </a:spcAft>
            </a:pPr>
            <a:endParaRPr lang="zh-CN" altLang="en-US" sz="1000" dirty="0">
              <a:solidFill>
                <a:srgbClr val="383535"/>
              </a:solidFill>
              <a:latin typeface="Alibaba PuHuiTi" pitchFamily="18" charset="-122"/>
              <a:ea typeface="Alibaba PuHuiTi" pitchFamily="18" charset="-122"/>
              <a:cs typeface="Alibaba PuHuiTi" pitchFamily="18" charset="-122"/>
            </a:endParaRPr>
          </a:p>
        </p:txBody>
      </p:sp>
      <p:sp>
        <p:nvSpPr>
          <p:cNvPr id="31" name="椭圆 30"/>
          <p:cNvSpPr/>
          <p:nvPr/>
        </p:nvSpPr>
        <p:spPr>
          <a:xfrm>
            <a:off x="10138031" y="2690344"/>
            <a:ext cx="244549" cy="244549"/>
          </a:xfrm>
          <a:prstGeom prst="ellipse">
            <a:avLst/>
          </a:prstGeom>
          <a:solidFill>
            <a:srgbClr val="B3433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0"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1</a:t>
            </a:r>
            <a:endParaRPr kumimoji="1" lang="zh-CN" altLang="en-US" sz="1200" b="0"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34" name="椭圆 33"/>
          <p:cNvSpPr/>
          <p:nvPr/>
        </p:nvSpPr>
        <p:spPr>
          <a:xfrm>
            <a:off x="10138030" y="4520202"/>
            <a:ext cx="244549" cy="244549"/>
          </a:xfrm>
          <a:prstGeom prst="ellipse">
            <a:avLst/>
          </a:prstGeom>
          <a:solidFill>
            <a:srgbClr val="B3433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0"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rPr>
              <a:t>2</a:t>
            </a:r>
            <a:endParaRPr kumimoji="1" lang="zh-CN" altLang="en-US" sz="1200" b="0" i="0" u="none" strike="noStrike" kern="0" cap="none" spc="0" normalizeH="0" baseline="0" noProof="0" dirty="0">
              <a:ln>
                <a:noFill/>
              </a:ln>
              <a:solidFill>
                <a:srgbClr val="FEFFFF"/>
              </a:solidFill>
              <a:effectLst/>
              <a:uLnTx/>
              <a:uFillTx/>
              <a:latin typeface="Alibaba PuHuiTi" pitchFamily="18" charset="-122"/>
              <a:ea typeface="Alibaba PuHuiTi" pitchFamily="18" charset="-122"/>
              <a:cs typeface="Alibaba PuHuiTi" pitchFamily="18" charset="-122"/>
            </a:endParaRPr>
          </a:p>
        </p:txBody>
      </p:sp>
      <p:sp>
        <p:nvSpPr>
          <p:cNvPr id="35" name="文本框 34"/>
          <p:cNvSpPr txBox="1"/>
          <p:nvPr/>
        </p:nvSpPr>
        <p:spPr>
          <a:xfrm>
            <a:off x="8500110" y="4831715"/>
            <a:ext cx="3375025" cy="1476375"/>
          </a:xfrm>
          <a:prstGeom prst="rect">
            <a:avLst/>
          </a:prstGeom>
          <a:noFill/>
          <a:ln>
            <a:noFill/>
          </a:ln>
        </p:spPr>
        <p:txBody>
          <a:bodyPr wrap="square" rtlCol="0">
            <a:spAutoFit/>
          </a:bodyPr>
          <a:lstStyle/>
          <a:p>
            <a:pPr algn="just">
              <a:lnSpc>
                <a:spcPct val="150000"/>
              </a:lnSpc>
              <a:spcAft>
                <a:spcPts val="1000"/>
              </a:spcAft>
            </a:pPr>
            <a:r>
              <a:rPr lang="en-US" altLang="zh-CN" sz="1200" dirty="0">
                <a:solidFill>
                  <a:srgbClr val="383535"/>
                </a:solidFill>
                <a:latin typeface="Alibaba PuHuiTi" pitchFamily="18" charset="-122"/>
                <a:ea typeface="Alibaba PuHuiTi" pitchFamily="18" charset="-122"/>
                <a:cs typeface="Alibaba PuHuiTi" pitchFamily="18" charset="-122"/>
                <a:sym typeface="微软雅黑"/>
              </a:rPr>
              <a:t>共享的token将被赋予</a:t>
            </a:r>
            <a:r>
              <a:rPr lang="zh-CN" altLang="en-US" sz="1200" dirty="0">
                <a:solidFill>
                  <a:srgbClr val="383535"/>
                </a:solidFill>
                <a:latin typeface="Alibaba PuHuiTi" pitchFamily="18" charset="-122"/>
                <a:ea typeface="Alibaba PuHuiTi" pitchFamily="18" charset="-122"/>
                <a:cs typeface="Alibaba PuHuiTi" pitchFamily="18" charset="-122"/>
                <a:sym typeface="微软雅黑"/>
              </a:rPr>
              <a:t>相同</a:t>
            </a:r>
            <a:r>
              <a:rPr lang="en-US" altLang="zh-CN" sz="1200" dirty="0">
                <a:solidFill>
                  <a:srgbClr val="383535"/>
                </a:solidFill>
                <a:latin typeface="Alibaba PuHuiTi" pitchFamily="18" charset="-122"/>
                <a:ea typeface="Alibaba PuHuiTi" pitchFamily="18" charset="-122"/>
                <a:cs typeface="Alibaba PuHuiTi" pitchFamily="18" charset="-122"/>
                <a:sym typeface="微软雅黑"/>
              </a:rPr>
              <a:t>IS权重，结合GRPO的数学意义可以发现共享token部分所带来的优势贡献近似等于硬估计设置下的平均优势（可参考附录证明），因此我们沿用原始GRPO公式，实验证明软估计也相比于硬估计更加优秀。</a:t>
            </a:r>
            <a:endParaRPr lang="en-US" altLang="zh-CN" sz="1200" dirty="0">
              <a:solidFill>
                <a:srgbClr val="383535"/>
              </a:solidFill>
              <a:latin typeface="Alibaba PuHuiTi" pitchFamily="18" charset="-122"/>
              <a:ea typeface="Alibaba PuHuiTi" pitchFamily="18" charset="-122"/>
              <a:cs typeface="Alibaba PuHuiTi" pitchFamily="18" charset="-122"/>
            </a:endParaRPr>
          </a:p>
        </p:txBody>
      </p:sp>
      <p:sp>
        <p:nvSpPr>
          <p:cNvPr id="38" name="文本框 37"/>
          <p:cNvSpPr txBox="1"/>
          <p:nvPr/>
        </p:nvSpPr>
        <p:spPr>
          <a:xfrm>
            <a:off x="391493" y="1116013"/>
            <a:ext cx="1133822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微软雅黑"/>
                <a:ea typeface="微软雅黑"/>
                <a:cs typeface="微软雅黑"/>
                <a:sym typeface="微软雅黑"/>
              </a:rPr>
              <a:t>如下图</a:t>
            </a:r>
            <a:r>
              <a:rPr kumimoji="0" lang="en-US" altLang="zh-CN" sz="1800" b="0" i="0" u="none" strike="noStrike" kern="1200" cap="none" spc="0" normalizeH="0" baseline="0" noProof="0">
                <a:ln>
                  <a:noFill/>
                </a:ln>
                <a:solidFill>
                  <a:srgbClr val="000000"/>
                </a:solidFill>
                <a:effectLst/>
                <a:uLnTx/>
                <a:uFillTx/>
                <a:latin typeface="微软雅黑"/>
                <a:ea typeface="微软雅黑"/>
                <a:cs typeface="微软雅黑"/>
                <a:sym typeface="微软雅黑"/>
              </a:rPr>
              <a:t>，ARPO </a:t>
            </a:r>
            <a:r>
              <a:rPr kumimoji="0" lang="zh-CN" altLang="en-US" sz="1800" b="0" i="0" u="none" strike="noStrike" kern="1200" cap="none" spc="0" normalizeH="0" baseline="0" noProof="0">
                <a:ln>
                  <a:noFill/>
                </a:ln>
                <a:solidFill>
                  <a:srgbClr val="000000"/>
                </a:solidFill>
                <a:effectLst/>
                <a:uLnTx/>
                <a:uFillTx/>
                <a:latin typeface="微软雅黑"/>
                <a:ea typeface="微软雅黑"/>
                <a:cs typeface="微软雅黑"/>
                <a:sym typeface="微软雅黑"/>
              </a:rPr>
              <a:t>的熵驱动自适应</a:t>
            </a:r>
            <a:r>
              <a:rPr kumimoji="0" lang="en-US" altLang="zh-CN" sz="1800" b="0" i="0" u="none" strike="noStrike" kern="1200" cap="none" spc="0" normalizeH="0" baseline="0" noProof="0">
                <a:ln>
                  <a:noFill/>
                </a:ln>
                <a:solidFill>
                  <a:srgbClr val="000000"/>
                </a:solidFill>
                <a:effectLst/>
                <a:uLnTx/>
                <a:uFillTx/>
                <a:latin typeface="微软雅黑"/>
                <a:ea typeface="微软雅黑"/>
                <a:cs typeface="微软雅黑"/>
                <a:sym typeface="微软雅黑"/>
              </a:rPr>
              <a:t>Rollout</a:t>
            </a:r>
            <a:r>
              <a:rPr kumimoji="0" lang="zh-CN" altLang="en-US" sz="1800" b="0" i="0" u="none" strike="noStrike" kern="1200" cap="none" spc="0" normalizeH="0" baseline="0" noProof="0">
                <a:ln>
                  <a:noFill/>
                </a:ln>
                <a:solidFill>
                  <a:srgbClr val="000000"/>
                </a:solidFill>
                <a:effectLst/>
                <a:uLnTx/>
                <a:uFillTx/>
                <a:latin typeface="微软雅黑"/>
                <a:ea typeface="微软雅黑"/>
                <a:cs typeface="微软雅黑"/>
                <a:sym typeface="微软雅黑"/>
              </a:rPr>
              <a:t>机制天然会产生包含</a:t>
            </a:r>
            <a:r>
              <a:rPr kumimoji="0" lang="zh-CN" altLang="en-US" sz="1800" b="0" i="0" u="none" strike="noStrike" kern="1200" cap="none" spc="0" normalizeH="0" baseline="0" noProof="0">
                <a:ln>
                  <a:noFill/>
                </a:ln>
                <a:solidFill>
                  <a:srgbClr val="C00000"/>
                </a:solidFill>
                <a:effectLst/>
                <a:uLnTx/>
                <a:uFillTx/>
                <a:latin typeface="微软雅黑"/>
                <a:ea typeface="微软雅黑"/>
                <a:cs typeface="微软雅黑"/>
                <a:sym typeface="微软雅黑"/>
              </a:rPr>
              <a:t>共享推理轨迹</a:t>
            </a:r>
            <a:r>
              <a:rPr kumimoji="0" lang="en-US" altLang="zh-CN" sz="1800" b="0" i="0" u="none" strike="noStrike" kern="1200" cap="none" spc="0" normalizeH="0" baseline="0" noProof="0">
                <a:ln>
                  <a:noFill/>
                </a:ln>
                <a:solidFill>
                  <a:srgbClr val="C00000"/>
                </a:solidFill>
                <a:effectLst/>
                <a:uLnTx/>
                <a:uFillTx/>
                <a:latin typeface="微软雅黑"/>
                <a:ea typeface="微软雅黑"/>
                <a:cs typeface="微软雅黑"/>
                <a:sym typeface="微软雅黑"/>
              </a:rPr>
              <a:t>（</a:t>
            </a:r>
            <a:r>
              <a:rPr kumimoji="0" lang="zh-CN" altLang="en-US" sz="1800" b="0" i="0" u="none" strike="noStrike" kern="1200" cap="none" spc="0" normalizeH="0" baseline="0" noProof="0">
                <a:ln>
                  <a:noFill/>
                </a:ln>
                <a:solidFill>
                  <a:srgbClr val="C00000"/>
                </a:solidFill>
                <a:effectLst/>
                <a:uLnTx/>
                <a:uFillTx/>
                <a:latin typeface="微软雅黑"/>
                <a:ea typeface="微软雅黑"/>
                <a:cs typeface="微软雅黑"/>
                <a:sym typeface="微软雅黑"/>
              </a:rPr>
              <a:t>红色</a:t>
            </a:r>
            <a:r>
              <a:rPr kumimoji="0" lang="en-US" altLang="zh-CN" sz="1800" b="0" i="0" u="none" strike="noStrike" kern="1200" cap="none" spc="0" normalizeH="0" baseline="0" noProof="0">
                <a:ln>
                  <a:noFill/>
                </a:ln>
                <a:solidFill>
                  <a:srgbClr val="C00000"/>
                </a:solidFill>
                <a:effectLst/>
                <a:uLnTx/>
                <a:uFillTx/>
                <a:latin typeface="微软雅黑"/>
                <a:ea typeface="微软雅黑"/>
                <a:cs typeface="微软雅黑"/>
                <a:sym typeface="微软雅黑"/>
              </a:rPr>
              <a:t>）</a:t>
            </a:r>
            <a:r>
              <a:rPr kumimoji="0" lang="zh-CN" altLang="en-US" sz="1800" b="0" i="0" u="none" strike="noStrike" kern="1200" cap="none" spc="0" normalizeH="0" baseline="0" noProof="0">
                <a:ln>
                  <a:noFill/>
                </a:ln>
                <a:solidFill>
                  <a:schemeClr val="tx1"/>
                </a:solidFill>
                <a:effectLst/>
                <a:uLnTx/>
                <a:uFillTx/>
                <a:latin typeface="微软雅黑"/>
                <a:ea typeface="微软雅黑"/>
                <a:cs typeface="微软雅黑"/>
                <a:sym typeface="微软雅黑"/>
              </a:rPr>
              <a:t>和</a:t>
            </a:r>
            <a:r>
              <a:rPr kumimoji="0" lang="zh-CN" altLang="en-US" sz="1800" b="0" i="0" u="none" strike="noStrike" kern="1200" cap="none" spc="0" normalizeH="0" baseline="0" noProof="0">
                <a:ln>
                  <a:noFill/>
                </a:ln>
                <a:solidFill>
                  <a:schemeClr val="tx2"/>
                </a:solidFill>
                <a:effectLst/>
                <a:uLnTx/>
                <a:uFillTx/>
                <a:latin typeface="微软雅黑"/>
                <a:ea typeface="微软雅黑"/>
                <a:cs typeface="微软雅黑"/>
                <a:sym typeface="微软雅黑"/>
              </a:rPr>
              <a:t>分支推理轨迹</a:t>
            </a:r>
            <a:r>
              <a:rPr kumimoji="0" lang="en-US" altLang="zh-CN" sz="1800" b="0" i="0" u="none" strike="noStrike" kern="1200" cap="none" spc="0" normalizeH="0" baseline="0" noProof="0">
                <a:ln>
                  <a:noFill/>
                </a:ln>
                <a:solidFill>
                  <a:schemeClr val="tx2"/>
                </a:solidFill>
                <a:effectLst/>
                <a:uLnTx/>
                <a:uFillTx/>
                <a:latin typeface="微软雅黑"/>
                <a:ea typeface="微软雅黑"/>
                <a:cs typeface="微软雅黑"/>
                <a:sym typeface="微软雅黑"/>
              </a:rPr>
              <a:t>（</a:t>
            </a:r>
            <a:r>
              <a:rPr kumimoji="0" lang="zh-CN" altLang="en-US" sz="1800" b="0" i="0" u="none" strike="noStrike" kern="1200" cap="none" spc="0" normalizeH="0" baseline="0" noProof="0">
                <a:ln>
                  <a:noFill/>
                </a:ln>
                <a:solidFill>
                  <a:schemeClr val="tx2"/>
                </a:solidFill>
                <a:effectLst/>
                <a:uLnTx/>
                <a:uFillTx/>
                <a:latin typeface="微软雅黑"/>
                <a:ea typeface="微软雅黑"/>
                <a:cs typeface="微软雅黑"/>
                <a:sym typeface="微软雅黑"/>
              </a:rPr>
              <a:t>蓝色</a:t>
            </a:r>
            <a:r>
              <a:rPr kumimoji="0" lang="en-US" altLang="zh-CN" sz="1800" b="0" i="0" u="none" strike="noStrike" kern="1200" cap="none" spc="0" normalizeH="0" baseline="0" noProof="0">
                <a:ln>
                  <a:noFill/>
                </a:ln>
                <a:solidFill>
                  <a:schemeClr val="tx2"/>
                </a:solidFill>
                <a:effectLst/>
                <a:uLnTx/>
                <a:uFillTx/>
                <a:latin typeface="微软雅黑"/>
                <a:ea typeface="微软雅黑"/>
                <a:cs typeface="微软雅黑"/>
                <a:sym typeface="微软雅黑"/>
              </a:rPr>
              <a:t>）</a:t>
            </a:r>
            <a:r>
              <a:rPr kumimoji="0" lang="zh-CN" altLang="en-US" sz="1800" b="0" i="0" u="none" strike="noStrike" kern="1200" cap="none" spc="0" normalizeH="0" baseline="0" noProof="0">
                <a:ln>
                  <a:noFill/>
                </a:ln>
                <a:solidFill>
                  <a:srgbClr val="000000"/>
                </a:solidFill>
                <a:effectLst/>
                <a:uLnTx/>
                <a:uFillTx/>
                <a:latin typeface="微软雅黑"/>
                <a:ea typeface="微软雅黑"/>
                <a:cs typeface="微软雅黑"/>
                <a:sym typeface="微软雅黑"/>
              </a:rPr>
              <a:t>，这启发我们优化</a:t>
            </a:r>
            <a:r>
              <a:rPr kumimoji="0" lang="en-US" altLang="zh-CN" sz="1800" b="0" i="0" u="none" strike="noStrike" kern="1200" cap="none" spc="0" normalizeH="0" baseline="0" noProof="0">
                <a:ln>
                  <a:noFill/>
                </a:ln>
                <a:solidFill>
                  <a:srgbClr val="000000"/>
                </a:solidFill>
                <a:effectLst/>
                <a:uLnTx/>
                <a:uFillTx/>
                <a:latin typeface="微软雅黑"/>
                <a:ea typeface="微软雅黑"/>
                <a:cs typeface="微软雅黑"/>
                <a:sym typeface="微软雅黑"/>
              </a:rPr>
              <a:t>RL</a:t>
            </a:r>
            <a:r>
              <a:rPr kumimoji="0" lang="zh-CN" altLang="en-US" sz="1800" b="0" i="0" u="none" strike="noStrike" kern="1200" cap="none" spc="0" normalizeH="0" baseline="0" noProof="0">
                <a:ln>
                  <a:noFill/>
                </a:ln>
                <a:solidFill>
                  <a:srgbClr val="000000"/>
                </a:solidFill>
                <a:effectLst/>
                <a:uLnTx/>
                <a:uFillTx/>
                <a:latin typeface="微软雅黑"/>
                <a:ea typeface="微软雅黑"/>
                <a:cs typeface="微软雅黑"/>
                <a:sym typeface="微软雅黑"/>
              </a:rPr>
              <a:t>策略更新方式，更好地利用步骤级工具调用信息。</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微软雅黑"/>
              <a:sym typeface="微软雅黑"/>
            </a:endParaRPr>
          </a:p>
        </p:txBody>
      </p:sp>
      <p:pic>
        <p:nvPicPr>
          <p:cNvPr id="40" name="图片 39"/>
          <p:cNvPicPr>
            <a:picLocks noChangeAspect="1"/>
          </p:cNvPicPr>
          <p:nvPr/>
        </p:nvPicPr>
        <p:blipFill>
          <a:blip r:embed="rId2"/>
          <a:stretch>
            <a:fillRect/>
          </a:stretch>
        </p:blipFill>
        <p:spPr>
          <a:xfrm>
            <a:off x="4017010" y="2077085"/>
            <a:ext cx="4249420" cy="2040255"/>
          </a:xfrm>
          <a:prstGeom prst="rect">
            <a:avLst/>
          </a:prstGeom>
        </p:spPr>
      </p:pic>
      <p:pic>
        <p:nvPicPr>
          <p:cNvPr id="41" name="图片 40"/>
          <p:cNvPicPr>
            <a:picLocks noChangeAspect="1"/>
          </p:cNvPicPr>
          <p:nvPr/>
        </p:nvPicPr>
        <p:blipFill>
          <a:blip r:embed="rId3"/>
          <a:stretch>
            <a:fillRect/>
          </a:stretch>
        </p:blipFill>
        <p:spPr>
          <a:xfrm>
            <a:off x="3820086" y="4376214"/>
            <a:ext cx="4491434" cy="2072804"/>
          </a:xfrm>
          <a:prstGeom prst="rect">
            <a:avLst/>
          </a:prstGeom>
        </p:spPr>
      </p:pic>
      <p:pic>
        <p:nvPicPr>
          <p:cNvPr id="44" name="图片 43"/>
          <p:cNvPicPr>
            <a:picLocks noChangeAspect="1"/>
          </p:cNvPicPr>
          <p:nvPr/>
        </p:nvPicPr>
        <p:blipFill>
          <a:blip r:embed="rId4"/>
          <a:stretch>
            <a:fillRect/>
          </a:stretch>
        </p:blipFill>
        <p:spPr>
          <a:xfrm>
            <a:off x="1327789" y="4476948"/>
            <a:ext cx="1331121" cy="478289"/>
          </a:xfrm>
          <a:prstGeom prst="rect">
            <a:avLst/>
          </a:prstGeom>
        </p:spPr>
      </p:pic>
      <p:pic>
        <p:nvPicPr>
          <p:cNvPr id="45" name="图片 44"/>
          <p:cNvPicPr>
            <a:picLocks noChangeAspect="1"/>
          </p:cNvPicPr>
          <p:nvPr/>
        </p:nvPicPr>
        <p:blipFill>
          <a:blip r:embed="rId5"/>
          <a:stretch>
            <a:fillRect/>
          </a:stretch>
        </p:blipFill>
        <p:spPr>
          <a:xfrm>
            <a:off x="1255395" y="5870575"/>
            <a:ext cx="1466850" cy="403860"/>
          </a:xfrm>
          <a:prstGeom prst="rect">
            <a:avLst/>
          </a:prstGeom>
        </p:spPr>
      </p:pic>
      <p:sp>
        <p:nvSpPr>
          <p:cNvPr id="3" name="文本框 2"/>
          <p:cNvSpPr txBox="1"/>
          <p:nvPr/>
        </p:nvSpPr>
        <p:spPr>
          <a:xfrm>
            <a:off x="5504180" y="4124960"/>
            <a:ext cx="1502410" cy="229235"/>
          </a:xfrm>
          <a:prstGeom prst="rect">
            <a:avLst/>
          </a:prstGeom>
          <a:noFill/>
        </p:spPr>
        <p:txBody>
          <a:bodyPr wrap="square" rtlCol="0" anchor="t">
            <a:noAutofit/>
          </a:bodyPr>
          <a:p>
            <a:r>
              <a:rPr lang="zh-CN" altLang="en-US" sz="1050" b="1" dirty="0">
                <a:solidFill>
                  <a:srgbClr val="383535"/>
                </a:solidFill>
                <a:latin typeface="Alibaba PuHuiTi" pitchFamily="18" charset="-122"/>
                <a:ea typeface="Alibaba PuHuiTi" pitchFamily="18" charset="-122"/>
                <a:cs typeface="Alibaba PuHuiTi" pitchFamily="18" charset="-122"/>
                <a:sym typeface="+mn-ea"/>
              </a:rPr>
              <a:t>优势归因估计</a:t>
            </a:r>
            <a:r>
              <a:rPr lang="en-US" altLang="zh-CN" sz="1050" b="1" dirty="0">
                <a:solidFill>
                  <a:srgbClr val="383535"/>
                </a:solidFill>
                <a:latin typeface="Alibaba PuHuiTi" pitchFamily="18" charset="-122"/>
                <a:ea typeface="Alibaba PuHuiTi" pitchFamily="18" charset="-122"/>
                <a:cs typeface="Alibaba PuHuiTi" pitchFamily="18" charset="-122"/>
                <a:sym typeface="+mn-ea"/>
              </a:rPr>
              <a:t>l</a:t>
            </a:r>
            <a:r>
              <a:rPr lang="zh-CN" altLang="en-US" sz="1050" b="1" dirty="0">
                <a:solidFill>
                  <a:srgbClr val="383535"/>
                </a:solidFill>
                <a:latin typeface="Alibaba PuHuiTi" pitchFamily="18" charset="-122"/>
                <a:ea typeface="Alibaba PuHuiTi" pitchFamily="18" charset="-122"/>
                <a:cs typeface="Alibaba PuHuiTi" pitchFamily="18" charset="-122"/>
                <a:sym typeface="+mn-ea"/>
              </a:rPr>
              <a:t>示意图</a:t>
            </a:r>
            <a:endParaRPr lang="zh-CN" altLang="en-US" sz="1050" b="1" dirty="0">
              <a:solidFill>
                <a:srgbClr val="383535"/>
              </a:solidFill>
              <a:latin typeface="Alibaba PuHuiTi" pitchFamily="18" charset="-122"/>
              <a:ea typeface="Alibaba PuHuiTi" pitchFamily="18" charset="-122"/>
              <a:cs typeface="Alibaba PuHuiTi" pitchFamily="18" charset="-122"/>
              <a:sym typeface="+mn-ea"/>
            </a:endParaRPr>
          </a:p>
        </p:txBody>
      </p:sp>
      <p:sp>
        <p:nvSpPr>
          <p:cNvPr id="7" name="文本框 6"/>
          <p:cNvSpPr txBox="1"/>
          <p:nvPr/>
        </p:nvSpPr>
        <p:spPr>
          <a:xfrm>
            <a:off x="5360035" y="6433185"/>
            <a:ext cx="2228850" cy="232410"/>
          </a:xfrm>
          <a:prstGeom prst="rect">
            <a:avLst/>
          </a:prstGeom>
          <a:noFill/>
        </p:spPr>
        <p:txBody>
          <a:bodyPr wrap="square" rtlCol="0" anchor="t">
            <a:noAutofit/>
          </a:bodyPr>
          <a:p>
            <a:r>
              <a:rPr lang="zh-CN" altLang="en-US" sz="1050" b="1" dirty="0">
                <a:solidFill>
                  <a:srgbClr val="383535"/>
                </a:solidFill>
                <a:latin typeface="Alibaba PuHuiTi" pitchFamily="18" charset="-122"/>
                <a:ea typeface="Alibaba PuHuiTi" pitchFamily="18" charset="-122"/>
                <a:cs typeface="Alibaba PuHuiTi" pitchFamily="18" charset="-122"/>
                <a:sym typeface="+mn-ea"/>
              </a:rPr>
              <a:t>软硬优势</a:t>
            </a:r>
            <a:r>
              <a:rPr lang="zh-CN" altLang="en-US" sz="1050" b="1" dirty="0">
                <a:solidFill>
                  <a:srgbClr val="383535"/>
                </a:solidFill>
                <a:latin typeface="Alibaba PuHuiTi" pitchFamily="18" charset="-122"/>
                <a:ea typeface="Alibaba PuHuiTi" pitchFamily="18" charset="-122"/>
                <a:cs typeface="Alibaba PuHuiTi" pitchFamily="18" charset="-122"/>
                <a:sym typeface="+mn-ea"/>
              </a:rPr>
              <a:t>估计</a:t>
            </a:r>
            <a:r>
              <a:rPr lang="zh-CN" altLang="en-US" sz="1050" b="1" dirty="0">
                <a:solidFill>
                  <a:srgbClr val="383535"/>
                </a:solidFill>
                <a:latin typeface="Alibaba PuHuiTi" pitchFamily="18" charset="-122"/>
                <a:ea typeface="Alibaba PuHuiTi" pitchFamily="18" charset="-122"/>
                <a:cs typeface="Alibaba PuHuiTi" pitchFamily="18" charset="-122"/>
                <a:sym typeface="+mn-ea"/>
              </a:rPr>
              <a:t>训练效果对比</a:t>
            </a:r>
            <a:endParaRPr lang="zh-CN" altLang="en-US" sz="1050" b="1" dirty="0">
              <a:solidFill>
                <a:srgbClr val="383535"/>
              </a:solidFill>
              <a:latin typeface="Alibaba PuHuiTi" pitchFamily="18" charset="-122"/>
              <a:ea typeface="Alibaba PuHuiTi" pitchFamily="18" charset="-122"/>
              <a:cs typeface="Alibaba PuHuiTi" pitchFamily="18" charset="-122"/>
              <a:sym typeface="+mn-ea"/>
            </a:endParaRPr>
          </a:p>
        </p:txBody>
      </p:sp>
    </p:spTree>
  </p:cSld>
  <p:clrMapOvr>
    <a:masterClrMapping/>
  </p:clrMapOvr>
</p:sld>
</file>

<file path=ppt/tags/tag1.xml><?xml version="1.0" encoding="utf-8"?>
<p:tagLst xmlns:p="http://schemas.openxmlformats.org/presentationml/2006/main">
  <p:tag name="KSO_WM_DIAGRAM_VIRTUALLY_FRAME" val="{&quot;height&quot;:371.2518897637796,&quot;left&quot;:-110.82803149606298,&quot;top&quot;:250.13582677165354,&quot;width&quot;:1037.25}"/>
</p:tagLst>
</file>

<file path=ppt/tags/tag10.xml><?xml version="1.0" encoding="utf-8"?>
<p:tagLst xmlns:p="http://schemas.openxmlformats.org/presentationml/2006/main">
  <p:tag name="KSO_WM_DIAGRAM_VIRTUALLY_FRAME" val="{&quot;height&quot;:371.2518897637796,&quot;left&quot;:-110.82803149606298,&quot;top&quot;:250.13582677165354,&quot;width&quot;:1037.25}"/>
</p:tagLst>
</file>

<file path=ppt/tags/tag11.xml><?xml version="1.0" encoding="utf-8"?>
<p:tagLst xmlns:p="http://schemas.openxmlformats.org/presentationml/2006/main">
  <p:tag name="KSO_WM_DIAGRAM_VIRTUALLY_FRAME" val="{&quot;height&quot;:371.2518897637796,&quot;left&quot;:-110.82803149606298,&quot;top&quot;:250.13582677165354,&quot;width&quot;:1037.25}"/>
</p:tagLst>
</file>

<file path=ppt/tags/tag12.xml><?xml version="1.0" encoding="utf-8"?>
<p:tagLst xmlns:p="http://schemas.openxmlformats.org/presentationml/2006/main">
  <p:tag name="KSO_WM_DIAGRAM_VIRTUALLY_FRAME" val="{&quot;height&quot;:371.2518897637796,&quot;left&quot;:-110.82803149606298,&quot;top&quot;:250.13582677165354,&quot;width&quot;:1037.25}"/>
</p:tagLst>
</file>

<file path=ppt/tags/tag13.xml><?xml version="1.0" encoding="utf-8"?>
<p:tagLst xmlns:p="http://schemas.openxmlformats.org/presentationml/2006/main">
  <p:tag name="KSO_WM_DIAGRAM_VIRTUALLY_FRAME" val="{&quot;height&quot;:371.2518897637796,&quot;left&quot;:-110.82803149606298,&quot;top&quot;:250.13582677165354,&quot;width&quot;:1037.25}"/>
</p:tagLst>
</file>

<file path=ppt/tags/tag14.xml><?xml version="1.0" encoding="utf-8"?>
<p:tagLst xmlns:p="http://schemas.openxmlformats.org/presentationml/2006/main">
  <p:tag name="KSO_WM_DIAGRAM_VIRTUALLY_FRAME" val="{&quot;height&quot;:371.2518897637796,&quot;left&quot;:-110.82803149606298,&quot;top&quot;:250.13582677165354,&quot;width&quot;:1037.25}"/>
</p:tagLst>
</file>

<file path=ppt/tags/tag15.xml><?xml version="1.0" encoding="utf-8"?>
<p:tagLst xmlns:p="http://schemas.openxmlformats.org/presentationml/2006/main">
  <p:tag name="KSO_WM_DIAGRAM_VIRTUALLY_FRAME" val="{&quot;height&quot;:371.2518897637796,&quot;left&quot;:-110.82803149606298,&quot;top&quot;:250.13582677165354,&quot;width&quot;:1037.25}"/>
</p:tagLst>
</file>

<file path=ppt/tags/tag16.xml><?xml version="1.0" encoding="utf-8"?>
<p:tagLst xmlns:p="http://schemas.openxmlformats.org/presentationml/2006/main">
  <p:tag name="KSO_WM_DIAGRAM_VIRTUALLY_FRAME" val="{&quot;height&quot;:371.2518897637796,&quot;left&quot;:-110.82803149606298,&quot;top&quot;:250.13582677165354,&quot;width&quot;:1037.25}"/>
</p:tagLst>
</file>

<file path=ppt/tags/tag17.xml><?xml version="1.0" encoding="utf-8"?>
<p:tagLst xmlns:p="http://schemas.openxmlformats.org/presentationml/2006/main">
  <p:tag name="KSO_WM_DIAGRAM_VIRTUALLY_FRAME" val="{&quot;height&quot;:371.2518897637796,&quot;left&quot;:-110.82803149606298,&quot;top&quot;:250.13582677165354,&quot;width&quot;:1037.25}"/>
</p:tagLst>
</file>

<file path=ppt/tags/tag18.xml><?xml version="1.0" encoding="utf-8"?>
<p:tagLst xmlns:p="http://schemas.openxmlformats.org/presentationml/2006/main">
  <p:tag name="KSO_WM_DIAGRAM_VIRTUALLY_FRAME" val="{&quot;height&quot;:371.2518897637796,&quot;left&quot;:-110.82803149606298,&quot;top&quot;:250.13582677165354,&quot;width&quot;:1037.25}"/>
</p:tagLst>
</file>

<file path=ppt/tags/tag19.xml><?xml version="1.0" encoding="utf-8"?>
<p:tagLst xmlns:p="http://schemas.openxmlformats.org/presentationml/2006/main">
  <p:tag name="KSO_WM_DIAGRAM_VIRTUALLY_FRAME" val="{&quot;height&quot;:371.2518897637796,&quot;left&quot;:-110.82803149606298,&quot;top&quot;:250.13582677165354,&quot;width&quot;:1037.25}"/>
</p:tagLst>
</file>

<file path=ppt/tags/tag2.xml><?xml version="1.0" encoding="utf-8"?>
<p:tagLst xmlns:p="http://schemas.openxmlformats.org/presentationml/2006/main">
  <p:tag name="KSO_WM_DIAGRAM_VIRTUALLY_FRAME" val="{&quot;height&quot;:371.2518897637796,&quot;left&quot;:-110.82803149606298,&quot;top&quot;:250.13582677165354,&quot;width&quot;:1037.25}"/>
</p:tagLst>
</file>

<file path=ppt/tags/tag20.xml><?xml version="1.0" encoding="utf-8"?>
<p:tagLst xmlns:p="http://schemas.openxmlformats.org/presentationml/2006/main">
  <p:tag name="KSO_WM_DIAGRAM_VIRTUALLY_FRAME" val="{&quot;height&quot;:371.2518897637796,&quot;left&quot;:-110.82803149606298,&quot;top&quot;:250.13582677165354,&quot;width&quot;:1037.25}"/>
</p:tagLst>
</file>

<file path=ppt/tags/tag22.xml><?xml version="1.0" encoding="utf-8"?>
<p:tagLst xmlns:p="http://schemas.openxmlformats.org/presentationml/2006/main">
  <p:tag name="COMMONDATA" val="eyJoZGlkIjoiODkyYjJhNTg5N2NlZGZhMjZlZjNlY2Q5ZmUwNzJiMDYifQ=="/>
</p:tagLst>
</file>

<file path=ppt/tags/tag3.xml><?xml version="1.0" encoding="utf-8"?>
<p:tagLst xmlns:p="http://schemas.openxmlformats.org/presentationml/2006/main">
  <p:tag name="KSO_WM_DIAGRAM_VIRTUALLY_FRAME" val="{&quot;height&quot;:371.2518897637796,&quot;left&quot;:-110.82803149606298,&quot;top&quot;:250.13582677165354,&quot;width&quot;:1037.25}"/>
</p:tagLst>
</file>

<file path=ppt/tags/tag4.xml><?xml version="1.0" encoding="utf-8"?>
<p:tagLst xmlns:p="http://schemas.openxmlformats.org/presentationml/2006/main">
  <p:tag name="KSO_WM_DIAGRAM_VIRTUALLY_FRAME" val="{&quot;height&quot;:371.2518897637796,&quot;left&quot;:-110.82803149606298,&quot;top&quot;:250.13582677165354,&quot;width&quot;:1037.25}"/>
</p:tagLst>
</file>

<file path=ppt/tags/tag5.xml><?xml version="1.0" encoding="utf-8"?>
<p:tagLst xmlns:p="http://schemas.openxmlformats.org/presentationml/2006/main">
  <p:tag name="KSO_WM_DIAGRAM_VIRTUALLY_FRAME" val="{&quot;height&quot;:371.2518897637796,&quot;left&quot;:-110.82803149606298,&quot;top&quot;:250.13582677165354,&quot;width&quot;:1037.25}"/>
</p:tagLst>
</file>

<file path=ppt/tags/tag6.xml><?xml version="1.0" encoding="utf-8"?>
<p:tagLst xmlns:p="http://schemas.openxmlformats.org/presentationml/2006/main">
  <p:tag name="KSO_WM_DIAGRAM_VIRTUALLY_FRAME" val="{&quot;height&quot;:371.2518897637796,&quot;left&quot;:-110.82803149606298,&quot;top&quot;:250.13582677165354,&quot;width&quot;:1037.25}"/>
</p:tagLst>
</file>

<file path=ppt/tags/tag7.xml><?xml version="1.0" encoding="utf-8"?>
<p:tagLst xmlns:p="http://schemas.openxmlformats.org/presentationml/2006/main">
  <p:tag name="KSO_WM_DIAGRAM_VIRTUALLY_FRAME" val="{&quot;height&quot;:371.2518897637796,&quot;left&quot;:-110.82803149606298,&quot;top&quot;:250.13582677165354,&quot;width&quot;:1037.25}"/>
</p:tagLst>
</file>

<file path=ppt/tags/tag8.xml><?xml version="1.0" encoding="utf-8"?>
<p:tagLst xmlns:p="http://schemas.openxmlformats.org/presentationml/2006/main">
  <p:tag name="KSO_WM_DIAGRAM_VIRTUALLY_FRAME" val="{&quot;height&quot;:371.2518897637796,&quot;left&quot;:-110.82803149606298,&quot;top&quot;:250.13582677165354,&quot;width&quot;:1037.25}"/>
</p:tagLst>
</file>

<file path=ppt/tags/tag9.xml><?xml version="1.0" encoding="utf-8"?>
<p:tagLst xmlns:p="http://schemas.openxmlformats.org/presentationml/2006/main">
  <p:tag name="KSO_WM_DIAGRAM_VIRTUALLY_FRAME" val="{&quot;height&quot;:371.2518897637796,&quot;left&quot;:-110.82803149606298,&quot;top&quot;:250.13582677165354,&quot;width&quot;:1037.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334E55B0-647D-440b-865C-3EC943EB4CBC-1">
      <extobjdata type="334E55B0-647D-440b-865C-3EC943EB4CBC" data="ewoJIkltZ1NldHRpbmdKc29uIiA6ICJ7XCJkcGlcIjpcIjYwMFwiLFwiZm9ybWF0XCI6XCJQTkdcIixcInRyYW5zcGFyZW50XCI6dHJ1ZSxcImF1dG9cIjpmYWxzZX0iLAoJIkxhdGV4IiA6ICJYRnNnU0Y5N1hIUmxlSFI3YVc1cGRHbGhiSDE5SUZ4cGJpQmNiV0YwYUdKaWUxSjlYbnN4SUZ4MGFXMWxjeUJyZlNCY1hRPT0iLAoJIkxhdGV4SW1nQmFzZTY0IiA6ICJpVkJPUncwS0dnb0FBQUFOU1VoRVVnQUFBZ2tBQUFCWkJBTUFBQUJHWGFvVkFBQUFNRkJNVkVYLy8vOEFBQUFBQUFBQUFBQUFBQUFBQUFBQUFBQUFBQUFBQUFBQUFBQUFBQUFBQUFBQUFBQUFBQUFBQUFBQUFBQXYzYUI3QUFBQUQzUlNUbE1BemUvZG1USzdkb21yWmlKVUVFUlY1VlRoQUFBQUNYQklXWE1BQUE3RUFBQU94QUdWS3c0YkFBQU5CMGxFUVZSNEFlVmNYV3hjUnhXZU9GNG45bnJYVGlKVjhBQTMyb0FRRDNCVEcwV05DcXhCQWJXQ2FrMGpRVi9hZFJOZWdsVFcvQVNWQjdSK2lJUVVDZFlsQVVTbGFsTWhRSWdIUjRtZ1NrVnJDMXBLSmNCT2lpcEtzTHdpRHlEKzdPeUdVQ2ROaDNQbXpwMDVNM3Z2OWRqZXRiM09QS3huNXB6NU9kODlNK2ZNbVh2TjJGMmEwajg1OWZqdzZGMHF2Qko3bWtQYXZpaGt2Sm9TTlNIeitoQ2drRUR2Y05JMVB1NG13UUsvN3NiWWdWeS80ZTRvdk5tQjhqbE0rZW8vUGc1NjdxZ0xpL3h0aHk0N2o2VVhJRGpzakVLRkwzV2VpQTR6N3MwZFBwbHlSc0hqZ3c1OWRpYUxPd3FjVDNTbWlBNnpka1loeTNuTm9iL09aSEZHWVRmbmM1MHBvc09zTFJTT1R0STJsKy9YcFI3ZTBJWHRsck5RS053a0FxYjlXN28wd0cvb3duYkxXU2hjb0liZ0F2K0lGcmZJMzlLRjdaYXpVRWo1MmsxTyt3MnlFNVQ1bmUwbXU1YkhRb0U5ckpYQlVBVlc0Z2V4VmZiTTlRbmRlcnZrYkJTME1waXF3RGdmQVpsVFh1T1kxcGJ0QWdLelVkREtZS29DOE0yQTBPWDNzYlErZUhnOE4zenZuajM3aG5MQjFsbmd1UU5ZSHM1dElZTnl6WWVEZ2s2NVE2ZEhtNTVlRXdxaE1saXFzRXU0Q3ozTGM2eWkxZ3kwVlVuWUZsV0NUTk5JbTFWUm9MTUs4aytUL1U1TXF3bUZVQmxNVldDOXZNNVl4aHRuL1R6WUlMRDFrdzgrTHJxOWZ1S0JuMkg1dDdMY09QSEFTU3h2aWZRWjFJVWNKUHdyOWVMR2VYTnF6U2lBTWdCVWxpcXdMcjdNMkVVNFc4TkJkSXgwMFFOZHYwbWdCUmVUTDF0akVQWk55YVlyd3UzdDRoK2VZNmxuWVlLYzN6U24ySXdDS01PN0dMTlVnVTN6V3l6bDF4anJOc09QZURxZkpMS0JxbWhkSWZXYm11MFZSNkNwd1BrOXltLy9sRnZPVHdRS3FBeTJLckFwZnBzdHZoZGt5WlErU2lYYUNWTFhTQVdBdFBYT25uMWlTb1gvaVhsbXZCdnNUNEhGVS9PT1FBR1Z3VllGVnVYNyt4cW1Hb2srRmtCcTFSbGtFSlZSV3JFVjh2M0N5bGRsckd3YUp2Z0w4endRaFVMS2J4aHVJd3JpODJlcVQwUklOQXRyakZiYnFGRGFwdVd6QVFyL0RTYXdHeldqb3UwOTFFYWhBTXBBVHhEWU5zMTVQakw0V3VBOFVEVGtnclJvb1JMVWJ2S3ZpVUthNzJkc0Y1ZVlpS2xGb3RESHVhWDhVTVB2KzFHRU1IbHVkQWNZbTZoRU5ObjRLaE1GNXQyR0taU29DeHlKUXBHam1hQUpOejNPMzlPMDRqTlF1MFFaUGI0RlE5VVdDZ1U4SFMvUTdTc0toUlJ2Q0orQlNMZVQzMHpEMVVWVGlBRU40eGpoZytPR2lRcWxiVnJlUW1FSzEzWTNOV1ZSS0JUUlJwaktzSUI2L29ZbHNlakxqR0ZEZEZJNTJCc3A5TitQK3pBeXB2ZEhER3Voc0FnT0lHeUlnNW96QW9VVVIzOEJIVWlkWnNYcUwxak9Sck5oUk5keFFqZmJvTnlmU3dLQTRLZldQS2lGUWpFNDlKQ1ZISUVDcUFMNmpvWXlGSVNlRDZBYmJhUUZHSmxXN0lCeWpWWnNSUDVTSUg3d1d6ZWVYakM4aGNLMFFNRy9vK2ZXakFLcUFwNGpER1hJaTlXL1ExellIcTNwNXJaaEhMQlEwWnp0eS8wUnhxeWZQZjA3a2Y3d2FNUkFGZ29Md2p3SVN5R1ptMUVRcW1BcEE1aUNjV2l3UTNoSTFab2VxR0laUmtDRldpRE4yTDRjR3ZFdm5FL3MzMEpoT2tBaFNSZEFGVVNQaGpLQUtSaUYyaTVoSkh3eW90ZnNMa1E2VjZSSnE3TUZ6aisxUXA4MkNzR0tXTkt0bW5TaEdPNmRkR2VBVFErYkRLQ2x5Sks5WVF1NEM1YzVmMGlMRTUyelVCQzdZd1k5eURDQmFVTmRWeWxVQlhObkNKWUNvQUQrUmc5eFBkRXdqcW0ya0lFeWdaaFMycFRQK1B5REszWnRvYkNJYms4L0RRaEFKRzJTOXFKVXdkZ1poQktnWFFRRWlnYzFQeHBHQ2lKb1ZxaEttcW10T1hEbjVsWWN3RUtoakNlZkhqNGoyODFmZlF5MnQrV1hYNWdQTzlLcVlDaURmSU5qTitwQ3ZoWXk0M1pwbnFNQjB3MTJGMHJtUTlSVG96a0xCZUZCTDRZV0h2VlpwdkNCVHROSHFTK3E1QnNjR2JpejZhRzczd0EwcDhOaC9LMUdLOXFkN3haV2E2VlJMQlR5WUIweWZpaEhsdGNoa2c1eGMxK3BkWUhhdWJRUGoxNmtnbnpDRi9saGYwVFc0Ujh3akVaMHdVYUZzTFluU3had3dnQW1DbGtNQ1Y1TWlnc2VIYU9kWGJ4ZmxpNkhkdUhIdVM5U0JsaFBSblNodU5IdWdtZUhBT2pzVk41RVlRYzg4ejZmSGlrVjQ5b3ludVV1bENFZ3ZiYWUxdGFxSDJMQ0RzbEVvVnBuZlhrekt1TFFSd0lMYkFOMmtzRzloRVl0SkhYUmJTeStYd09GWC9NYlh3T1ZQUi9QdmtvSzJWNFZHRXVyN0dOZDdMTnVlN0ZDSWZQaUt5VXgwL3E1ZFkxck5FWjM0Zk5IZFBva2xBY05qallYUUxsZGtrUkJQU2wrYzhhbG1TUFBScmtMZnp2MXZhSDlVWE15OStZb0RsRm5vZEQ0OUZ3czZ4b0l0bUUwM0lVM0RrekVkaGxOeTN6bnZ1Z1dxTVZSSzYzZjhjMFNpVUk5eC9taHMxL2xINGdlWmEyMWkwbnVndGNjcFZUalJOTkF0VVlVQzgxOExCK05RbmVTMFNjZHFIMWhDbU13WGxQMGxMQ3VJVnRKY0JkdzU0eFR2QmdhZ0VyTy9IUSthVDlTRjNhNHVNL1FqMEpCTkNpNmJhbDAvTVM4bCtBdVlQQmpOS1oxREczSzZvNjBqbjRKZTBENXZJUTFJcXRRU09NMXdXNTZwbzdnWG0wVkNHb3MxeEs1aklEYkxPT0lRZnVtdEtsSlJabTJ1bE1FZUlmR0hFaFNCdmkzLzJPbktPUVZDcXlNOTliNWxpNEpWT3d4TWxVenVsQkk4T3NJcmF4UmdLdWZjN1E3a3ArS1JHRUJKbUNuNU9qclRqd1FMY1lxS1JuUk9XdUgzYzNvUXYrUnFNY1NkRTVvQlkwQ2Ura1RjV083b3hDMTZMVXVwTkJ6ZHQxVTR5WmoxdHRoOXpWRkYwb0VCYk43V25KSFlZVmJtUW91Q1hXcXBrT3NOVDhBMmtqYkd1NENKU1RsL1hXZ01LRGlSVWtqRUJ1QjRiSnh4bVpidVNUQXN0RndCSVFsNDQxajNEU3pic1l1V2hlNkhBTmJla1dBMGJ5TjcyWWRqSnZQNnVzcjFqbTZhS0hpMG1QdmVsRG9NVGZuMlBFSUNnempTRHJRRk52RW5lQVJ3NGl0eWhZcUxqMU5yd2NGVjh0UFViaUNkcWlWU3dJV3dCS1Z0R1NoUW1seCtmeDZVRWc3eGtvb0N1THMwVUlyZ2U3Q0lKWE9qL1dBS1plUmh3MTEwcWlJS1VUdkN5d2ZSZ0pqbXNscWlnS3JZcVRVc1dGeXQ0SnFHMFowRjlTdWszcnl3ZU01d2ZiS3FhZUdRTktYOXRZL1ZBdDYxYlNzUjFENEhEay9wNysrdDM3b1pNQ092ekVvQks5emFyYVluSUhDRlRRc1JVZnJFdE1ocWJZTkk2SXlFdExGSzBDaWtJZnFTZlpEL3M1alhMNHFxR2lYa0laSkJMSUxrRmtLMmdNNjl6ekYrYnZEM3VKUUtMb2RKQXdVK3ZCa3ZRdE5SVXZTQU15YWRvU296SVFWZmZ0QzZobFlLSlBkMTRGU2xzdFkwV2FCUnlTQndyTjVoVUo1ZVJUdTBIeTlXbUowb2RkTkdBTUZWc0psVkVMdnFSV3BhQm5HTGhCb1RuZDhJY1FJOW8vSjBqZ1F1dFgzQXBLV21aLzMrUlB6a0VRemRYNU9CYUdKWHUyT3hLQ1FOcTlEOU9CbXprUmhHcDNzSzQ1RzF1d29vbFMyRE9NMFYxSWl0N3puaGx5VmYxOEV6R0hqbUVFS3BaSG5qYTlpQmlzQ2xzdzVaTXVycWNhZ0FDMEVJekluSkJPRlhYaXl6cmJxeXFCa0djWXA4eDA0MkNia3hDbzhQeUt5ZnJodmFKcUJRbmgrRGkzSG9yS0VjU2gwT2IxWGFLSVFCSnZLNFJPUmsxenJIMWdBZDJqYnF2bW1PWVJTSkxVU3JoUXZ0S3lhWnFBUXlncTZNSUp0OWRlTElVWDJxUDZBZXRWVUlUWmp2Z2NOQmdKMm5WNkZjR3d6RndLNkN3Y3BvMitpb2lXdGNOeVBJTWt2MEJqVHRFZ1UwbjRRSlpDdlRVRExPQlFnVmdEUm81V1NmQ2YrTGNtM1c4emJjOEZ2cFo3eGN4Rzlod00zU0dhRXNyU2tGYnp3eDFRTkdUUXRFZ1hXUHlQNDlmZThzU2hBVHhPQ04rbEhmaDhobndYc04zaTUrcG9MZmttOUlpMVR0blRoVjFDbVJsaExXZ21WenhrRk9YaXYybTVqVVFEekcvWEJnakY3K2EzTU5QK0dyQzdpSFMrOEJiUGlxMEJHTjAyRjUwNzl3QU9oT1Q5eDlqUVMrMDRkT1NiSzk1ejk1cHprcGlqSS9XTjFLUHo4WDEvQmo3VkVpa2NoNjNOMEx1TFRaL013TS9uZFZQMFFpSThtdXc0VlVEMFozOHlCQXVaQkpad0NtQWVWeG1YNzlhR1FlVFdQUGE2TUFvUFh1MjcrUG1IT0JUVXp6RXdJVGwvV2tWZTBFbnFJSStHSGs4UEJoNU1pempJYmxvZjhPcUtDYVYwbzlIdTg4ZlEvWDNkQmdYMFpSSHJIeXk4RW96Yi9YcE1TaXorTllIWi9EZXJxWTgzc0xhNVpEd3JaUE1lUC9jVG5pMkphOFNzQ3lBaURTbEZ4eHhaTHRwcnUxb05DbFMvUHdWaU9LR1MrcERDQVRHMDFrMnc3NzJwUVNBV0tHajV4OEIzUDRmd2NVV0RzTDJjVURsSDNFVzJYTlg2QTFhQlFIQlQ5aENoVTVJMjhNd3BnOTE1TWVCczhmcEp0cDZ3ZEJYaXZPRUNsQjNmSHgzQ21JVDV0bjNXckIxZzdDbkFhUFNkbUkxRHd6a04rMjZNd0JrSXU0bytTRlh4emxCeXZVRUFYN2dZVWdtT212TGlXVHh4dS91WUVDZ3VJUW42NzZVS3ArVFJWRllHVnlyaVFXcUlBdWpBanloVThuUHVJU01ldUNCcHJrcDZxRjBaWE5TMElwUGo0dkZXc0NiNUptY1JpK2dZcWhZaFNWTXhRQmxJN0lXV3V3aG56dS9NdzFmbm53ZEgvTnp6UStlZmcvZnRISWFOcHVQVGh2THRMUkYvbmZ3a0hJNlF6ajk5Q0dSOCtXT0xqZlVEWEZLenVvSVFCNmVBd2xCYzVFRXY4eFVPMnBvbnZ2QjlpWlhFaUx3bUcvU0RrYTV3L3c5aWx4bHlSTHhlQUZsRGU3aUR4NVZSNzZnZnUzWmZESTJFK043eG5HUDhMR1B3cm16MURQcUtnYUVDK0NQOG1KRGlCbFFSOVAzWUFKNFBEeC9nSVhCdHdQUDhnWmRqdlFCUlFGcmYwNnQ3R3Q1bzRIem51SDhMYVI4N1dtbWhicGVML0RtTVZGTjB5Z3Y0QUFBQUFTVVZPUks1Q1lJST0iCn0K"/>
    </extobj>
    <extobj name="334E55B0-647D-440b-865C-3EC943EB4CBC-2">
      <extobjdata type="334E55B0-647D-440b-865C-3EC943EB4CBC" data="ewoJIkltZ1NldHRpbmdKc29uIiA6ICJ7XCJkcGlcIjpcIjYwMFwiLFwiZm9ybWF0XCI6XCJQTkdcIixcInRyYW5zcGFyZW50XCI6dHJ1ZSxcImF1dG9cIjpmYWxzZX0iLAoJIkxhdGV4IiA6ICJYRnNnU0Y5N2RIMGdYR2x1SUZ4dFlYUm9ZbUo3VW4xZWV6RWdYSFJwYldWeklHdDlJRnhkIiwKCSJMYXRleEltZ0Jhc2U2NCIgOiAiaVZCT1J3MEtHZ29BQUFBTlNVaEVVZ0FBQVhjQUFBQlpCQU1BQUFBM1Azay9BQUFBTUZCTVZFWC8vLzhBQUFBQUFBQUFBQUFBQUFBQUFBQUFBQUFBQUFBQUFBQUFBQUFBQUFBQUFBQUFBQUFBQUFBQUFBQUFBQUF2M2FCN0FBQUFEM1JTVGxNQXplL2RtVEs3ZG9tclppSlVFRVJWNVZUaEFBQUFDWEJJV1hNQUFBN0VBQUFPeEFHVkt3NGJBQUFLSUVsRVFWUjRBZFZhVFl3Y1J4V3VYWHQvWjJmV0VWS1VDeHByQ0VJY1NCdGJzbUlsWVN3VW9VUVF6WUlsSkE1aE5nNFhSNEpaRUVHNVJMTUhTNUY4eUZpS0x5Q2hNUWVJb2h6V2lpV2lISkpaQlFVNEFMczJLUCtySGNVWHhJRmR6NWpGR3ljODNxdnVybnBWWGQxVE16dVozZFJocG43ZWUvWFY2NnF2WGxXM0VKK3ZsSHZ4L0JNbkZqNWZtQlhhRm1BNmNPRHp4YlpDbUpGNSt6aUN6MmpmbjZZYnNPVFg4U2JjOUJNY25kUWZ3Ui84N2RIQjh1anBnMzk5RXllRHArZTM0SDhlSmtjbU1vUElUM21EYjhEMnlKQjVkRFJUT3ZYMGhEZjRJaHp4c0RsU0VYL3dBTXNqUmViUm1UZjRBa0Ridzk1SVJiekJUd09zanhTWlIyY1crRE1YdWM2MUIzUnBFcnE2Y0VCeUZ2aktEc09WQ3o3V3BYbTRwUXNISkdlQmY0VlR5aXZ3a0VaWmhVOTA0WURrTFBBVGdZNEJja0dYemZJNmZIcEFJR3NZRm5qeFBlMTZ3L0dpQnNkSXEvREN6V1d0dmM4NUc3eDJ2ZWw0QVhBYW9VNFV1MmYxczlsbjdNSUdyMTF2T2g3bFZoRnIvU3NpcDRPaElwUk9mUDJ1dTc1d3ZCU3U1Z3FVdmtUbEU2VzlVOU9OQUlNWG5Vb25MeXdrZkpVQUg3dmVjdnlVcFBuSjNYWFJVQk1MZFZXU0xLVkttRW4wMUdkRmhSc0w4NzlpUzFCYVM0Q1BYVzg2WHN4QVI0aDhjVW5NUVRqNVNmdVpSNStRWm0rZWUrUmxLdjg1S25mUFBmSTBsZmVTdmt1ZUwyR2kvK2dwM0xwaVdreUNSOWZqQ0MzSGkzSFlGZUlxQnNVWWlpNHlFNU5vK2piekNHN0VzR3Yxd2NUN3llWWFjazhmaHdmWHhjUnYwQzdBam1rNUNSNWQvMFVoTE1lTEZud3NKb0syRUlmTm95eUYxUmNaSkh3dytzbXcra0d5TXpLYVdnbDM5ak53NXlXdzlob0hlSEs5N1hpeEFuZkUxcGNSUXI3MkRRN2tFSUp0c3dvYzI5Q2l6MWxwcWZKZmFUNWZ2Q1hlRFNsUGRlY0FUNjYzSFMrYWNIUzJhejQwYVdNVHdTcGptS0hCTFBDS1BlVG5KRHMzb3dOY0MrMyszb3hSWE9BbmdxNnh1VkwvQWZ5NitXTUhrRFdjaUx6YUhneHY2emRmQ01IL0o5U2JwdWZRMER5TnRTN3c2SG9lMVpCdURxRHNQSDlYQU1MSFNsS1l0cXpCaExXRC9acmdjM0JVaUNtSWhpSXRPc0hQQWxnekJHdmcvdDg2TUpUQk1JZXVNUWZqVVBHdU1zR0w0aDNVclBIOTNRbStDa1E0UE5FNkJMZzNNWnZ6V0x2TkJZc3d2RXNHQzN5Rnd0cE52cUpjNENlZ0s3bWVnVG9FT3ptODRrbUU5TVNNaTB3T1F5QnpNTHl0Mzd3RmZvWG03V0hPWlM3d1ZXSWIwL1diTkJuZXM0QktXK2J0QTU1MFZmVGdnZldmVHdhb1FPbXJEbWtML0JadWs3aEdqMmhKQi9nSklKNm5iVmFuTlRteks5WW1rV1JHMm1DWHRWcDI3djJheEIzK3RKT3lGdmhxR0QreFdlb0FqNDZuSGRad2ZVVk9obm1LRVl5MGlUM3ppakVzdDNsRlJ2NjFFSFg0MnpGOEZXcFo0RnNTZlBDcE5wa0VUNDZuMk1ad2ZWbk83REY1MTNxbXJkVnRacHkzQnFNbEU3bC9vR2puMG9XL3lQUzN4eFB0ZVBDQjAxamJqTWx4VXhLTjVKeElPQWxlT3Q1eVBaTEtFaXFNeVEycDJZNTA4YTloTVNNT2huT1pGa3praUh5ZnVwS281aFVXK0ZZSVBzdno2SGhwd0hBOWtzb0MxbzVMdWdsWUI4VWt6VHYzTXFZU1pTc0EzMDdXR2pVMitIRGFiR3VaaE9lcjhYTG1zeDdYSWFuTUUrY1UyTHdmbk9hdkFUeW1VYmh6Rm5pNVlQTzB6OFlKdVkwbWhFcXg0ODFaSDg0WEJJLzd4R1E4QjFHSG1IRlI2V0lHeTh3enZNWE01d080ejZ4eGxDendXN1RMelBFQUhJOTNGN21lY3J3eDY2WExpUmdSZVBXWWxpZG01R1BINXhnL09DM2t5dUdtdCs2cU4rb3M4SFVLb2laaE5aTForT0NIdU9KMjMzcDlJMWJTampkY0g3MVltQ2JQbDl1eE1LMWdNd0JHVi9qUmZNMTBtYmJJY3haNEdSNXN4Y3hNRHoxS3NmdGEzSEg2K2l4NnNaREhLNmxKdmlEblVaMTNSNGZDTnE5SXlSK1d0SlhTcUtvdDhHWGttWHdRZDErQURsNWQ0RVZGb0o1OWhSTmRMa0JIeTFTSi9Ia1ZUZ1dub3pyNlEyWTBvbmw3TUV6VXlMTEphZFNiQlJOOGdZNlhWN1BPbUdjV3VmN1ZCNkxTdFpoaGZsZjZDUmZBU1dkRTgxVlBtaS9hSVRjM3F2SW0rREgwOEd6QWcwb2xPRmltYU5GOEhhOFNQQ3pONFduZUk1bmdteDB4V3pZUER4NDJNa1J3aXRzcE9uRm1LTkZtZHlTelBXbzB3UDhCYnYwQ24rc1ZIMFV2R2JiaTFSaTJQVFRYdkZhMWptM3liL3lwSmp2b1hQYXc3aWxDTlAramgzWDZGcFo5ZklvendDZEZubGQrZ1oxVkh6VlBtVUZwM2x6bHFaMVo0THZmV1U4VkhhREJaa1pQbXAvemZFOFJnZStVQUU1ZStqbDhiUUNFR1NwYmc5SDg0U3l5WnQycEJidENSeFc4TVJ0cUdwRG14M3hpQXdTcXdFdUZxdDhxOXg1Z3NSZk41NTJtNXRXRzdteFdsUXA4anE1VHBua3dyR1FHenlBUGJITnQ1RE9ENXFma09ZNUx5UHc4UFA5dk95MGtwSmpuUloxdWlzdERuVGM5by9tcWUyVnVhdkpUdWV3RCtDR0tyYmFHR0JyUWd6UUQ0RVEwSDk0NUpIenFBdSthMEdyYTRHME5IaVI4MTNtaVAyZUZmYytSaU9ZRDg1Z1ZHM0dCNzNIcDFLQjVvOExoMk5CZS9udlJQRjR0TDduc3o2dlRrS3RWMTJuUDR4a09MYTBOYzk0Z3pmUHdINCs0NXBjaGVMdmhXb2NZbHkxcmhCazVCcjRBZCtoMTJMRU02VDZiR2xZQVhMVUdJOThnT214T3VtZFRRcEtCRjNSSzBzZW9oR2ovRlVXTEdldldZT1FiUklkWlg4Ym00Sy9ENWVIT0c1d2wyeHhielJvTXZVRjBwWnpua1lLRGwvSFFFUG1HYVA0SUJ4ZUF5ZXYwQnRHWnl2R3AwdG1xS2psNDBhVERzcWVpc3BDZXNabVJhTjVZVWMyMERUMThPNXh1T1dveHdGOG5pcXA2OGxSUDAzai9ZOTV6MEdCT3gyb2ZZVUVtMThkZFZUZUZ4cnJ4dndGK2xrTGlxYlJuR2F0NC94TXpjbUVhekdwY1VaZkk4Y2NGZnNZUGd3RmUxR2l1MVZ6bTRqNzcrYTlhekRpT1VOZVZnWTJOZHdBZTMxQjNjYW9CTXpuenRvYzM4YndKdmtVUnhIVlBsdVZtblBtNnhZd3R5ODFwTkkvR0drUjhQWk1KZm9wV1VNSHJhcVduWlh5RUZqT3VXRzhMMDJnZVRZK2JvWE5LWnliNDhDaFYxek16UmN1dkdtY0ozaDdxMUxRK3ltaWxuN09SbU5wYU1TMW5mbnVBVkxOQUlRSzdZVTlUN0YxUE5HOHdZNUxtMC92eCtwNDkrdW9qdmpDZGx0MFZmWWJkRTczOXBRMjlaRHJLdFZKcEhvVlFlSm5MT3ZQUjl6YkVNaktWNlY3MDcxNHpMdEpJKzh2WExjKy9pV1ZqUjAySjVrT0RkWEI5QUdOMEZuM3AxSUpubytvcVhjL2lPNVhIRExHK0M2K2UvMlVSc1FLY3UzU0JsR2ZQUDN4V2x1Kys5RnpNbG1uUmZOaFpJWUJkbk1McDZmdGxOQmg5WTlZNWlhanBLTlhCQ3F5K21LN20wWUpFb3hKQlFLSlJhU25TVDR2bW8yWjhvN2J6MTR5dUtzb2daWmFsSks0cW1kTFhVb1pCMVVRZlVKNElQNkNVeDVHMXVIdzg2TkJnS09HSEltRW01ZmRuaU9PZXQxNVBhUlUzSXFEeXJ4c2EvU2lzNnl5bUtRMnRIdCtaWmRzaTlDcTV6ckRaNnA5cHEveFFKS3VIL0U4VmRNeTBzMFJIM2haK0tKTFo3WWN2S1BpdWU1dE0zYysyTWVYU3h1dzAvMGJHaHhPbTZFaEw0WWNpNHFtUmRqcXN6c0pMbStuYnc3STNTanNZZXhHL2JScWI3aWdCN0tVdjNLTkl2Yks4RnlQN3BZdDdPWFpkR05heGJiVERtSkpYZ1MzanZuNjBDUGJRRzM2Y2lSOFNCcGYzWUdJZlZSdTRZT3ZHbHduN0NLYmZybWRnOTJ5bjNhL1dRWkgvUWZuazZrSEJ3bkQ4SHp1Rm8zdy85eW5YQUFBQUFFbEZUa1N1UW1DQyIKfQo="/>
    </extobj>
  </extobjs>
</s:customData>
</file>

<file path=customXml/itemProps21.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4775</Words>
  <Application>WPS 演示</Application>
  <PresentationFormat>自定义</PresentationFormat>
  <Paragraphs>340</Paragraphs>
  <Slides>18</Slides>
  <Notes>4</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18</vt:i4>
      </vt:variant>
    </vt:vector>
  </HeadingPairs>
  <TitlesOfParts>
    <vt:vector size="52" baseType="lpstr">
      <vt:lpstr>Arial</vt:lpstr>
      <vt:lpstr>宋体</vt:lpstr>
      <vt:lpstr>Wingdings</vt:lpstr>
      <vt:lpstr>微软雅黑</vt:lpstr>
      <vt:lpstr>汉仪旗黑</vt:lpstr>
      <vt:lpstr>黑体</vt:lpstr>
      <vt:lpstr>汉仪中黑KW</vt:lpstr>
      <vt:lpstr>楷体</vt:lpstr>
      <vt:lpstr>汉仪楷体KW</vt:lpstr>
      <vt:lpstr>Calibri</vt:lpstr>
      <vt:lpstr>Helvetica Neue</vt:lpstr>
      <vt:lpstr>汉仪书宋二KW</vt:lpstr>
      <vt:lpstr>Times New Roman Regular</vt:lpstr>
      <vt:lpstr>Times New Roman</vt:lpstr>
      <vt:lpstr>Times New Roman</vt:lpstr>
      <vt:lpstr>Alibaba PuHuiTi</vt:lpstr>
      <vt:lpstr>Cambria Math</vt:lpstr>
      <vt:lpstr>Kingsoft Math</vt:lpstr>
      <vt:lpstr>微软雅黑</vt:lpstr>
      <vt:lpstr>黑体</vt:lpstr>
      <vt:lpstr>Georgia</vt:lpstr>
      <vt:lpstr>Times New Roman Bold</vt:lpstr>
      <vt:lpstr>苹方-简</vt:lpstr>
      <vt:lpstr>Arial</vt:lpstr>
      <vt:lpstr>Heiti SC Regular</vt:lpstr>
      <vt:lpstr>Heiti SC Light</vt:lpstr>
      <vt:lpstr>Arial Black</vt:lpstr>
      <vt:lpstr>宋体</vt:lpstr>
      <vt:lpstr>Arial Unicode MS</vt:lpstr>
      <vt:lpstr>Alibaba PuHuiTi</vt:lpstr>
      <vt:lpstr>微软雅黑</vt:lpstr>
      <vt:lpstr>黑体</vt:lpstr>
      <vt:lpstr>Apple Color Emoji</vt:lpstr>
      <vt:lpstr>Office 主题​​</vt:lpstr>
      <vt:lpstr>PowerPoint 演示文稿</vt:lpstr>
      <vt:lpstr>Agentic RL背景</vt:lpstr>
      <vt:lpstr>现有Agentic RL的缺陷</vt:lpstr>
      <vt:lpstr>Token熵量化实验</vt:lpstr>
      <vt:lpstr>ARPO：智能体强化策略优化</vt:lpstr>
      <vt:lpstr>ARPO：智能体强化策略优化</vt:lpstr>
      <vt:lpstr>ARPO：智能体强化策略优化</vt:lpstr>
      <vt:lpstr>Entropy-based Adaptive Rollout 算法</vt:lpstr>
      <vt:lpstr>优势归因估计</vt:lpstr>
      <vt:lpstr>Reward 设计与理论支撑</vt:lpstr>
      <vt:lpstr>ARPO：智能体强化策略优化</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卡比比比比</cp:lastModifiedBy>
  <cp:revision>4740</cp:revision>
  <dcterms:created xsi:type="dcterms:W3CDTF">2025-10-21T07:02:34Z</dcterms:created>
  <dcterms:modified xsi:type="dcterms:W3CDTF">2025-10-21T07:02:34Z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958FE73EED07FEDC274EF268DDDC791D_43</vt:lpwstr>
  </property>
  <property fmtid="{D5CDD505-2E9C-101B-9397-08002B2CF9AE}" pid="3" name="KSOProductBuildVer">
    <vt:lpwstr>2052-7.5.1.8994</vt:lpwstr>
  </property>
</Properties>
</file>